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9E43AC-337B-4B6D-98A3-DCF5A20746F7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15C94A9-5917-430E-A087-844B24238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5C94A9-5917-430E-A087-844B2423821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018088"/>
            <a:ext cx="3024187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Moh1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788" y="5805488"/>
            <a:ext cx="88106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3203575" y="4899025"/>
            <a:ext cx="5472113" cy="1400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Nazanin" pitchFamily="2" charset="-78"/>
              </a:rPr>
              <a:t>با همکاری: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مرکز منطقه ای آموزش نظام مراقبت </a:t>
            </a:r>
            <a:r>
              <a:rPr lang="fr-FR" sz="1600" dirty="0">
                <a:latin typeface="+mn-lt"/>
                <a:cs typeface="B Nazanin" pitchFamily="2" charset="-78"/>
              </a:rPr>
              <a:t>HIV</a:t>
            </a:r>
            <a:r>
              <a:rPr lang="fa-IR" sz="1600" dirty="0">
                <a:latin typeface="+mn-lt"/>
                <a:cs typeface="B Nazanin" pitchFamily="2" charset="-78"/>
              </a:rPr>
              <a:t>/ایدز، دانشگاه علوم پزشکی کرمان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اداره ایدز و بیماریهای آمیزشی، مرکز مدیریت بیماریها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Nazanin" pitchFamily="2" charset="-78"/>
              </a:rPr>
              <a:t>مجری برنامه: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دانشگاه علوم پزشکی آذربایجان شرقی</a:t>
            </a:r>
            <a:endParaRPr lang="en-US" sz="1600" dirty="0">
              <a:latin typeface="+mn-lt"/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00113" y="260350"/>
            <a:ext cx="676751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Mitra" pitchFamily="2" charset="-78"/>
              </a:rPr>
              <a:t>کارگاه پیشرفته کشوری نسل دوم نظام مراقبت </a:t>
            </a:r>
            <a:r>
              <a:rPr lang="fr-FR" sz="1600" b="1" dirty="0">
                <a:latin typeface="+mn-lt"/>
                <a:cs typeface="B Mitra" pitchFamily="2" charset="-78"/>
              </a:rPr>
              <a:t>HIV</a:t>
            </a:r>
            <a:r>
              <a:rPr lang="fa-IR" sz="1600" b="1" dirty="0">
                <a:latin typeface="+mn-lt"/>
                <a:cs typeface="B Mitra" pitchFamily="2" charset="-78"/>
              </a:rPr>
              <a:t>/ایدز، برآورد جمعیت و روشهای نمونه گیری در جمعیت های سخت در دسترس – تبریز 1 تا 5 آبان 1390</a:t>
            </a:r>
            <a:endParaRPr lang="en-US" sz="1600" dirty="0">
              <a:latin typeface="+mn-lt"/>
              <a:cs typeface="B Mitra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3889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  <a:cs typeface="B Titr" pitchFamily="2" charset="-7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260576"/>
            <a:ext cx="6400800" cy="1176536"/>
          </a:xfrm>
        </p:spPr>
        <p:txBody>
          <a:bodyPr/>
          <a:lstStyle>
            <a:lvl1pPr marL="0" indent="0" algn="ctr" rtl="1">
              <a:buNone/>
              <a:defRPr baseline="0">
                <a:solidFill>
                  <a:schemeClr val="tx1">
                    <a:tint val="75000"/>
                  </a:schemeClr>
                </a:solidFill>
                <a:cs typeface="B Nazanin" pitchFamily="2" charset="-7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43408-32BD-43BF-B598-61A4A266742F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EC475-3A85-450E-9DEA-CDF82F0B4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97A9-6120-4D45-963A-9C1E4BEA7538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B1D2-A554-4F01-9A41-9DC27B075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22394-7B55-4EE8-8FC9-143DEC00D02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FF3F6-2256-4CFD-8D1F-F88DD23E3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6284913"/>
            <a:ext cx="2016125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1">
              <a:defRPr>
                <a:solidFill>
                  <a:srgbClr val="FF0000"/>
                </a:solidFill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Nazanin" pitchFamily="2" charset="-78"/>
              </a:defRPr>
            </a:lvl1pPr>
            <a:lvl2pPr algn="r" rtl="1">
              <a:defRPr>
                <a:cs typeface="B Nazanin" pitchFamily="2" charset="-78"/>
              </a:defRPr>
            </a:lvl2pPr>
            <a:lvl3pPr algn="r" rtl="1">
              <a:defRPr>
                <a:cs typeface="B Nazanin" pitchFamily="2" charset="-78"/>
              </a:defRPr>
            </a:lvl3pPr>
            <a:lvl4pPr algn="r" rtl="1">
              <a:defRPr>
                <a:cs typeface="B Nazanin" pitchFamily="2" charset="-78"/>
              </a:defRPr>
            </a:lvl4pPr>
            <a:lvl5pPr algn="r" rtl="1">
              <a:defRPr>
                <a:cs typeface="B Nazanin" pitchFamily="2" charset="-7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F8BD0-39A7-4DA0-A057-EB44534E9F1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rgbClr val="00B0F0"/>
                </a:solidFill>
              </a:defRPr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F2D60-39B1-42F3-80A5-A78D56F8C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5B2D7-8170-4CEA-9997-7BECA3043432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241B9-16E6-460B-99AC-9EF9A1BAB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0DE1B-67B4-4EA1-96BE-B66D7DB80024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9C24A-3E44-476C-8C33-8F9E5ABB8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0269F-F870-462B-A749-2744756D41F2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67FF8-5EEC-403E-BB87-4672D7E14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C8912-FFF8-424E-9CBB-49EB9797907F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5E2D-7416-44CB-8860-F270533B5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1AFD8-F8B8-455D-9198-A566C49DB6D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449B1-2F6C-4334-A838-909D75ACE4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B8FB-D1DC-4D5A-A0EA-2DD3D690A00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967A5-A2E3-48F8-969F-C7D6780B5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BA108-5794-4CE5-89BF-B8712DB465B9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BD5AA-4516-4B9F-ABC7-8ADE9C148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22D6A-5815-485E-8A91-8A8102CE31D5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3C8626-FB10-4BF6-9434-AA08F4A1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4213" y="1238250"/>
            <a:ext cx="7772400" cy="1470025"/>
          </a:xfrm>
        </p:spPr>
        <p:txBody>
          <a:bodyPr/>
          <a:lstStyle/>
          <a:p>
            <a:r>
              <a:rPr lang="fa-IR" dirty="0" smtClean="0"/>
              <a:t>روشهای مستقیم تخمین جمعیت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3260725"/>
            <a:ext cx="6400800" cy="1176338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dirty="0" smtClean="0"/>
              <a:t>علی اکبر حقدوست، اپیدمیولوژیست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dirty="0" smtClean="0"/>
              <a:t>Direct methods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dirty="0" smtClean="0">
                <a:ea typeface="MS PGothic" pitchFamily="34" charset="-128"/>
              </a:rPr>
              <a:t> Counting members of a target sub-population by direct contacting or direct observing</a:t>
            </a:r>
          </a:p>
        </p:txBody>
      </p:sp>
      <p:sp>
        <p:nvSpPr>
          <p:cNvPr id="14340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0F815D1-AFC1-4911-96F6-34859888639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dirty="0" smtClean="0"/>
              <a:t>Direct size estimation methods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96262" cy="42672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ja-JP" sz="2400" dirty="0" smtClean="0">
                <a:ea typeface="MS PGothic" pitchFamily="34" charset="-128"/>
              </a:rPr>
              <a:t>Survey: Large scale cross-sectional study by selecting a random sample from the whole population</a:t>
            </a:r>
          </a:p>
          <a:p>
            <a:pPr algn="l" rtl="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ja-JP" sz="2400" dirty="0" smtClean="0">
              <a:ea typeface="MS PGothic" pitchFamily="34" charset="-128"/>
            </a:endParaRPr>
          </a:p>
          <a:p>
            <a:pPr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ja-JP" sz="2400" dirty="0" smtClean="0">
                <a:ea typeface="MS PGothic" pitchFamily="34" charset="-128"/>
              </a:rPr>
              <a:t>Census: counting all individuals of interest</a:t>
            </a:r>
          </a:p>
          <a:p>
            <a:pPr algn="l" rtl="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ja-JP" sz="2400" dirty="0" smtClean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+mj-lt"/>
              <a:buAutoNum type="arabicPeriod"/>
            </a:pPr>
            <a:r>
              <a:rPr lang="en-US" altLang="ja-JP" sz="2400" dirty="0" smtClean="0">
                <a:ea typeface="MS PGothic" pitchFamily="34" charset="-128"/>
              </a:rPr>
              <a:t>Enumeration: counting a proportion of individuals of interest</a:t>
            </a:r>
          </a:p>
          <a:p>
            <a:pPr algn="l" rtl="0">
              <a:lnSpc>
                <a:spcPct val="90000"/>
              </a:lnSpc>
              <a:buFont typeface="+mj-lt"/>
              <a:buAutoNum type="arabicPeriod"/>
            </a:pPr>
            <a:endParaRPr lang="en-US" altLang="ja-JP" sz="2400" dirty="0" smtClean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+mj-lt"/>
              <a:buAutoNum type="arabicPeriod"/>
            </a:pPr>
            <a:r>
              <a:rPr lang="en-US" altLang="ja-JP" sz="2400" dirty="0" smtClean="0">
                <a:ea typeface="MS PGothic" pitchFamily="34" charset="-128"/>
              </a:rPr>
              <a:t>Snowball technique (nomination method)</a:t>
            </a:r>
            <a:endParaRPr lang="en-US" altLang="ja-JP" sz="1600" dirty="0" smtClean="0">
              <a:ea typeface="MS PGothic" pitchFamily="34" charset="-128"/>
            </a:endParaRPr>
          </a:p>
        </p:txBody>
      </p:sp>
      <p:sp>
        <p:nvSpPr>
          <p:cNvPr id="13316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AFE56E7-2A67-48E9-9969-F3FA29712D4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Household survey is the best possible option but</a:t>
            </a:r>
          </a:p>
          <a:p>
            <a:pPr lvl="1" algn="l" rtl="0"/>
            <a:r>
              <a:rPr lang="en-US" dirty="0" smtClean="0"/>
              <a:t>It is prone to selection bias (absent groups)</a:t>
            </a:r>
          </a:p>
          <a:p>
            <a:pPr lvl="1" algn="l" rtl="0"/>
            <a:r>
              <a:rPr lang="en-US" dirty="0" smtClean="0"/>
              <a:t>It is prone to information bias</a:t>
            </a:r>
          </a:p>
          <a:p>
            <a:pPr lvl="1" algn="l" rtl="0"/>
            <a:r>
              <a:rPr lang="en-US" dirty="0" smtClean="0"/>
              <a:t>It is very difficult to implement because of the required sample size and logistics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571612"/>
            <a:ext cx="8643998" cy="4267200"/>
          </a:xfrm>
        </p:spPr>
        <p:txBody>
          <a:bodyPr/>
          <a:lstStyle/>
          <a:p>
            <a:pPr algn="l" rtl="0"/>
            <a:r>
              <a:rPr lang="en-US" sz="3200" dirty="0" smtClean="0"/>
              <a:t>Based on mapping, this method requires visiting every place of interest and counting members of the target population</a:t>
            </a:r>
            <a:endParaRPr lang="en-US" dirty="0" smtClean="0"/>
          </a:p>
          <a:p>
            <a:pPr algn="l" rtl="0"/>
            <a:r>
              <a:rPr lang="en-US" sz="3200" dirty="0" smtClean="0"/>
              <a:t>It needs</a:t>
            </a:r>
          </a:p>
          <a:p>
            <a:pPr lvl="1" algn="l" rtl="0"/>
            <a:r>
              <a:rPr lang="en-US" sz="2800" dirty="0" smtClean="0"/>
              <a:t>High quality map</a:t>
            </a:r>
          </a:p>
          <a:p>
            <a:pPr lvl="1" algn="l" rtl="0"/>
            <a:r>
              <a:rPr lang="en-US" sz="2800" dirty="0" smtClean="0"/>
              <a:t>Well-trained researchers to know subjects</a:t>
            </a:r>
          </a:p>
          <a:p>
            <a:pPr lvl="1" algn="l" rtl="0"/>
            <a:r>
              <a:rPr lang="en-US" sz="2800" dirty="0" smtClean="0"/>
              <a:t>Executing the study in a brief period of time to avoid duplications (migrations)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Enumeration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858280" cy="4267200"/>
          </a:xfrm>
        </p:spPr>
        <p:txBody>
          <a:bodyPr/>
          <a:lstStyle/>
          <a:p>
            <a:pPr algn="l" rtl="0"/>
            <a:r>
              <a:rPr lang="en-US" sz="2800" dirty="0" smtClean="0"/>
              <a:t>Enumeration method also focuses on counting individuals of interest</a:t>
            </a:r>
          </a:p>
          <a:p>
            <a:pPr algn="l" rtl="0"/>
            <a:endParaRPr lang="en-US" sz="900" dirty="0" smtClean="0"/>
          </a:p>
          <a:p>
            <a:pPr algn="l" rtl="0"/>
            <a:r>
              <a:rPr lang="en-US" sz="2800" dirty="0" smtClean="0"/>
              <a:t>Based on mapping, a number of locations are chosen; members of a hidden population will be counted only on the</a:t>
            </a:r>
            <a:r>
              <a:rPr lang="hr-HR" sz="2800" dirty="0" smtClean="0"/>
              <a:t>se</a:t>
            </a:r>
            <a:r>
              <a:rPr lang="en-US" sz="2800" dirty="0" smtClean="0"/>
              <a:t> chosen locations</a:t>
            </a:r>
          </a:p>
          <a:p>
            <a:pPr algn="l" rtl="0"/>
            <a:endParaRPr lang="en-US" sz="800" dirty="0" smtClean="0"/>
          </a:p>
          <a:p>
            <a:pPr algn="l" rtl="0"/>
            <a:r>
              <a:rPr lang="en-US" sz="2800" dirty="0" smtClean="0"/>
              <a:t>The obtained number is then multiplied according to the size and structure of the sampling frame (provided by mapping)</a:t>
            </a:r>
          </a:p>
          <a:p>
            <a:pPr algn="l" rtl="0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Snowball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001156" cy="4267200"/>
          </a:xfrm>
        </p:spPr>
        <p:txBody>
          <a:bodyPr/>
          <a:lstStyle/>
          <a:p>
            <a:pPr algn="l" rtl="0"/>
            <a:r>
              <a:rPr lang="en-US" sz="3200" dirty="0" smtClean="0"/>
              <a:t>A snowball-like (chain referral) method of </a:t>
            </a:r>
            <a:r>
              <a:rPr lang="en-US" sz="3200" i="1" dirty="0" smtClean="0"/>
              <a:t>identifying</a:t>
            </a:r>
            <a:r>
              <a:rPr lang="en-US" sz="3200" dirty="0" smtClean="0"/>
              <a:t> members of the target population</a:t>
            </a:r>
            <a:r>
              <a:rPr lang="en-US" dirty="0" smtClean="0"/>
              <a:t>; the size of population size has an association with the concept of saturation; but it has its own limitations such as</a:t>
            </a:r>
          </a:p>
          <a:p>
            <a:pPr lvl="1" algn="l" rtl="0"/>
            <a:r>
              <a:rPr lang="en-US" sz="2800" dirty="0" smtClean="0"/>
              <a:t>Double counting</a:t>
            </a:r>
          </a:p>
          <a:p>
            <a:pPr lvl="1" algn="l" rtl="0"/>
            <a:r>
              <a:rPr lang="en-US" sz="2800" dirty="0" smtClean="0"/>
              <a:t>Networking pattern</a:t>
            </a:r>
          </a:p>
          <a:p>
            <a:pPr lvl="1" algn="l" rtl="0"/>
            <a:r>
              <a:rPr lang="en-US" sz="2800" dirty="0" smtClean="0"/>
              <a:t>Mathematical computations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269</Words>
  <Application>Microsoft Office PowerPoint</Application>
  <PresentationFormat>On-screen Show (4:3)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Arial</vt:lpstr>
      <vt:lpstr>B Nazanin</vt:lpstr>
      <vt:lpstr>B Mitra</vt:lpstr>
      <vt:lpstr>B Titr</vt:lpstr>
      <vt:lpstr>Office Theme</vt:lpstr>
      <vt:lpstr>روشهای مستقیم تخمین جمعیت</vt:lpstr>
      <vt:lpstr>Direct methods</vt:lpstr>
      <vt:lpstr>Direct size estimation methods</vt:lpstr>
      <vt:lpstr>Survey</vt:lpstr>
      <vt:lpstr>Census</vt:lpstr>
      <vt:lpstr>Enumeration</vt:lpstr>
      <vt:lpstr>Snowball approach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soudabeh navadeh</dc:creator>
  <cp:lastModifiedBy>Ali Akbar Haghdoost</cp:lastModifiedBy>
  <cp:revision>5</cp:revision>
  <dcterms:created xsi:type="dcterms:W3CDTF">2011-10-13T07:43:03Z</dcterms:created>
  <dcterms:modified xsi:type="dcterms:W3CDTF">2011-10-14T14:50:31Z</dcterms:modified>
</cp:coreProperties>
</file>