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79E43AC-337B-4B6D-98A3-DCF5A20746F7}" type="datetimeFigureOut">
              <a:rPr lang="en-US"/>
              <a:pPr>
                <a:defRPr/>
              </a:pPr>
              <a:t>10/14/2011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15C94A9-5917-430E-A087-844B2423821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15C94A9-5917-430E-A087-844B24238213}"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defTabSz="912958"/>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a:lstStyle/>
          <a:p>
            <a:fld id="{5693499D-73C0-4890-833C-990798CF205A}" type="slidenum">
              <a:rPr lang="fa-IR" smtClean="0"/>
              <a:pPr/>
              <a:t>10</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that case, the men who are represented in the institutional data are not likely to be included in the survey. In other words, the two populations do not correspond, and any population estimate made using these two data sources in conjunction is likely to be quite inaccurate. </a:t>
            </a:r>
          </a:p>
          <a:p>
            <a:pPr eaLnBrk="1" hangingPunct="1">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a:lstStyle/>
          <a:p>
            <a:fld id="{06DFC88B-6FF0-4F30-BDAD-4D1C8990CB0E}" type="slidenum">
              <a:rPr lang="fa-IR" smtClean="0"/>
              <a:pPr/>
              <a:t>11</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0C7F2B-A832-423F-9227-240A73655B68}"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0C7F2B-A832-423F-9227-240A73655B68}"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defTabSz="912958"/>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a:lstStyle/>
          <a:p>
            <a:fld id="{BAD4BA8B-8C71-4AB4-9EB9-F8C0BD5C03E9}" type="slidenum">
              <a:rPr lang="fa-IR" smtClean="0"/>
              <a:pPr/>
              <a:t>14</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8132" name="Slide Number Placeholder 3"/>
          <p:cNvSpPr>
            <a:spLocks noGrp="1"/>
          </p:cNvSpPr>
          <p:nvPr>
            <p:ph type="sldNum" sz="quarter" idx="5"/>
          </p:nvPr>
        </p:nvSpPr>
        <p:spPr bwMode="auto">
          <a:noFill/>
          <a:ln>
            <a:miter lim="800000"/>
            <a:headEnd/>
            <a:tailEnd/>
          </a:ln>
        </p:spPr>
        <p:txBody>
          <a:bodyPr/>
          <a:lstStyle/>
          <a:p>
            <a:fld id="{61D42B81-068C-451B-A4FD-38BF57FB25A3}" type="slidenum">
              <a:rPr lang="fa-IR" smtClean="0"/>
              <a:pPr/>
              <a:t>15</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0C7F2B-A832-423F-9227-240A73655B68}" type="slidenum">
              <a:rPr lang="en-US" smtClean="0"/>
              <a:pPr>
                <a:defRPr/>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38916" name="Slide Number Placeholder 3"/>
          <p:cNvSpPr>
            <a:spLocks noGrp="1"/>
          </p:cNvSpPr>
          <p:nvPr>
            <p:ph type="sldNum" sz="quarter" idx="5"/>
          </p:nvPr>
        </p:nvSpPr>
        <p:spPr bwMode="auto">
          <a:noFill/>
          <a:ln>
            <a:miter lim="800000"/>
            <a:headEnd/>
            <a:tailEnd/>
          </a:ln>
        </p:spPr>
        <p:txBody>
          <a:bodyPr/>
          <a:lstStyle/>
          <a:p>
            <a:fld id="{D2618ACA-48E0-4608-AF1A-3590DCAD8D88}" type="slidenum">
              <a:rPr lang="fa-IR" smtClean="0"/>
              <a:pPr/>
              <a:t>2</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a:lstStyle/>
          <a:p>
            <a:fld id="{7CF4FE52-F8B0-44C8-B710-D14E1AB53EE7}" type="slidenum">
              <a:rPr lang="fa-IR" smtClean="0"/>
              <a:pPr/>
              <a:t>3</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0C7F2B-A832-423F-9227-240A73655B68}"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a:lstStyle/>
          <a:p>
            <a:fld id="{957DB47F-5E40-4788-B568-19F0585DC278}" type="slidenum">
              <a:rPr lang="fa-IR" smtClean="0"/>
              <a:pPr/>
              <a:t>5</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0C7F2B-A832-423F-9227-240A73655B68}"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a-IR" dirty="0" smtClean="0"/>
          </a:p>
        </p:txBody>
      </p:sp>
      <p:sp>
        <p:nvSpPr>
          <p:cNvPr id="43012" name="Slide Number Placeholder 3"/>
          <p:cNvSpPr>
            <a:spLocks noGrp="1"/>
          </p:cNvSpPr>
          <p:nvPr>
            <p:ph type="sldNum" sz="quarter" idx="5"/>
          </p:nvPr>
        </p:nvSpPr>
        <p:spPr bwMode="auto">
          <a:noFill/>
          <a:ln>
            <a:miter lim="800000"/>
            <a:headEnd/>
            <a:tailEnd/>
          </a:ln>
        </p:spPr>
        <p:txBody>
          <a:bodyPr/>
          <a:lstStyle/>
          <a:p>
            <a:fld id="{FB19994E-D0CE-4FF2-8535-9801196109FE}" type="slidenum">
              <a:rPr lang="fa-IR" smtClean="0"/>
              <a:pPr/>
              <a:t>7</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a-IR" dirty="0" smtClean="0"/>
          </a:p>
        </p:txBody>
      </p:sp>
      <p:sp>
        <p:nvSpPr>
          <p:cNvPr id="44036" name="Slide Number Placeholder 3"/>
          <p:cNvSpPr>
            <a:spLocks noGrp="1"/>
          </p:cNvSpPr>
          <p:nvPr>
            <p:ph type="sldNum" sz="quarter" idx="5"/>
          </p:nvPr>
        </p:nvSpPr>
        <p:spPr bwMode="auto">
          <a:noFill/>
          <a:ln>
            <a:miter lim="800000"/>
            <a:headEnd/>
            <a:tailEnd/>
          </a:ln>
        </p:spPr>
        <p:txBody>
          <a:bodyPr/>
          <a:lstStyle/>
          <a:p>
            <a:fld id="{60F12825-6AB7-4B41-AC8D-C2ED9CCF591D}" type="slidenum">
              <a:rPr lang="fa-IR" smtClean="0"/>
              <a:pPr/>
              <a:t>8</a:t>
            </a:fld>
            <a:endParaRPr lang="en-US" smtClean="0"/>
          </a:p>
        </p:txBody>
      </p:sp>
      <p:sp>
        <p:nvSpPr>
          <p:cNvPr id="5" name="Date Placeholder 4"/>
          <p:cNvSpPr>
            <a:spLocks noGrp="1"/>
          </p:cNvSpPr>
          <p:nvPr>
            <p:ph type="dt" sz="quarter" idx="1"/>
          </p:nvPr>
        </p:nvSpPr>
        <p:spPr/>
        <p:txBody>
          <a:bodyPr/>
          <a:lstStyle/>
          <a:p>
            <a:pPr>
              <a:defRPr/>
            </a:pPr>
            <a:r>
              <a:rPr lang="en-US"/>
              <a:t>12 Oct. 2009</a:t>
            </a:r>
          </a:p>
        </p:txBody>
      </p:sp>
      <p:sp>
        <p:nvSpPr>
          <p:cNvPr id="6" name="Footer Placeholder 5"/>
          <p:cNvSpPr>
            <a:spLocks noGrp="1"/>
          </p:cNvSpPr>
          <p:nvPr>
            <p:ph type="ftr" sz="quarter" idx="4"/>
          </p:nvPr>
        </p:nvSpPr>
        <p:spPr/>
        <p:txBody>
          <a:bodyPr/>
          <a:lstStyle/>
          <a:p>
            <a:pPr>
              <a:defRPr/>
            </a:pPr>
            <a:r>
              <a:rPr lang="en-US"/>
              <a:t>Multiplier</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0C7F2B-A832-423F-9227-240A73655B68}"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logo.png"/>
          <p:cNvPicPr>
            <a:picLocks noChangeAspect="1"/>
          </p:cNvPicPr>
          <p:nvPr userDrawn="1"/>
        </p:nvPicPr>
        <p:blipFill>
          <a:blip r:embed="rId2" cstate="print"/>
          <a:srcRect/>
          <a:stretch>
            <a:fillRect/>
          </a:stretch>
        </p:blipFill>
        <p:spPr bwMode="auto">
          <a:xfrm>
            <a:off x="179388" y="5018088"/>
            <a:ext cx="3024187" cy="858837"/>
          </a:xfrm>
          <a:prstGeom prst="rect">
            <a:avLst/>
          </a:prstGeom>
          <a:noFill/>
          <a:ln w="9525">
            <a:noFill/>
            <a:miter lim="800000"/>
            <a:headEnd/>
            <a:tailEnd/>
          </a:ln>
        </p:spPr>
      </p:pic>
      <p:pic>
        <p:nvPicPr>
          <p:cNvPr id="5" name="Picture 7" descr="Moh1.jpg"/>
          <p:cNvPicPr>
            <a:picLocks noChangeAspect="1"/>
          </p:cNvPicPr>
          <p:nvPr userDrawn="1"/>
        </p:nvPicPr>
        <p:blipFill>
          <a:blip r:embed="rId3" cstate="print"/>
          <a:srcRect/>
          <a:stretch>
            <a:fillRect/>
          </a:stretch>
        </p:blipFill>
        <p:spPr bwMode="auto">
          <a:xfrm>
            <a:off x="331788" y="5805488"/>
            <a:ext cx="881062" cy="863600"/>
          </a:xfrm>
          <a:prstGeom prst="rect">
            <a:avLst/>
          </a:prstGeom>
          <a:noFill/>
          <a:ln w="9525">
            <a:noFill/>
            <a:miter lim="800000"/>
            <a:headEnd/>
            <a:tailEnd/>
          </a:ln>
        </p:spPr>
      </p:pic>
      <p:sp>
        <p:nvSpPr>
          <p:cNvPr id="6" name="TextBox 5"/>
          <p:cNvSpPr txBox="1"/>
          <p:nvPr userDrawn="1"/>
        </p:nvSpPr>
        <p:spPr>
          <a:xfrm>
            <a:off x="3203575" y="4899025"/>
            <a:ext cx="5472113" cy="1400175"/>
          </a:xfrm>
          <a:prstGeom prst="rect">
            <a:avLst/>
          </a:prstGeom>
          <a:noFill/>
        </p:spPr>
        <p:txBody>
          <a:bodyPr>
            <a:spAutoFit/>
          </a:bodyPr>
          <a:lstStyle/>
          <a:p>
            <a:pPr algn="r" rtl="1" fontAlgn="auto">
              <a:spcBef>
                <a:spcPts val="0"/>
              </a:spcBef>
              <a:spcAft>
                <a:spcPts val="0"/>
              </a:spcAft>
              <a:defRPr/>
            </a:pPr>
            <a:r>
              <a:rPr lang="fa-IR" sz="1600" b="1" dirty="0">
                <a:latin typeface="+mn-lt"/>
                <a:cs typeface="B Nazanin" pitchFamily="2" charset="-78"/>
              </a:rPr>
              <a:t>با همکاری:</a:t>
            </a:r>
            <a:endParaRPr lang="en-US" sz="1600" dirty="0">
              <a:latin typeface="+mn-lt"/>
              <a:cs typeface="B Nazanin" pitchFamily="2" charset="-78"/>
            </a:endParaRPr>
          </a:p>
          <a:p>
            <a:pPr algn="r" rtl="1" fontAlgn="auto">
              <a:spcBef>
                <a:spcPts val="0"/>
              </a:spcBef>
              <a:spcAft>
                <a:spcPts val="0"/>
              </a:spcAft>
              <a:defRPr/>
            </a:pPr>
            <a:r>
              <a:rPr lang="fa-IR" sz="1600" dirty="0">
                <a:latin typeface="+mn-lt"/>
                <a:cs typeface="B Nazanin" pitchFamily="2" charset="-78"/>
              </a:rPr>
              <a:t>مرکز منطقه ای آموزش نظام مراقبت </a:t>
            </a:r>
            <a:r>
              <a:rPr lang="fr-FR" sz="1600" dirty="0">
                <a:latin typeface="+mn-lt"/>
                <a:cs typeface="B Nazanin" pitchFamily="2" charset="-78"/>
              </a:rPr>
              <a:t>HIV</a:t>
            </a:r>
            <a:r>
              <a:rPr lang="fa-IR" sz="1600" dirty="0">
                <a:latin typeface="+mn-lt"/>
                <a:cs typeface="B Nazanin" pitchFamily="2" charset="-78"/>
              </a:rPr>
              <a:t>/ایدز، دانشگاه علوم پزشکی کرمان</a:t>
            </a:r>
            <a:endParaRPr lang="en-US" sz="1600" dirty="0">
              <a:latin typeface="+mn-lt"/>
              <a:cs typeface="B Nazanin" pitchFamily="2" charset="-78"/>
            </a:endParaRPr>
          </a:p>
          <a:p>
            <a:pPr algn="r" rtl="1" fontAlgn="auto">
              <a:spcBef>
                <a:spcPts val="0"/>
              </a:spcBef>
              <a:spcAft>
                <a:spcPts val="0"/>
              </a:spcAft>
              <a:defRPr/>
            </a:pPr>
            <a:r>
              <a:rPr lang="fa-IR" sz="1600" dirty="0">
                <a:latin typeface="+mn-lt"/>
                <a:cs typeface="B Nazanin" pitchFamily="2" charset="-78"/>
              </a:rPr>
              <a:t>اداره ایدز و بیماریهای آمیزشی، مرکز مدیریت بیماریها</a:t>
            </a:r>
            <a:endParaRPr lang="en-US" sz="1600" dirty="0">
              <a:latin typeface="+mn-lt"/>
              <a:cs typeface="B Nazanin" pitchFamily="2" charset="-78"/>
            </a:endParaRPr>
          </a:p>
          <a:p>
            <a:pPr algn="r" rtl="1" fontAlgn="auto">
              <a:spcBef>
                <a:spcPts val="600"/>
              </a:spcBef>
              <a:spcAft>
                <a:spcPts val="0"/>
              </a:spcAft>
              <a:defRPr/>
            </a:pPr>
            <a:r>
              <a:rPr lang="fa-IR" sz="1600" b="1" dirty="0">
                <a:latin typeface="+mn-lt"/>
                <a:cs typeface="B Nazanin" pitchFamily="2" charset="-78"/>
              </a:rPr>
              <a:t>مجری برنامه:</a:t>
            </a:r>
            <a:endParaRPr lang="en-US" sz="1600" dirty="0">
              <a:latin typeface="+mn-lt"/>
              <a:cs typeface="B Nazanin" pitchFamily="2" charset="-78"/>
            </a:endParaRPr>
          </a:p>
          <a:p>
            <a:pPr algn="r" rtl="1" fontAlgn="auto">
              <a:spcBef>
                <a:spcPts val="0"/>
              </a:spcBef>
              <a:spcAft>
                <a:spcPts val="0"/>
              </a:spcAft>
              <a:defRPr/>
            </a:pPr>
            <a:r>
              <a:rPr lang="fa-IR" sz="1600" dirty="0">
                <a:latin typeface="+mn-lt"/>
                <a:cs typeface="B Nazanin" pitchFamily="2" charset="-78"/>
              </a:rPr>
              <a:t>دانشگاه علوم پزشکی آذربایجان شرقی</a:t>
            </a:r>
            <a:endParaRPr lang="en-US" sz="1600" dirty="0">
              <a:latin typeface="+mn-lt"/>
              <a:cs typeface="B Nazanin" pitchFamily="2" charset="-78"/>
            </a:endParaRPr>
          </a:p>
        </p:txBody>
      </p:sp>
      <p:sp>
        <p:nvSpPr>
          <p:cNvPr id="7" name="TextBox 6"/>
          <p:cNvSpPr txBox="1"/>
          <p:nvPr userDrawn="1"/>
        </p:nvSpPr>
        <p:spPr>
          <a:xfrm>
            <a:off x="900113" y="260350"/>
            <a:ext cx="6767512" cy="585788"/>
          </a:xfrm>
          <a:prstGeom prst="rect">
            <a:avLst/>
          </a:prstGeom>
          <a:noFill/>
        </p:spPr>
        <p:txBody>
          <a:bodyPr>
            <a:spAutoFit/>
          </a:bodyPr>
          <a:lstStyle/>
          <a:p>
            <a:pPr algn="ctr" rtl="1" fontAlgn="auto">
              <a:spcBef>
                <a:spcPts val="0"/>
              </a:spcBef>
              <a:spcAft>
                <a:spcPts val="0"/>
              </a:spcAft>
              <a:defRPr/>
            </a:pPr>
            <a:r>
              <a:rPr lang="fa-IR" sz="1600" b="1" dirty="0">
                <a:latin typeface="+mn-lt"/>
                <a:cs typeface="B Mitra" pitchFamily="2" charset="-78"/>
              </a:rPr>
              <a:t>کارگاه پیشرفته کشوری نسل دوم نظام مراقبت </a:t>
            </a:r>
            <a:r>
              <a:rPr lang="fr-FR" sz="1600" b="1" dirty="0">
                <a:latin typeface="+mn-lt"/>
                <a:cs typeface="B Mitra" pitchFamily="2" charset="-78"/>
              </a:rPr>
              <a:t>HIV</a:t>
            </a:r>
            <a:r>
              <a:rPr lang="fa-IR" sz="1600" b="1" dirty="0">
                <a:latin typeface="+mn-lt"/>
                <a:cs typeface="B Mitra" pitchFamily="2" charset="-78"/>
              </a:rPr>
              <a:t>/ایدز، برآورد جمعیت و روشهای نمونه گیری در جمعیت های سخت در دسترس – تبریز 1 تا 5 آبان 1390</a:t>
            </a:r>
            <a:endParaRPr lang="en-US" sz="1600" dirty="0">
              <a:latin typeface="+mn-lt"/>
              <a:cs typeface="B Mitra" pitchFamily="2" charset="-78"/>
            </a:endParaRPr>
          </a:p>
        </p:txBody>
      </p:sp>
      <p:sp>
        <p:nvSpPr>
          <p:cNvPr id="2" name="Title 1"/>
          <p:cNvSpPr>
            <a:spLocks noGrp="1"/>
          </p:cNvSpPr>
          <p:nvPr>
            <p:ph type="ctrTitle"/>
          </p:nvPr>
        </p:nvSpPr>
        <p:spPr>
          <a:xfrm>
            <a:off x="683568" y="1238895"/>
            <a:ext cx="7772400" cy="1470025"/>
          </a:xfrm>
        </p:spPr>
        <p:txBody>
          <a:bodyPr/>
          <a:lstStyle>
            <a:lvl1pPr>
              <a:defRPr>
                <a:solidFill>
                  <a:srgbClr val="FF0000"/>
                </a:solidFill>
                <a:cs typeface="B Titr" pitchFamily="2" charset="-78"/>
              </a:defRPr>
            </a:lvl1pPr>
          </a:lstStyle>
          <a:p>
            <a:r>
              <a:rPr lang="en-US" smtClean="0"/>
              <a:t>Click to edit Master title style</a:t>
            </a:r>
            <a:endParaRPr lang="en-US" dirty="0"/>
          </a:p>
        </p:txBody>
      </p:sp>
      <p:sp>
        <p:nvSpPr>
          <p:cNvPr id="3" name="Subtitle 2"/>
          <p:cNvSpPr>
            <a:spLocks noGrp="1"/>
          </p:cNvSpPr>
          <p:nvPr>
            <p:ph type="subTitle" idx="1"/>
          </p:nvPr>
        </p:nvSpPr>
        <p:spPr>
          <a:xfrm>
            <a:off x="1403648" y="3260576"/>
            <a:ext cx="6400800" cy="1176536"/>
          </a:xfrm>
        </p:spPr>
        <p:txBody>
          <a:bodyPr/>
          <a:lstStyle>
            <a:lvl1pPr marL="0" indent="0" algn="ctr" rtl="1">
              <a:buNone/>
              <a:defRPr baseline="0">
                <a:solidFill>
                  <a:schemeClr val="tx1">
                    <a:tint val="75000"/>
                  </a:schemeClr>
                </a:solidFill>
                <a:cs typeface="B Nazanin" pitchFamily="2" charset="-7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3"/>
          <p:cNvSpPr>
            <a:spLocks noGrp="1"/>
          </p:cNvSpPr>
          <p:nvPr>
            <p:ph type="dt" sz="half" idx="10"/>
          </p:nvPr>
        </p:nvSpPr>
        <p:spPr/>
        <p:txBody>
          <a:bodyPr/>
          <a:lstStyle>
            <a:lvl1pPr>
              <a:defRPr/>
            </a:lvl1pPr>
          </a:lstStyle>
          <a:p>
            <a:pPr>
              <a:defRPr/>
            </a:pPr>
            <a:fld id="{4F843408-32BD-43BF-B598-61A4A266742F}" type="datetime1">
              <a:rPr lang="en-US"/>
              <a:pPr>
                <a:defRPr/>
              </a:pPr>
              <a:t>10/14/2011</a:t>
            </a:fld>
            <a:endParaRPr lang="en-US"/>
          </a:p>
        </p:txBody>
      </p:sp>
      <p:sp>
        <p:nvSpPr>
          <p:cNvPr id="9" name="Footer Placeholder 4"/>
          <p:cNvSpPr>
            <a:spLocks noGrp="1"/>
          </p:cNvSpPr>
          <p:nvPr>
            <p:ph type="ftr" sz="quarter" idx="11"/>
          </p:nvPr>
        </p:nvSpPr>
        <p:spPr/>
        <p:txBody>
          <a:bodyPr/>
          <a:lstStyle>
            <a:lvl1pPr>
              <a:defRPr/>
            </a:lvl1pPr>
          </a:lstStyle>
          <a:p>
            <a:pPr>
              <a:defRPr/>
            </a:pPr>
            <a:r>
              <a:rPr lang="en-US"/>
              <a:t>www.hivhub.ir</a:t>
            </a:r>
          </a:p>
        </p:txBody>
      </p:sp>
      <p:sp>
        <p:nvSpPr>
          <p:cNvPr id="10" name="Slide Number Placeholder 5"/>
          <p:cNvSpPr>
            <a:spLocks noGrp="1"/>
          </p:cNvSpPr>
          <p:nvPr>
            <p:ph type="sldNum" sz="quarter" idx="12"/>
          </p:nvPr>
        </p:nvSpPr>
        <p:spPr/>
        <p:txBody>
          <a:bodyPr/>
          <a:lstStyle>
            <a:lvl1pPr>
              <a:defRPr/>
            </a:lvl1pPr>
          </a:lstStyle>
          <a:p>
            <a:pPr>
              <a:defRPr/>
            </a:pPr>
            <a:fld id="{365EC475-3A85-450E-9DEA-CDF82F0B448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8197A9-6120-4D45-963A-9C1E4BEA7538}" type="datetime1">
              <a:rPr lang="en-US"/>
              <a:pPr>
                <a:defRPr/>
              </a:pPr>
              <a:t>10/14/2011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www.hivhub.ir</a:t>
            </a:r>
          </a:p>
        </p:txBody>
      </p:sp>
      <p:sp>
        <p:nvSpPr>
          <p:cNvPr id="6" name="Slide Number Placeholder 5"/>
          <p:cNvSpPr>
            <a:spLocks noGrp="1"/>
          </p:cNvSpPr>
          <p:nvPr>
            <p:ph type="sldNum" sz="quarter" idx="12"/>
          </p:nvPr>
        </p:nvSpPr>
        <p:spPr/>
        <p:txBody>
          <a:bodyPr/>
          <a:lstStyle>
            <a:lvl1pPr>
              <a:defRPr/>
            </a:lvl1pPr>
          </a:lstStyle>
          <a:p>
            <a:pPr>
              <a:defRPr/>
            </a:pPr>
            <a:fld id="{0186B1D2-A554-4F01-9A41-9DC27B07595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C22394-7B55-4EE8-8FC9-143DEC00D02A}" type="datetime1">
              <a:rPr lang="en-US"/>
              <a:pPr>
                <a:defRPr/>
              </a:pPr>
              <a:t>10/14/2011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www.hivhub.ir</a:t>
            </a:r>
          </a:p>
        </p:txBody>
      </p:sp>
      <p:sp>
        <p:nvSpPr>
          <p:cNvPr id="6" name="Slide Number Placeholder 5"/>
          <p:cNvSpPr>
            <a:spLocks noGrp="1"/>
          </p:cNvSpPr>
          <p:nvPr>
            <p:ph type="sldNum" sz="quarter" idx="12"/>
          </p:nvPr>
        </p:nvSpPr>
        <p:spPr/>
        <p:txBody>
          <a:bodyPr/>
          <a:lstStyle>
            <a:lvl1pPr>
              <a:defRPr/>
            </a:lvl1pPr>
          </a:lstStyle>
          <a:p>
            <a:pPr>
              <a:defRPr/>
            </a:pPr>
            <a:fld id="{EE1FF3F6-2256-4CFD-8D1F-F88DD23E30C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logo.png"/>
          <p:cNvPicPr>
            <a:picLocks noChangeAspect="1"/>
          </p:cNvPicPr>
          <p:nvPr userDrawn="1"/>
        </p:nvPicPr>
        <p:blipFill>
          <a:blip r:embed="rId2" cstate="print"/>
          <a:srcRect/>
          <a:stretch>
            <a:fillRect/>
          </a:stretch>
        </p:blipFill>
        <p:spPr bwMode="auto">
          <a:xfrm>
            <a:off x="323850" y="6284913"/>
            <a:ext cx="2016125" cy="573087"/>
          </a:xfrm>
          <a:prstGeom prst="rect">
            <a:avLst/>
          </a:prstGeom>
          <a:noFill/>
          <a:ln w="9525">
            <a:noFill/>
            <a:miter lim="800000"/>
            <a:headEnd/>
            <a:tailEnd/>
          </a:ln>
        </p:spPr>
      </p:pic>
      <p:sp>
        <p:nvSpPr>
          <p:cNvPr id="2" name="Title 1"/>
          <p:cNvSpPr>
            <a:spLocks noGrp="1"/>
          </p:cNvSpPr>
          <p:nvPr>
            <p:ph type="title"/>
          </p:nvPr>
        </p:nvSpPr>
        <p:spPr/>
        <p:txBody>
          <a:bodyPr/>
          <a:lstStyle>
            <a:lvl1pPr rtl="1">
              <a:defRPr>
                <a:solidFill>
                  <a:srgbClr val="FF0000"/>
                </a:solidFill>
                <a:cs typeface="B Nazanin" pitchFamily="2" charset="-78"/>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r" rtl="1">
              <a:defRPr>
                <a:cs typeface="B Nazanin" pitchFamily="2" charset="-78"/>
              </a:defRPr>
            </a:lvl1pPr>
            <a:lvl2pPr algn="r" rtl="1">
              <a:defRPr>
                <a:cs typeface="B Nazanin" pitchFamily="2" charset="-78"/>
              </a:defRPr>
            </a:lvl2pPr>
            <a:lvl3pPr algn="r" rtl="1">
              <a:defRPr>
                <a:cs typeface="B Nazanin" pitchFamily="2" charset="-78"/>
              </a:defRPr>
            </a:lvl3pPr>
            <a:lvl4pPr algn="r" rtl="1">
              <a:defRPr>
                <a:cs typeface="B Nazanin" pitchFamily="2" charset="-78"/>
              </a:defRPr>
            </a:lvl4pPr>
            <a:lvl5pPr algn="r" rtl="1">
              <a:defRPr>
                <a:cs typeface="B Nazanin" pitchFamily="2" charset="-7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8ECF8BD0-39A7-4DA0-A057-EB44534E9F1A}" type="datetime1">
              <a:rPr lang="en-US"/>
              <a:pPr>
                <a:defRPr/>
              </a:pPr>
              <a:t>10/14/2011</a:t>
            </a:fld>
            <a:endParaRPr lang="en-US"/>
          </a:p>
        </p:txBody>
      </p:sp>
      <p:sp>
        <p:nvSpPr>
          <p:cNvPr id="6" name="Footer Placeholder 4"/>
          <p:cNvSpPr>
            <a:spLocks noGrp="1"/>
          </p:cNvSpPr>
          <p:nvPr>
            <p:ph type="ftr" sz="quarter" idx="11"/>
          </p:nvPr>
        </p:nvSpPr>
        <p:spPr/>
        <p:txBody>
          <a:bodyPr/>
          <a:lstStyle>
            <a:lvl1pPr>
              <a:defRPr dirty="0" smtClean="0">
                <a:solidFill>
                  <a:srgbClr val="00B0F0"/>
                </a:solidFill>
              </a:defRPr>
            </a:lvl1pPr>
          </a:lstStyle>
          <a:p>
            <a:pPr>
              <a:defRPr/>
            </a:pPr>
            <a:r>
              <a:rPr lang="en-US"/>
              <a:t>www.hivhub.ir</a:t>
            </a:r>
          </a:p>
        </p:txBody>
      </p:sp>
      <p:sp>
        <p:nvSpPr>
          <p:cNvPr id="7" name="Slide Number Placeholder 5"/>
          <p:cNvSpPr>
            <a:spLocks noGrp="1"/>
          </p:cNvSpPr>
          <p:nvPr>
            <p:ph type="sldNum" sz="quarter" idx="12"/>
          </p:nvPr>
        </p:nvSpPr>
        <p:spPr/>
        <p:txBody>
          <a:bodyPr/>
          <a:lstStyle>
            <a:lvl1pPr>
              <a:defRPr/>
            </a:lvl1pPr>
          </a:lstStyle>
          <a:p>
            <a:pPr>
              <a:defRPr/>
            </a:pPr>
            <a:fld id="{C32F2D60-39B1-42F3-80A5-A78D56F8C61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C55B2D7-8170-4CEA-9997-7BECA3043432}" type="datetime1">
              <a:rPr lang="en-US"/>
              <a:pPr>
                <a:defRPr/>
              </a:pPr>
              <a:t>10/14/2011</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www.hivhub.ir</a:t>
            </a:r>
          </a:p>
        </p:txBody>
      </p:sp>
      <p:sp>
        <p:nvSpPr>
          <p:cNvPr id="6" name="Slide Number Placeholder 5"/>
          <p:cNvSpPr>
            <a:spLocks noGrp="1"/>
          </p:cNvSpPr>
          <p:nvPr>
            <p:ph type="sldNum" sz="quarter" idx="12"/>
          </p:nvPr>
        </p:nvSpPr>
        <p:spPr/>
        <p:txBody>
          <a:bodyPr/>
          <a:lstStyle>
            <a:lvl1pPr>
              <a:defRPr/>
            </a:lvl1pPr>
          </a:lstStyle>
          <a:p>
            <a:pPr>
              <a:defRPr/>
            </a:pPr>
            <a:fld id="{62C241B9-16E6-460B-99AC-9EF9A1BABD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810DE1B-67B4-4EA1-96BE-B66D7DB80024}" type="datetime1">
              <a:rPr lang="en-US"/>
              <a:pPr>
                <a:defRPr/>
              </a:pPr>
              <a:t>10/14/2011</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www.hivhub.ir</a:t>
            </a:r>
          </a:p>
        </p:txBody>
      </p:sp>
      <p:sp>
        <p:nvSpPr>
          <p:cNvPr id="7" name="Slide Number Placeholder 5"/>
          <p:cNvSpPr>
            <a:spLocks noGrp="1"/>
          </p:cNvSpPr>
          <p:nvPr>
            <p:ph type="sldNum" sz="quarter" idx="12"/>
          </p:nvPr>
        </p:nvSpPr>
        <p:spPr/>
        <p:txBody>
          <a:bodyPr/>
          <a:lstStyle>
            <a:lvl1pPr>
              <a:defRPr/>
            </a:lvl1pPr>
          </a:lstStyle>
          <a:p>
            <a:pPr>
              <a:defRPr/>
            </a:pPr>
            <a:fld id="{CC09C24A-3E44-476C-8C33-8F9E5ABB890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030269F-F870-462B-A749-2744756D41F2}" type="datetime1">
              <a:rPr lang="en-US"/>
              <a:pPr>
                <a:defRPr/>
              </a:pPr>
              <a:t>10/14/2011</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www.hivhub.ir</a:t>
            </a:r>
          </a:p>
        </p:txBody>
      </p:sp>
      <p:sp>
        <p:nvSpPr>
          <p:cNvPr id="9" name="Slide Number Placeholder 5"/>
          <p:cNvSpPr>
            <a:spLocks noGrp="1"/>
          </p:cNvSpPr>
          <p:nvPr>
            <p:ph type="sldNum" sz="quarter" idx="12"/>
          </p:nvPr>
        </p:nvSpPr>
        <p:spPr/>
        <p:txBody>
          <a:bodyPr/>
          <a:lstStyle>
            <a:lvl1pPr>
              <a:defRPr/>
            </a:lvl1pPr>
          </a:lstStyle>
          <a:p>
            <a:pPr>
              <a:defRPr/>
            </a:pPr>
            <a:fld id="{64B67FF8-5EEC-403E-BB87-4672D7E1435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02C8912-FFF8-424E-9CBB-49EB9797907F}" type="datetime1">
              <a:rPr lang="en-US"/>
              <a:pPr>
                <a:defRPr/>
              </a:pPr>
              <a:t>10/14/2011</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www.hivhub.ir</a:t>
            </a:r>
          </a:p>
        </p:txBody>
      </p:sp>
      <p:sp>
        <p:nvSpPr>
          <p:cNvPr id="5" name="Slide Number Placeholder 5"/>
          <p:cNvSpPr>
            <a:spLocks noGrp="1"/>
          </p:cNvSpPr>
          <p:nvPr>
            <p:ph type="sldNum" sz="quarter" idx="12"/>
          </p:nvPr>
        </p:nvSpPr>
        <p:spPr/>
        <p:txBody>
          <a:bodyPr/>
          <a:lstStyle>
            <a:lvl1pPr>
              <a:defRPr/>
            </a:lvl1pPr>
          </a:lstStyle>
          <a:p>
            <a:pPr>
              <a:defRPr/>
            </a:pPr>
            <a:fld id="{5D5A5E2D-7416-44CB-8860-F270533B558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961AFD8-F8B8-455D-9198-A566C49DB6DA}" type="datetime1">
              <a:rPr lang="en-US"/>
              <a:pPr>
                <a:defRPr/>
              </a:pPr>
              <a:t>10/14/2011</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www.hivhub.ir</a:t>
            </a:r>
          </a:p>
        </p:txBody>
      </p:sp>
      <p:sp>
        <p:nvSpPr>
          <p:cNvPr id="4" name="Slide Number Placeholder 5"/>
          <p:cNvSpPr>
            <a:spLocks noGrp="1"/>
          </p:cNvSpPr>
          <p:nvPr>
            <p:ph type="sldNum" sz="quarter" idx="12"/>
          </p:nvPr>
        </p:nvSpPr>
        <p:spPr/>
        <p:txBody>
          <a:bodyPr/>
          <a:lstStyle>
            <a:lvl1pPr>
              <a:defRPr/>
            </a:lvl1pPr>
          </a:lstStyle>
          <a:p>
            <a:pPr>
              <a:defRPr/>
            </a:pPr>
            <a:fld id="{80A449B1-2F6C-4334-A838-909D75ACE4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EBB8FB-D1DC-4D5A-A0EA-2DD3D690A00A}" type="datetime1">
              <a:rPr lang="en-US"/>
              <a:pPr>
                <a:defRPr/>
              </a:pPr>
              <a:t>10/14/2011</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www.hivhub.ir</a:t>
            </a:r>
          </a:p>
        </p:txBody>
      </p:sp>
      <p:sp>
        <p:nvSpPr>
          <p:cNvPr id="7" name="Slide Number Placeholder 5"/>
          <p:cNvSpPr>
            <a:spLocks noGrp="1"/>
          </p:cNvSpPr>
          <p:nvPr>
            <p:ph type="sldNum" sz="quarter" idx="12"/>
          </p:nvPr>
        </p:nvSpPr>
        <p:spPr/>
        <p:txBody>
          <a:bodyPr/>
          <a:lstStyle>
            <a:lvl1pPr>
              <a:defRPr/>
            </a:lvl1pPr>
          </a:lstStyle>
          <a:p>
            <a:pPr>
              <a:defRPr/>
            </a:pPr>
            <a:fld id="{526967A5-A2E3-48F8-969F-C7D6780B53E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3EBA108-5794-4CE5-89BF-B8712DB465B9}" type="datetime1">
              <a:rPr lang="en-US"/>
              <a:pPr>
                <a:defRPr/>
              </a:pPr>
              <a:t>10/14/2011</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www.hivhub.ir</a:t>
            </a:r>
          </a:p>
        </p:txBody>
      </p:sp>
      <p:sp>
        <p:nvSpPr>
          <p:cNvPr id="7" name="Slide Number Placeholder 5"/>
          <p:cNvSpPr>
            <a:spLocks noGrp="1"/>
          </p:cNvSpPr>
          <p:nvPr>
            <p:ph type="sldNum" sz="quarter" idx="12"/>
          </p:nvPr>
        </p:nvSpPr>
        <p:spPr/>
        <p:txBody>
          <a:bodyPr/>
          <a:lstStyle>
            <a:lvl1pPr>
              <a:defRPr/>
            </a:lvl1pPr>
          </a:lstStyle>
          <a:p>
            <a:pPr>
              <a:defRPr/>
            </a:pPr>
            <a:fld id="{DE3BD5AA-4516-4B9F-ABC7-8ADE9C14872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6822D6A-5815-485E-8A91-8A8102CE31D5}" type="datetime1">
              <a:rPr lang="en-US"/>
              <a:pPr>
                <a:defRPr/>
              </a:pPr>
              <a:t>10/14/2011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en-US"/>
              <a:t>www.hivhub.ir</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263C8626-FB10-4BF6-9434-AA08F4A13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4213" y="1238250"/>
            <a:ext cx="7772400" cy="1470025"/>
          </a:xfrm>
        </p:spPr>
        <p:txBody>
          <a:bodyPr/>
          <a:lstStyle/>
          <a:p>
            <a:r>
              <a:rPr lang="en-US" dirty="0" smtClean="0"/>
              <a:t>Multiplier method</a:t>
            </a:r>
            <a:endParaRPr lang="en-US" dirty="0" smtClean="0"/>
          </a:p>
        </p:txBody>
      </p:sp>
      <p:sp>
        <p:nvSpPr>
          <p:cNvPr id="3" name="Subtitle 2"/>
          <p:cNvSpPr>
            <a:spLocks noGrp="1"/>
          </p:cNvSpPr>
          <p:nvPr>
            <p:ph type="subTitle" idx="1"/>
          </p:nvPr>
        </p:nvSpPr>
        <p:spPr>
          <a:xfrm>
            <a:off x="1403350" y="3260725"/>
            <a:ext cx="6400800" cy="1176338"/>
          </a:xfrm>
        </p:spPr>
        <p:txBody>
          <a:bodyPr rtlCol="0">
            <a:normAutofit/>
          </a:bodyPr>
          <a:lstStyle/>
          <a:p>
            <a:pPr algn="r" fontAlgn="auto">
              <a:spcAft>
                <a:spcPts val="0"/>
              </a:spcAft>
              <a:buFont typeface="Arial" pitchFamily="34" charset="0"/>
              <a:buNone/>
              <a:defRPr/>
            </a:pPr>
            <a:r>
              <a:rPr lang="fa-IR" dirty="0" smtClean="0"/>
              <a:t>علی اکبر حقدوست، اپیدمیولوژیست</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758825"/>
          </a:xfrm>
        </p:spPr>
        <p:txBody>
          <a:bodyPr>
            <a:normAutofit fontScale="90000"/>
          </a:bodyPr>
          <a:lstStyle/>
          <a:p>
            <a:pPr eaLnBrk="1" fontAlgn="auto" hangingPunct="1">
              <a:spcAft>
                <a:spcPts val="0"/>
              </a:spcAft>
              <a:defRPr/>
            </a:pPr>
            <a:r>
              <a:rPr lang="en-US" b="1" dirty="0" smtClean="0"/>
              <a:t>Example 1</a:t>
            </a:r>
            <a:r>
              <a:rPr lang="en-US" dirty="0" smtClean="0"/>
              <a:t/>
            </a:r>
            <a:br>
              <a:rPr lang="en-US" dirty="0" smtClean="0"/>
            </a:br>
            <a:endParaRPr lang="en-US" dirty="0"/>
          </a:p>
        </p:txBody>
      </p:sp>
      <p:sp>
        <p:nvSpPr>
          <p:cNvPr id="23557" name="Content Placeholder 4"/>
          <p:cNvSpPr>
            <a:spLocks noGrp="1"/>
          </p:cNvSpPr>
          <p:nvPr>
            <p:ph sz="quarter" idx="1"/>
          </p:nvPr>
        </p:nvSpPr>
        <p:spPr>
          <a:xfrm>
            <a:off x="285720" y="2000240"/>
            <a:ext cx="8504238" cy="3259147"/>
          </a:xfrm>
        </p:spPr>
        <p:txBody>
          <a:bodyPr/>
          <a:lstStyle/>
          <a:p>
            <a:pPr algn="l" rtl="0" eaLnBrk="1" hangingPunct="1"/>
            <a:r>
              <a:rPr lang="en-US" dirty="0" smtClean="0"/>
              <a:t> In a survey of MSM taken in street cruising areas, 30 percent say they had a voluntary HIV test in the last year. Data show that 700 of the clients seeking HIV tests in the last year gave male-male sex as a risk factor. Number of MSM?</a:t>
            </a:r>
          </a:p>
          <a:p>
            <a:pPr eaLnBrk="1" hangingPunct="1"/>
            <a:endParaRPr lang="en-US" dirty="0" smtClean="0"/>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b="1" smtClean="0">
                <a:solidFill>
                  <a:srgbClr val="7B9899"/>
                </a:solidFill>
              </a:rPr>
              <a:t>Question to discuss</a:t>
            </a:r>
            <a:endParaRPr lang="en-US" smtClean="0">
              <a:solidFill>
                <a:srgbClr val="7B9899"/>
              </a:solidFill>
            </a:endParaRPr>
          </a:p>
        </p:txBody>
      </p:sp>
      <p:sp>
        <p:nvSpPr>
          <p:cNvPr id="24581" name="Content Placeholder 4"/>
          <p:cNvSpPr>
            <a:spLocks noGrp="1"/>
          </p:cNvSpPr>
          <p:nvPr>
            <p:ph sz="quarter" idx="1"/>
          </p:nvPr>
        </p:nvSpPr>
        <p:spPr>
          <a:xfrm>
            <a:off x="357158" y="1857364"/>
            <a:ext cx="8504238" cy="3902089"/>
          </a:xfrm>
        </p:spPr>
        <p:txBody>
          <a:bodyPr/>
          <a:lstStyle/>
          <a:p>
            <a:pPr algn="l" rtl="0" eaLnBrk="1" hangingPunct="1"/>
            <a:r>
              <a:rPr lang="hr-HR" dirty="0" smtClean="0"/>
              <a:t>But what if VCT is only available to those with health insurance, and gay men with health insurance are wealthier, more likely to be employed in the corporate sector, and less likely than gay men with no health insurance to hang out in street cruising areas?</a:t>
            </a:r>
            <a:endParaRPr lang="en-US" dirty="0" smtClean="0"/>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11</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solidFill>
                  <a:srgbClr val="7B9899"/>
                </a:solidFill>
              </a:rPr>
              <a:t>Several key issues</a:t>
            </a:r>
          </a:p>
        </p:txBody>
      </p:sp>
      <p:sp>
        <p:nvSpPr>
          <p:cNvPr id="25605" name="Content Placeholder 4"/>
          <p:cNvSpPr>
            <a:spLocks noGrp="1"/>
          </p:cNvSpPr>
          <p:nvPr>
            <p:ph sz="quarter" idx="1"/>
          </p:nvPr>
        </p:nvSpPr>
        <p:spPr>
          <a:xfrm>
            <a:off x="285720" y="1928802"/>
            <a:ext cx="8504238" cy="2830519"/>
          </a:xfrm>
        </p:spPr>
        <p:txBody>
          <a:bodyPr/>
          <a:lstStyle/>
          <a:p>
            <a:pPr algn="l" rtl="0" eaLnBrk="1" hangingPunct="1"/>
            <a:r>
              <a:rPr lang="en-US" dirty="0" smtClean="0"/>
              <a:t>Clear, consistent definitions between different data Sources</a:t>
            </a:r>
          </a:p>
          <a:p>
            <a:pPr algn="l" rtl="0" eaLnBrk="1" hangingPunct="1"/>
            <a:r>
              <a:rPr lang="en-US" dirty="0" smtClean="0"/>
              <a:t>Stability of r &amp; m</a:t>
            </a:r>
          </a:p>
          <a:p>
            <a:pPr algn="l" rtl="0" eaLnBrk="1" hangingPunct="1"/>
            <a:r>
              <a:rPr lang="en-US" dirty="0" smtClean="0"/>
              <a:t>Catchment area</a:t>
            </a:r>
          </a:p>
          <a:p>
            <a:pPr algn="l" rtl="0" eaLnBrk="1" hangingPunct="1"/>
            <a:endParaRPr lang="en-US" dirty="0" smtClean="0"/>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12</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solidFill>
                  <a:srgbClr val="7B9899"/>
                </a:solidFill>
              </a:rPr>
              <a:t>Key Issues </a:t>
            </a:r>
          </a:p>
        </p:txBody>
      </p:sp>
      <p:sp>
        <p:nvSpPr>
          <p:cNvPr id="26629" name="Content Placeholder 4"/>
          <p:cNvSpPr>
            <a:spLocks noGrp="1"/>
          </p:cNvSpPr>
          <p:nvPr>
            <p:ph sz="quarter" idx="1"/>
          </p:nvPr>
        </p:nvSpPr>
        <p:spPr>
          <a:xfrm>
            <a:off x="357158" y="1928802"/>
            <a:ext cx="8504238" cy="4572000"/>
          </a:xfrm>
        </p:spPr>
        <p:txBody>
          <a:bodyPr/>
          <a:lstStyle/>
          <a:p>
            <a:pPr algn="l" rtl="0" eaLnBrk="1" hangingPunct="1"/>
            <a:r>
              <a:rPr lang="en-US" sz="2800" dirty="0" smtClean="0">
                <a:solidFill>
                  <a:srgbClr val="FF0000"/>
                </a:solidFill>
              </a:rPr>
              <a:t>Firstly</a:t>
            </a:r>
            <a:r>
              <a:rPr lang="en-US" sz="2800" dirty="0" smtClean="0"/>
              <a:t>, the population definitions must be clear</a:t>
            </a:r>
          </a:p>
          <a:p>
            <a:pPr algn="l" rtl="0" eaLnBrk="1" hangingPunct="1"/>
            <a:r>
              <a:rPr lang="en-US" sz="2800" dirty="0" smtClean="0">
                <a:solidFill>
                  <a:srgbClr val="FF0000"/>
                </a:solidFill>
              </a:rPr>
              <a:t>Secondly</a:t>
            </a:r>
            <a:r>
              <a:rPr lang="en-US" sz="2800" dirty="0" smtClean="0"/>
              <a:t>, the time reference period must be clear, and must be the same in both data sources</a:t>
            </a:r>
          </a:p>
          <a:p>
            <a:pPr algn="l" rtl="0" eaLnBrk="1" hangingPunct="1"/>
            <a:r>
              <a:rPr lang="en-US" sz="2800" dirty="0" smtClean="0">
                <a:solidFill>
                  <a:srgbClr val="FF0000"/>
                </a:solidFill>
              </a:rPr>
              <a:t>Thirdly</a:t>
            </a:r>
            <a:r>
              <a:rPr lang="en-US" sz="2800" dirty="0" smtClean="0"/>
              <a:t>, the age range of the populations to be compared must be similar</a:t>
            </a:r>
          </a:p>
          <a:p>
            <a:pPr algn="l" rtl="0" eaLnBrk="1" hangingPunct="1"/>
            <a:r>
              <a:rPr lang="en-US" sz="2800" dirty="0" smtClean="0">
                <a:solidFill>
                  <a:srgbClr val="FF0000"/>
                </a:solidFill>
              </a:rPr>
              <a:t>Finally</a:t>
            </a:r>
            <a:r>
              <a:rPr lang="en-US" sz="2800" dirty="0" smtClean="0"/>
              <a:t>, the catchment area for the services or institutions must be clear</a:t>
            </a:r>
          </a:p>
          <a:p>
            <a:pPr algn="l" rtl="0" eaLnBrk="1" hangingPunct="1">
              <a:buFont typeface="Wingdings 2" pitchFamily="18" charset="2"/>
              <a:buNone/>
            </a:pPr>
            <a:endParaRPr lang="en-US" sz="2800" dirty="0" smtClean="0"/>
          </a:p>
          <a:p>
            <a:pPr algn="l" rtl="0" eaLnBrk="1" hangingPunct="1"/>
            <a:endParaRPr lang="en-US" sz="2800" dirty="0" smtClean="0"/>
          </a:p>
          <a:p>
            <a:pPr algn="l" rtl="0" eaLnBrk="1" hangingPunct="1"/>
            <a:endParaRPr lang="en-US" sz="2800" dirty="0" smtClean="0"/>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13</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b="1" smtClean="0">
                <a:solidFill>
                  <a:srgbClr val="7B9899"/>
                </a:solidFill>
              </a:rPr>
              <a:t>Example 2</a:t>
            </a:r>
            <a:endParaRPr lang="en-US" smtClean="0">
              <a:solidFill>
                <a:srgbClr val="7B9899"/>
              </a:solidFill>
            </a:endParaRPr>
          </a:p>
        </p:txBody>
      </p:sp>
      <p:sp>
        <p:nvSpPr>
          <p:cNvPr id="27653" name="Content Placeholder 4"/>
          <p:cNvSpPr>
            <a:spLocks noGrp="1"/>
          </p:cNvSpPr>
          <p:nvPr>
            <p:ph sz="quarter" idx="1"/>
          </p:nvPr>
        </p:nvSpPr>
        <p:spPr>
          <a:xfrm>
            <a:off x="0" y="1714488"/>
            <a:ext cx="9144000" cy="4572000"/>
          </a:xfrm>
        </p:spPr>
        <p:txBody>
          <a:bodyPr/>
          <a:lstStyle/>
          <a:p>
            <a:pPr algn="l" rtl="0" eaLnBrk="1" hangingPunct="1"/>
            <a:r>
              <a:rPr lang="en-US" sz="2800" dirty="0" smtClean="0"/>
              <a:t>Forty five percent of respondents say they have been in prison in the last year in a given city. Over the previous year, the prison service in the city has released 1,234 individuals who had been incarcerated on drug-related offences. Estimate would assume that those 1,234 individuals represented 45 percent of drug users in the city, and that the true number of drug users was therefore in the region of 1,234 / 0.45, or around 2,760. </a:t>
            </a:r>
          </a:p>
          <a:p>
            <a:pPr algn="l" rtl="0" eaLnBrk="1" hangingPunct="1"/>
            <a:endParaRPr lang="en-US" sz="2800" dirty="0" smtClean="0"/>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14</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b="1" smtClean="0">
                <a:solidFill>
                  <a:srgbClr val="7B9899"/>
                </a:solidFill>
              </a:rPr>
              <a:t>Questions to discuss</a:t>
            </a:r>
            <a:endParaRPr lang="en-US" smtClean="0">
              <a:solidFill>
                <a:srgbClr val="7B9899"/>
              </a:solidFill>
            </a:endParaRPr>
          </a:p>
        </p:txBody>
      </p:sp>
      <p:sp>
        <p:nvSpPr>
          <p:cNvPr id="28677" name="Content Placeholder 4"/>
          <p:cNvSpPr>
            <a:spLocks noGrp="1"/>
          </p:cNvSpPr>
          <p:nvPr>
            <p:ph sz="quarter" idx="1"/>
          </p:nvPr>
        </p:nvSpPr>
        <p:spPr>
          <a:xfrm>
            <a:off x="357158" y="1714488"/>
            <a:ext cx="8504238" cy="4572000"/>
          </a:xfrm>
        </p:spPr>
        <p:txBody>
          <a:bodyPr/>
          <a:lstStyle/>
          <a:p>
            <a:pPr algn="l" rtl="0" eaLnBrk="1" hangingPunct="1"/>
            <a:r>
              <a:rPr lang="hr-HR" dirty="0" smtClean="0"/>
              <a:t>Do think the estimate is accurate? Why not? </a:t>
            </a:r>
            <a:endParaRPr lang="en-US" b="1" dirty="0" smtClean="0"/>
          </a:p>
          <a:p>
            <a:pPr algn="l" rtl="0" eaLnBrk="1" hangingPunct="1"/>
            <a:r>
              <a:rPr lang="hr-HR" dirty="0" smtClean="0"/>
              <a:t>What is the main assumption behaind such estimation?</a:t>
            </a:r>
            <a:endParaRPr lang="en-US" dirty="0" smtClean="0"/>
          </a:p>
          <a:p>
            <a:pPr algn="l" rtl="0" eaLnBrk="1" hangingPunct="1"/>
            <a:r>
              <a:rPr lang="hr-HR" dirty="0" smtClean="0"/>
              <a:t> Do you think the assumption is likely to be true? </a:t>
            </a:r>
            <a:endParaRPr lang="en-US" dirty="0" smtClean="0"/>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15</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endParaRPr lang="en-US" smtClean="0">
              <a:solidFill>
                <a:srgbClr val="7B9899"/>
              </a:solidFill>
            </a:endParaRPr>
          </a:p>
        </p:txBody>
      </p:sp>
      <p:sp>
        <p:nvSpPr>
          <p:cNvPr id="29701" name="Content Placeholder 4"/>
          <p:cNvSpPr>
            <a:spLocks noGrp="1"/>
          </p:cNvSpPr>
          <p:nvPr>
            <p:ph sz="quarter" idx="1"/>
          </p:nvPr>
        </p:nvSpPr>
        <p:spPr>
          <a:xfrm>
            <a:off x="0" y="1714488"/>
            <a:ext cx="9144000" cy="4572000"/>
          </a:xfrm>
        </p:spPr>
        <p:txBody>
          <a:bodyPr/>
          <a:lstStyle/>
          <a:p>
            <a:pPr algn="l" rtl="0" eaLnBrk="1" hangingPunct="1"/>
            <a:r>
              <a:rPr lang="en-US" sz="2800" dirty="0" smtClean="0"/>
              <a:t>Assumption:" drug user in prison” is synonymous  with “prisoner incarcerated on drug charges”.</a:t>
            </a:r>
          </a:p>
          <a:p>
            <a:pPr algn="l" rtl="0" eaLnBrk="1" hangingPunct="1"/>
            <a:r>
              <a:rPr lang="en-US" sz="2800" dirty="0" smtClean="0"/>
              <a:t>Many of those may be people who are dealers</a:t>
            </a:r>
          </a:p>
          <a:p>
            <a:pPr algn="l" rtl="0" eaLnBrk="1" hangingPunct="1"/>
            <a:r>
              <a:rPr lang="en-US" sz="2800" dirty="0" smtClean="0"/>
              <a:t>Many people who are users and in prison but were imprisoned for other criminal activities</a:t>
            </a:r>
          </a:p>
          <a:p>
            <a:pPr algn="l" rtl="0" eaLnBrk="1" hangingPunct="1"/>
            <a:r>
              <a:rPr lang="en-US" sz="2800" dirty="0" smtClean="0"/>
              <a:t>Who started using drugs while in prison, would not be captured</a:t>
            </a:r>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16</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l" eaLnBrk="1" hangingPunct="1"/>
            <a:r>
              <a:rPr lang="en-US" b="1" dirty="0" smtClean="0">
                <a:solidFill>
                  <a:srgbClr val="7B9899"/>
                </a:solidFill>
              </a:rPr>
              <a:t>Objectives</a:t>
            </a:r>
            <a:endParaRPr lang="en-US" dirty="0" smtClean="0">
              <a:solidFill>
                <a:srgbClr val="7B9899"/>
              </a:solidFill>
            </a:endParaRPr>
          </a:p>
        </p:txBody>
      </p:sp>
      <p:sp>
        <p:nvSpPr>
          <p:cNvPr id="14341" name="Content Placeholder 4"/>
          <p:cNvSpPr>
            <a:spLocks noGrp="1"/>
          </p:cNvSpPr>
          <p:nvPr>
            <p:ph sz="quarter" idx="1"/>
          </p:nvPr>
        </p:nvSpPr>
        <p:spPr>
          <a:xfrm>
            <a:off x="285720" y="1714488"/>
            <a:ext cx="8504238" cy="4143372"/>
          </a:xfrm>
        </p:spPr>
        <p:txBody>
          <a:bodyPr/>
          <a:lstStyle/>
          <a:p>
            <a:pPr algn="l" rtl="0" eaLnBrk="1" hangingPunct="1"/>
            <a:r>
              <a:rPr lang="en-US" dirty="0" smtClean="0"/>
              <a:t>To understand the basic concept of the multiplier method</a:t>
            </a:r>
          </a:p>
          <a:p>
            <a:pPr algn="l" rtl="0" eaLnBrk="1" hangingPunct="1"/>
            <a:r>
              <a:rPr lang="en-US" dirty="0" smtClean="0"/>
              <a:t>To know what type of information you need</a:t>
            </a:r>
          </a:p>
          <a:p>
            <a:pPr algn="l" rtl="0" eaLnBrk="1" hangingPunct="1"/>
            <a:r>
              <a:rPr lang="en-US" dirty="0" smtClean="0"/>
              <a:t>To list its advantages, disadvantages, assumptions and limitations</a:t>
            </a:r>
          </a:p>
          <a:p>
            <a:pPr algn="l" rtl="0" eaLnBrk="1" hangingPunct="1"/>
            <a:r>
              <a:rPr lang="en-US" dirty="0" smtClean="0"/>
              <a:t>To compute the size of a hard to count population with such methods</a:t>
            </a:r>
          </a:p>
        </p:txBody>
      </p:sp>
      <p:sp>
        <p:nvSpPr>
          <p:cNvPr id="7" name="Slide Number Placeholder 6"/>
          <p:cNvSpPr>
            <a:spLocks noGrp="1"/>
          </p:cNvSpPr>
          <p:nvPr>
            <p:ph type="sldNum" sz="quarter" idx="10"/>
          </p:nvPr>
        </p:nvSpPr>
        <p:spPr/>
        <p:txBody>
          <a:bodyPr/>
          <a:lstStyle/>
          <a:p>
            <a:pPr>
              <a:defRPr/>
            </a:pPr>
            <a:fld id="{B3A692DC-7C11-4B97-A234-EB37A3F77754}" type="slidenum">
              <a:rPr lang="en-US" smtClean="0"/>
              <a:pPr>
                <a:defRPr/>
              </a:pPr>
              <a:t>2</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solidFill>
                  <a:srgbClr val="7B9899"/>
                </a:solidFill>
              </a:rPr>
              <a:t>Introduction</a:t>
            </a:r>
          </a:p>
        </p:txBody>
      </p:sp>
      <p:sp>
        <p:nvSpPr>
          <p:cNvPr id="15365" name="Content Placeholder 4"/>
          <p:cNvSpPr>
            <a:spLocks noGrp="1"/>
          </p:cNvSpPr>
          <p:nvPr>
            <p:ph sz="quarter" idx="1"/>
          </p:nvPr>
        </p:nvSpPr>
        <p:spPr>
          <a:xfrm>
            <a:off x="301625" y="2000239"/>
            <a:ext cx="8504238" cy="4098935"/>
          </a:xfrm>
        </p:spPr>
        <p:txBody>
          <a:bodyPr/>
          <a:lstStyle/>
          <a:p>
            <a:pPr algn="l" rtl="0" eaLnBrk="1" hangingPunct="1">
              <a:buFont typeface="Wingdings 2" pitchFamily="18" charset="2"/>
              <a:buNone/>
            </a:pPr>
            <a:r>
              <a:rPr lang="en-US" dirty="0" smtClean="0"/>
              <a:t>Information from two sources :</a:t>
            </a:r>
          </a:p>
          <a:p>
            <a:pPr algn="l" rtl="0" eaLnBrk="1" hangingPunct="1"/>
            <a:r>
              <a:rPr lang="en-US" dirty="0" smtClean="0"/>
              <a:t>An institution or service  </a:t>
            </a:r>
          </a:p>
          <a:p>
            <a:pPr algn="l" rtl="0" eaLnBrk="1" hangingPunct="1"/>
            <a:r>
              <a:rPr lang="en-US" dirty="0" smtClean="0"/>
              <a:t>Population at risk </a:t>
            </a:r>
          </a:p>
        </p:txBody>
      </p:sp>
      <p:sp>
        <p:nvSpPr>
          <p:cNvPr id="7" name="Slide Number Placeholder 6"/>
          <p:cNvSpPr>
            <a:spLocks noGrp="1"/>
          </p:cNvSpPr>
          <p:nvPr>
            <p:ph type="sldNum" sz="quarter" idx="10"/>
          </p:nvPr>
        </p:nvSpPr>
        <p:spPr/>
        <p:txBody>
          <a:bodyPr/>
          <a:lstStyle/>
          <a:p>
            <a:pPr>
              <a:defRPr/>
            </a:pPr>
            <a:fld id="{B3A692DC-7C11-4B97-A234-EB37A3F77754}" type="slidenum">
              <a:rPr lang="en-US" smtClean="0"/>
              <a:pPr>
                <a:defRPr/>
              </a:pPr>
              <a:t>3</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question</a:t>
            </a:r>
            <a:endParaRPr lang="en-US" dirty="0"/>
          </a:p>
        </p:txBody>
      </p:sp>
      <p:sp>
        <p:nvSpPr>
          <p:cNvPr id="3" name="Content Placeholder 2"/>
          <p:cNvSpPr>
            <a:spLocks noGrp="1"/>
          </p:cNvSpPr>
          <p:nvPr>
            <p:ph idx="1"/>
          </p:nvPr>
        </p:nvSpPr>
        <p:spPr/>
        <p:txBody>
          <a:bodyPr/>
          <a:lstStyle/>
          <a:p>
            <a:pPr algn="l" rtl="0"/>
            <a:r>
              <a:rPr lang="en-US" dirty="0" smtClean="0"/>
              <a:t>In last month, 100 FSWs were received services from your </a:t>
            </a:r>
            <a:r>
              <a:rPr lang="en-US" dirty="0" smtClean="0"/>
              <a:t>center. </a:t>
            </a:r>
            <a:r>
              <a:rPr lang="en-US" dirty="0" smtClean="0"/>
              <a:t>What does it mean? Is it mean that its population size is large or small?</a:t>
            </a:r>
          </a:p>
          <a:p>
            <a:pPr algn="l" rtl="0"/>
            <a:endParaRPr lang="en-US" dirty="0" smtClean="0"/>
          </a:p>
          <a:p>
            <a:pPr algn="l" rtl="0"/>
            <a:r>
              <a:rPr lang="en-US" dirty="0" smtClean="0"/>
              <a:t>You also know only 10% of FSWs received services from your center in last month; what is your conclusion?</a:t>
            </a:r>
            <a:endParaRPr lang="en-US" dirty="0"/>
          </a:p>
        </p:txBody>
      </p:sp>
      <p:sp>
        <p:nvSpPr>
          <p:cNvPr id="5" name="Slide Number Placeholder 4"/>
          <p:cNvSpPr>
            <a:spLocks noGrp="1"/>
          </p:cNvSpPr>
          <p:nvPr>
            <p:ph type="sldNum" sz="quarter" idx="10"/>
          </p:nvPr>
        </p:nvSpPr>
        <p:spPr/>
        <p:txBody>
          <a:bodyPr/>
          <a:lstStyle/>
          <a:p>
            <a:pPr>
              <a:defRPr/>
            </a:pPr>
            <a:fld id="{B3A692DC-7C11-4B97-A234-EB37A3F77754}" type="slidenum">
              <a:rPr lang="en-US" smtClean="0"/>
              <a:pPr>
                <a:defRPr/>
              </a:pPr>
              <a:t>4</a:t>
            </a:fld>
            <a:endParaRPr lang="en-US"/>
          </a:p>
        </p:txBody>
      </p:sp>
      <p:sp>
        <p:nvSpPr>
          <p:cNvPr id="6"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8600" y="457200"/>
            <a:ext cx="8534400" cy="758825"/>
          </a:xfrm>
        </p:spPr>
        <p:txBody>
          <a:bodyPr/>
          <a:lstStyle/>
          <a:p>
            <a:pPr eaLnBrk="1" hangingPunct="1"/>
            <a:r>
              <a:rPr lang="en-US" b="1" i="1" smtClean="0">
                <a:solidFill>
                  <a:srgbClr val="7B9899"/>
                </a:solidFill>
              </a:rPr>
              <a:t>Multiplier method</a:t>
            </a:r>
            <a:endParaRPr lang="en-US" smtClean="0">
              <a:solidFill>
                <a:srgbClr val="FF0000"/>
              </a:solidFill>
            </a:endParaRPr>
          </a:p>
        </p:txBody>
      </p:sp>
      <p:sp>
        <p:nvSpPr>
          <p:cNvPr id="3" name="Content Placeholder 2"/>
          <p:cNvSpPr>
            <a:spLocks noGrp="1"/>
          </p:cNvSpPr>
          <p:nvPr>
            <p:ph sz="quarter" idx="1"/>
          </p:nvPr>
        </p:nvSpPr>
        <p:spPr>
          <a:xfrm>
            <a:off x="285720" y="1643050"/>
            <a:ext cx="8504238" cy="4170373"/>
          </a:xfrm>
        </p:spPr>
        <p:txBody>
          <a:bodyPr>
            <a:normAutofit/>
          </a:bodyPr>
          <a:lstStyle/>
          <a:p>
            <a:pPr marL="274320" indent="-274320" algn="l" rtl="0" eaLnBrk="1" fontAlgn="auto" hangingPunct="1">
              <a:spcAft>
                <a:spcPts val="0"/>
              </a:spcAft>
              <a:buFont typeface="Wingdings 2"/>
              <a:buChar char=""/>
              <a:defRPr/>
            </a:pPr>
            <a:r>
              <a:rPr lang="en-US" sz="2400" dirty="0" smtClean="0"/>
              <a:t>An indirect method with two factors</a:t>
            </a:r>
          </a:p>
          <a:p>
            <a:pPr marL="571500" indent="-571500" algn="l" rtl="0" eaLnBrk="1" fontAlgn="auto" hangingPunct="1">
              <a:spcAft>
                <a:spcPts val="0"/>
              </a:spcAft>
              <a:buFont typeface="+mj-lt"/>
              <a:buAutoNum type="romanUcPeriod"/>
              <a:defRPr/>
            </a:pPr>
            <a:r>
              <a:rPr lang="en-US" sz="2400" dirty="0" smtClean="0"/>
              <a:t>Number of recorded individuals :r</a:t>
            </a:r>
          </a:p>
          <a:p>
            <a:pPr marL="571500" indent="-571500" algn="l" rtl="0" eaLnBrk="1" fontAlgn="auto" hangingPunct="1">
              <a:spcAft>
                <a:spcPts val="0"/>
              </a:spcAft>
              <a:buFont typeface="+mj-lt"/>
              <a:buAutoNum type="romanUcPeriod"/>
              <a:defRPr/>
            </a:pPr>
            <a:r>
              <a:rPr lang="en-US" sz="2400" dirty="0" smtClean="0"/>
              <a:t>Proportion of the individuals who have such contact (m)</a:t>
            </a:r>
          </a:p>
          <a:p>
            <a:pPr marL="571500" indent="-571500" algn="l" rtl="0" eaLnBrk="1" fontAlgn="auto" hangingPunct="1">
              <a:spcAft>
                <a:spcPts val="0"/>
              </a:spcAft>
              <a:buFont typeface="+mj-lt"/>
              <a:buAutoNum type="romanUcPeriod"/>
              <a:defRPr/>
            </a:pPr>
            <a:endParaRPr lang="en-US" dirty="0" smtClean="0"/>
          </a:p>
          <a:p>
            <a:pPr marL="571500" indent="-571500" eaLnBrk="1" fontAlgn="auto" hangingPunct="1">
              <a:spcAft>
                <a:spcPts val="0"/>
              </a:spcAft>
              <a:buFont typeface="Wingdings 2"/>
              <a:buNone/>
              <a:defRPr/>
            </a:pPr>
            <a:endParaRPr lang="en-US" dirty="0"/>
          </a:p>
        </p:txBody>
      </p:sp>
      <p:sp>
        <p:nvSpPr>
          <p:cNvPr id="7" name="Oval 6"/>
          <p:cNvSpPr/>
          <p:nvPr/>
        </p:nvSpPr>
        <p:spPr>
          <a:xfrm>
            <a:off x="642910" y="3319474"/>
            <a:ext cx="1905000" cy="1752600"/>
          </a:xfrm>
          <a:prstGeom prst="ellipse">
            <a:avLst/>
          </a:prstGeom>
          <a:solidFill>
            <a:schemeClr val="accent2">
              <a:lumMod val="20000"/>
              <a:lumOff val="80000"/>
            </a:schemeClr>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2" name="Oval 31"/>
          <p:cNvSpPr/>
          <p:nvPr/>
        </p:nvSpPr>
        <p:spPr>
          <a:xfrm>
            <a:off x="1295400" y="6172200"/>
            <a:ext cx="9144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413" name="Footer Placeholder 3"/>
          <p:cNvSpPr txBox="1">
            <a:spLocks/>
          </p:cNvSpPr>
          <p:nvPr/>
        </p:nvSpPr>
        <p:spPr bwMode="auto">
          <a:xfrm>
            <a:off x="428596" y="5214950"/>
            <a:ext cx="500066" cy="441325"/>
          </a:xfrm>
          <a:prstGeom prst="rect">
            <a:avLst/>
          </a:prstGeom>
          <a:noFill/>
          <a:ln w="9525">
            <a:noFill/>
            <a:miter lim="800000"/>
            <a:headEnd/>
            <a:tailEnd/>
          </a:ln>
        </p:spPr>
        <p:txBody>
          <a:bodyPr/>
          <a:lstStyle/>
          <a:p>
            <a:r>
              <a:rPr lang="en-US" sz="4000" dirty="0">
                <a:solidFill>
                  <a:srgbClr val="FF0000"/>
                </a:solidFill>
                <a:latin typeface="Georgia" pitchFamily="18" charset="0"/>
              </a:rPr>
              <a:t>r</a:t>
            </a:r>
            <a:endParaRPr lang="en-US" sz="1200" dirty="0">
              <a:solidFill>
                <a:srgbClr val="FF0000"/>
              </a:solidFill>
              <a:latin typeface="Georgia" pitchFamily="18" charset="0"/>
            </a:endParaRPr>
          </a:p>
        </p:txBody>
      </p:sp>
      <p:sp>
        <p:nvSpPr>
          <p:cNvPr id="45" name="Rectangle 44"/>
          <p:cNvSpPr/>
          <p:nvPr/>
        </p:nvSpPr>
        <p:spPr>
          <a:xfrm>
            <a:off x="6286512" y="5143512"/>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tx1"/>
                </a:solidFill>
              </a:rPr>
              <a:t>/</a:t>
            </a:r>
            <a:endParaRPr lang="en-US" b="1" dirty="0">
              <a:solidFill>
                <a:schemeClr val="tx1"/>
              </a:solidFill>
            </a:endParaRPr>
          </a:p>
        </p:txBody>
      </p:sp>
      <p:sp>
        <p:nvSpPr>
          <p:cNvPr id="48" name="Rectangle 47"/>
          <p:cNvSpPr/>
          <p:nvPr/>
        </p:nvSpPr>
        <p:spPr>
          <a:xfrm>
            <a:off x="6858016" y="5143512"/>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tx1"/>
                </a:solidFill>
              </a:rPr>
              <a:t>+</a:t>
            </a:r>
            <a:endParaRPr lang="en-US" b="1" dirty="0">
              <a:solidFill>
                <a:schemeClr val="tx1"/>
              </a:solidFill>
            </a:endParaRPr>
          </a:p>
        </p:txBody>
      </p:sp>
      <p:grpSp>
        <p:nvGrpSpPr>
          <p:cNvPr id="2" name="Group 39"/>
          <p:cNvGrpSpPr/>
          <p:nvPr/>
        </p:nvGrpSpPr>
        <p:grpSpPr>
          <a:xfrm>
            <a:off x="676252" y="2995626"/>
            <a:ext cx="7967714" cy="2995610"/>
            <a:chOff x="676252" y="3619496"/>
            <a:chExt cx="7967714" cy="2995610"/>
          </a:xfrm>
        </p:grpSpPr>
        <p:sp>
          <p:nvSpPr>
            <p:cNvPr id="6" name="Oval 5"/>
            <p:cNvSpPr/>
            <p:nvPr/>
          </p:nvSpPr>
          <p:spPr>
            <a:xfrm>
              <a:off x="1928794" y="5624506"/>
              <a:ext cx="4000528" cy="9906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N=r*1/m</a:t>
              </a:r>
              <a:endParaRPr lang="en-US"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6392" name="Freeform 15"/>
            <p:cNvSpPr>
              <a:spLocks/>
            </p:cNvSpPr>
            <p:nvPr/>
          </p:nvSpPr>
          <p:spPr bwMode="auto">
            <a:xfrm>
              <a:off x="1066800" y="41148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6393" name="Freeform 15"/>
            <p:cNvSpPr>
              <a:spLocks/>
            </p:cNvSpPr>
            <p:nvPr/>
          </p:nvSpPr>
          <p:spPr bwMode="auto">
            <a:xfrm>
              <a:off x="1219200" y="42672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6394" name="Freeform 15"/>
            <p:cNvSpPr>
              <a:spLocks/>
            </p:cNvSpPr>
            <p:nvPr/>
          </p:nvSpPr>
          <p:spPr bwMode="auto">
            <a:xfrm>
              <a:off x="1371600" y="44196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6395" name="Freeform 15"/>
            <p:cNvSpPr>
              <a:spLocks/>
            </p:cNvSpPr>
            <p:nvPr/>
          </p:nvSpPr>
          <p:spPr bwMode="auto">
            <a:xfrm>
              <a:off x="1524000" y="45720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6396" name="Freeform 15"/>
            <p:cNvSpPr>
              <a:spLocks/>
            </p:cNvSpPr>
            <p:nvPr/>
          </p:nvSpPr>
          <p:spPr bwMode="auto">
            <a:xfrm>
              <a:off x="1676400" y="47244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6397" name="Freeform 15"/>
            <p:cNvSpPr>
              <a:spLocks/>
            </p:cNvSpPr>
            <p:nvPr/>
          </p:nvSpPr>
          <p:spPr bwMode="auto">
            <a:xfrm>
              <a:off x="1828800" y="48768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6398" name="Freeform 15"/>
            <p:cNvSpPr>
              <a:spLocks/>
            </p:cNvSpPr>
            <p:nvPr/>
          </p:nvSpPr>
          <p:spPr bwMode="auto">
            <a:xfrm>
              <a:off x="1981200" y="5029200"/>
              <a:ext cx="228600" cy="381000"/>
            </a:xfrm>
            <a:custGeom>
              <a:avLst/>
              <a:gdLst>
                <a:gd name="T0" fmla="*/ 182059 w 1002"/>
                <a:gd name="T1" fmla="*/ 2307 h 1982"/>
                <a:gd name="T2" fmla="*/ 190272 w 1002"/>
                <a:gd name="T3" fmla="*/ 9035 h 1982"/>
                <a:gd name="T4" fmla="*/ 194150 w 1002"/>
                <a:gd name="T5" fmla="*/ 14225 h 1982"/>
                <a:gd name="T6" fmla="*/ 228600 w 1002"/>
                <a:gd name="T7" fmla="*/ 158013 h 1982"/>
                <a:gd name="T8" fmla="*/ 227459 w 1002"/>
                <a:gd name="T9" fmla="*/ 162050 h 1982"/>
                <a:gd name="T10" fmla="*/ 225634 w 1002"/>
                <a:gd name="T11" fmla="*/ 165318 h 1982"/>
                <a:gd name="T12" fmla="*/ 222440 w 1002"/>
                <a:gd name="T13" fmla="*/ 167817 h 1982"/>
                <a:gd name="T14" fmla="*/ 219018 w 1002"/>
                <a:gd name="T15" fmla="*/ 169739 h 1982"/>
                <a:gd name="T16" fmla="*/ 214683 w 1002"/>
                <a:gd name="T17" fmla="*/ 170893 h 1982"/>
                <a:gd name="T18" fmla="*/ 210577 w 1002"/>
                <a:gd name="T19" fmla="*/ 171277 h 1982"/>
                <a:gd name="T20" fmla="*/ 206242 w 1002"/>
                <a:gd name="T21" fmla="*/ 170508 h 1982"/>
                <a:gd name="T22" fmla="*/ 202592 w 1002"/>
                <a:gd name="T23" fmla="*/ 168586 h 1982"/>
                <a:gd name="T24" fmla="*/ 199398 w 1002"/>
                <a:gd name="T25" fmla="*/ 166279 h 1982"/>
                <a:gd name="T26" fmla="*/ 196888 w 1002"/>
                <a:gd name="T27" fmla="*/ 163011 h 1982"/>
                <a:gd name="T28" fmla="*/ 195063 w 1002"/>
                <a:gd name="T29" fmla="*/ 157436 h 1982"/>
                <a:gd name="T30" fmla="*/ 169055 w 1002"/>
                <a:gd name="T31" fmla="*/ 365814 h 1982"/>
                <a:gd name="T32" fmla="*/ 166773 w 1002"/>
                <a:gd name="T33" fmla="*/ 370235 h 1982"/>
                <a:gd name="T34" fmla="*/ 163807 w 1002"/>
                <a:gd name="T35" fmla="*/ 374464 h 1982"/>
                <a:gd name="T36" fmla="*/ 159472 w 1002"/>
                <a:gd name="T37" fmla="*/ 377732 h 1982"/>
                <a:gd name="T38" fmla="*/ 154453 w 1002"/>
                <a:gd name="T39" fmla="*/ 379847 h 1982"/>
                <a:gd name="T40" fmla="*/ 148978 w 1002"/>
                <a:gd name="T41" fmla="*/ 381000 h 1982"/>
                <a:gd name="T42" fmla="*/ 143502 w 1002"/>
                <a:gd name="T43" fmla="*/ 380616 h 1982"/>
                <a:gd name="T44" fmla="*/ 137799 w 1002"/>
                <a:gd name="T45" fmla="*/ 379078 h 1982"/>
                <a:gd name="T46" fmla="*/ 133236 w 1002"/>
                <a:gd name="T47" fmla="*/ 376579 h 1982"/>
                <a:gd name="T48" fmla="*/ 129586 w 1002"/>
                <a:gd name="T49" fmla="*/ 373311 h 1982"/>
                <a:gd name="T50" fmla="*/ 127076 w 1002"/>
                <a:gd name="T51" fmla="*/ 368505 h 1982"/>
                <a:gd name="T52" fmla="*/ 126620 w 1002"/>
                <a:gd name="T53" fmla="*/ 364084 h 1982"/>
                <a:gd name="T54" fmla="*/ 114300 w 1002"/>
                <a:gd name="T55" fmla="*/ 207609 h 1982"/>
                <a:gd name="T56" fmla="*/ 102665 w 1002"/>
                <a:gd name="T57" fmla="*/ 364276 h 1982"/>
                <a:gd name="T58" fmla="*/ 100611 w 1002"/>
                <a:gd name="T59" fmla="*/ 368697 h 1982"/>
                <a:gd name="T60" fmla="*/ 97874 w 1002"/>
                <a:gd name="T61" fmla="*/ 372734 h 1982"/>
                <a:gd name="T62" fmla="*/ 93767 w 1002"/>
                <a:gd name="T63" fmla="*/ 376002 h 1982"/>
                <a:gd name="T64" fmla="*/ 88748 w 1002"/>
                <a:gd name="T65" fmla="*/ 378117 h 1982"/>
                <a:gd name="T66" fmla="*/ 83272 w 1002"/>
                <a:gd name="T67" fmla="*/ 379270 h 1982"/>
                <a:gd name="T68" fmla="*/ 77569 w 1002"/>
                <a:gd name="T69" fmla="*/ 379078 h 1982"/>
                <a:gd name="T70" fmla="*/ 72093 w 1002"/>
                <a:gd name="T71" fmla="*/ 377732 h 1982"/>
                <a:gd name="T72" fmla="*/ 67759 w 1002"/>
                <a:gd name="T73" fmla="*/ 375041 h 1982"/>
                <a:gd name="T74" fmla="*/ 63880 w 1002"/>
                <a:gd name="T75" fmla="*/ 371581 h 1982"/>
                <a:gd name="T76" fmla="*/ 60914 w 1002"/>
                <a:gd name="T77" fmla="*/ 367352 h 1982"/>
                <a:gd name="T78" fmla="*/ 60458 w 1002"/>
                <a:gd name="T79" fmla="*/ 57285 h 1982"/>
                <a:gd name="T80" fmla="*/ 32168 w 1002"/>
                <a:gd name="T81" fmla="*/ 160512 h 1982"/>
                <a:gd name="T82" fmla="*/ 29887 w 1002"/>
                <a:gd name="T83" fmla="*/ 163780 h 1982"/>
                <a:gd name="T84" fmla="*/ 27149 w 1002"/>
                <a:gd name="T85" fmla="*/ 166471 h 1982"/>
                <a:gd name="T86" fmla="*/ 23499 w 1002"/>
                <a:gd name="T87" fmla="*/ 168394 h 1982"/>
                <a:gd name="T88" fmla="*/ 19392 w 1002"/>
                <a:gd name="T89" fmla="*/ 169547 h 1982"/>
                <a:gd name="T90" fmla="*/ 15057 w 1002"/>
                <a:gd name="T91" fmla="*/ 169547 h 1982"/>
                <a:gd name="T92" fmla="*/ 10723 w 1002"/>
                <a:gd name="T93" fmla="*/ 168778 h 1982"/>
                <a:gd name="T94" fmla="*/ 6844 w 1002"/>
                <a:gd name="T95" fmla="*/ 167240 h 1982"/>
                <a:gd name="T96" fmla="*/ 3878 w 1002"/>
                <a:gd name="T97" fmla="*/ 164549 h 1982"/>
                <a:gd name="T98" fmla="*/ 1369 w 1002"/>
                <a:gd name="T99" fmla="*/ 161665 h 1982"/>
                <a:gd name="T100" fmla="*/ 228 w 1002"/>
                <a:gd name="T101" fmla="*/ 158013 h 1982"/>
                <a:gd name="T102" fmla="*/ 32625 w 1002"/>
                <a:gd name="T103" fmla="*/ 16340 h 1982"/>
                <a:gd name="T104" fmla="*/ 36503 w 1002"/>
                <a:gd name="T105" fmla="*/ 9804 h 1982"/>
                <a:gd name="T106" fmla="*/ 44260 w 1002"/>
                <a:gd name="T107" fmla="*/ 2883 h 1982"/>
                <a:gd name="T108" fmla="*/ 54070 w 1002"/>
                <a:gd name="T109" fmla="*/ 0 h 198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002"/>
                <a:gd name="T166" fmla="*/ 0 h 1982"/>
                <a:gd name="T167" fmla="*/ 1002 w 1002"/>
                <a:gd name="T168" fmla="*/ 1982 h 198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002" h="1982">
                  <a:moveTo>
                    <a:pt x="763" y="0"/>
                  </a:moveTo>
                  <a:lnTo>
                    <a:pt x="782" y="5"/>
                  </a:lnTo>
                  <a:lnTo>
                    <a:pt x="798" y="12"/>
                  </a:lnTo>
                  <a:lnTo>
                    <a:pt x="809" y="21"/>
                  </a:lnTo>
                  <a:lnTo>
                    <a:pt x="826" y="38"/>
                  </a:lnTo>
                  <a:lnTo>
                    <a:pt x="834" y="47"/>
                  </a:lnTo>
                  <a:lnTo>
                    <a:pt x="842" y="58"/>
                  </a:lnTo>
                  <a:lnTo>
                    <a:pt x="844" y="63"/>
                  </a:lnTo>
                  <a:lnTo>
                    <a:pt x="851" y="74"/>
                  </a:lnTo>
                  <a:lnTo>
                    <a:pt x="859" y="94"/>
                  </a:lnTo>
                  <a:lnTo>
                    <a:pt x="1002" y="819"/>
                  </a:lnTo>
                  <a:lnTo>
                    <a:pt x="1002" y="822"/>
                  </a:lnTo>
                  <a:lnTo>
                    <a:pt x="1001" y="831"/>
                  </a:lnTo>
                  <a:lnTo>
                    <a:pt x="1000" y="837"/>
                  </a:lnTo>
                  <a:lnTo>
                    <a:pt x="997" y="843"/>
                  </a:lnTo>
                  <a:lnTo>
                    <a:pt x="995" y="848"/>
                  </a:lnTo>
                  <a:lnTo>
                    <a:pt x="992" y="854"/>
                  </a:lnTo>
                  <a:lnTo>
                    <a:pt x="989" y="860"/>
                  </a:lnTo>
                  <a:lnTo>
                    <a:pt x="985" y="865"/>
                  </a:lnTo>
                  <a:lnTo>
                    <a:pt x="980" y="870"/>
                  </a:lnTo>
                  <a:lnTo>
                    <a:pt x="975" y="873"/>
                  </a:lnTo>
                  <a:lnTo>
                    <a:pt x="971" y="877"/>
                  </a:lnTo>
                  <a:lnTo>
                    <a:pt x="966" y="881"/>
                  </a:lnTo>
                  <a:lnTo>
                    <a:pt x="960" y="883"/>
                  </a:lnTo>
                  <a:lnTo>
                    <a:pt x="955" y="887"/>
                  </a:lnTo>
                  <a:lnTo>
                    <a:pt x="947" y="888"/>
                  </a:lnTo>
                  <a:lnTo>
                    <a:pt x="941" y="889"/>
                  </a:lnTo>
                  <a:lnTo>
                    <a:pt x="935" y="891"/>
                  </a:lnTo>
                  <a:lnTo>
                    <a:pt x="929" y="891"/>
                  </a:lnTo>
                  <a:lnTo>
                    <a:pt x="923" y="891"/>
                  </a:lnTo>
                  <a:lnTo>
                    <a:pt x="917" y="889"/>
                  </a:lnTo>
                  <a:lnTo>
                    <a:pt x="911" y="888"/>
                  </a:lnTo>
                  <a:lnTo>
                    <a:pt x="904" y="887"/>
                  </a:lnTo>
                  <a:lnTo>
                    <a:pt x="899" y="883"/>
                  </a:lnTo>
                  <a:lnTo>
                    <a:pt x="893" y="881"/>
                  </a:lnTo>
                  <a:lnTo>
                    <a:pt x="888" y="877"/>
                  </a:lnTo>
                  <a:lnTo>
                    <a:pt x="883" y="873"/>
                  </a:lnTo>
                  <a:lnTo>
                    <a:pt x="878" y="870"/>
                  </a:lnTo>
                  <a:lnTo>
                    <a:pt x="874" y="865"/>
                  </a:lnTo>
                  <a:lnTo>
                    <a:pt x="870" y="860"/>
                  </a:lnTo>
                  <a:lnTo>
                    <a:pt x="866" y="854"/>
                  </a:lnTo>
                  <a:lnTo>
                    <a:pt x="863" y="848"/>
                  </a:lnTo>
                  <a:lnTo>
                    <a:pt x="862" y="842"/>
                  </a:lnTo>
                  <a:lnTo>
                    <a:pt x="860" y="837"/>
                  </a:lnTo>
                  <a:lnTo>
                    <a:pt x="855" y="819"/>
                  </a:lnTo>
                  <a:lnTo>
                    <a:pt x="741" y="305"/>
                  </a:lnTo>
                  <a:lnTo>
                    <a:pt x="741" y="1895"/>
                  </a:lnTo>
                  <a:lnTo>
                    <a:pt x="741" y="1903"/>
                  </a:lnTo>
                  <a:lnTo>
                    <a:pt x="738" y="1911"/>
                  </a:lnTo>
                  <a:lnTo>
                    <a:pt x="736" y="1918"/>
                  </a:lnTo>
                  <a:lnTo>
                    <a:pt x="731" y="1926"/>
                  </a:lnTo>
                  <a:lnTo>
                    <a:pt x="727" y="1934"/>
                  </a:lnTo>
                  <a:lnTo>
                    <a:pt x="722" y="1942"/>
                  </a:lnTo>
                  <a:lnTo>
                    <a:pt x="718" y="1948"/>
                  </a:lnTo>
                  <a:lnTo>
                    <a:pt x="711" y="1954"/>
                  </a:lnTo>
                  <a:lnTo>
                    <a:pt x="707" y="1959"/>
                  </a:lnTo>
                  <a:lnTo>
                    <a:pt x="699" y="1965"/>
                  </a:lnTo>
                  <a:lnTo>
                    <a:pt x="692" y="1968"/>
                  </a:lnTo>
                  <a:lnTo>
                    <a:pt x="686" y="1972"/>
                  </a:lnTo>
                  <a:lnTo>
                    <a:pt x="677" y="1976"/>
                  </a:lnTo>
                  <a:lnTo>
                    <a:pt x="669" y="1978"/>
                  </a:lnTo>
                  <a:lnTo>
                    <a:pt x="662" y="1980"/>
                  </a:lnTo>
                  <a:lnTo>
                    <a:pt x="653" y="1982"/>
                  </a:lnTo>
                  <a:lnTo>
                    <a:pt x="645" y="1982"/>
                  </a:lnTo>
                  <a:lnTo>
                    <a:pt x="637" y="1982"/>
                  </a:lnTo>
                  <a:lnTo>
                    <a:pt x="629" y="1980"/>
                  </a:lnTo>
                  <a:lnTo>
                    <a:pt x="620" y="1978"/>
                  </a:lnTo>
                  <a:lnTo>
                    <a:pt x="612" y="1976"/>
                  </a:lnTo>
                  <a:lnTo>
                    <a:pt x="604" y="1972"/>
                  </a:lnTo>
                  <a:lnTo>
                    <a:pt x="598" y="1968"/>
                  </a:lnTo>
                  <a:lnTo>
                    <a:pt x="591" y="1965"/>
                  </a:lnTo>
                  <a:lnTo>
                    <a:pt x="584" y="1959"/>
                  </a:lnTo>
                  <a:lnTo>
                    <a:pt x="578" y="1954"/>
                  </a:lnTo>
                  <a:lnTo>
                    <a:pt x="573" y="1948"/>
                  </a:lnTo>
                  <a:lnTo>
                    <a:pt x="568" y="1942"/>
                  </a:lnTo>
                  <a:lnTo>
                    <a:pt x="563" y="1934"/>
                  </a:lnTo>
                  <a:lnTo>
                    <a:pt x="559" y="1927"/>
                  </a:lnTo>
                  <a:lnTo>
                    <a:pt x="557" y="1917"/>
                  </a:lnTo>
                  <a:lnTo>
                    <a:pt x="556" y="1911"/>
                  </a:lnTo>
                  <a:lnTo>
                    <a:pt x="555" y="1903"/>
                  </a:lnTo>
                  <a:lnTo>
                    <a:pt x="555" y="1894"/>
                  </a:lnTo>
                  <a:lnTo>
                    <a:pt x="553" y="1877"/>
                  </a:lnTo>
                  <a:lnTo>
                    <a:pt x="501" y="1083"/>
                  </a:lnTo>
                  <a:lnTo>
                    <a:pt x="501" y="1080"/>
                  </a:lnTo>
                  <a:lnTo>
                    <a:pt x="452" y="1864"/>
                  </a:lnTo>
                  <a:lnTo>
                    <a:pt x="450" y="1887"/>
                  </a:lnTo>
                  <a:lnTo>
                    <a:pt x="450" y="1895"/>
                  </a:lnTo>
                  <a:lnTo>
                    <a:pt x="447" y="1903"/>
                  </a:lnTo>
                  <a:lnTo>
                    <a:pt x="445" y="1911"/>
                  </a:lnTo>
                  <a:lnTo>
                    <a:pt x="441" y="1918"/>
                  </a:lnTo>
                  <a:lnTo>
                    <a:pt x="438" y="1926"/>
                  </a:lnTo>
                  <a:lnTo>
                    <a:pt x="434" y="1933"/>
                  </a:lnTo>
                  <a:lnTo>
                    <a:pt x="429" y="1939"/>
                  </a:lnTo>
                  <a:lnTo>
                    <a:pt x="423" y="1945"/>
                  </a:lnTo>
                  <a:lnTo>
                    <a:pt x="417" y="1951"/>
                  </a:lnTo>
                  <a:lnTo>
                    <a:pt x="411" y="1956"/>
                  </a:lnTo>
                  <a:lnTo>
                    <a:pt x="404" y="1960"/>
                  </a:lnTo>
                  <a:lnTo>
                    <a:pt x="398" y="1965"/>
                  </a:lnTo>
                  <a:lnTo>
                    <a:pt x="389" y="1967"/>
                  </a:lnTo>
                  <a:lnTo>
                    <a:pt x="381" y="1971"/>
                  </a:lnTo>
                  <a:lnTo>
                    <a:pt x="373" y="1972"/>
                  </a:lnTo>
                  <a:lnTo>
                    <a:pt x="365" y="1973"/>
                  </a:lnTo>
                  <a:lnTo>
                    <a:pt x="356" y="1973"/>
                  </a:lnTo>
                  <a:lnTo>
                    <a:pt x="349" y="1973"/>
                  </a:lnTo>
                  <a:lnTo>
                    <a:pt x="340" y="1972"/>
                  </a:lnTo>
                  <a:lnTo>
                    <a:pt x="332" y="1971"/>
                  </a:lnTo>
                  <a:lnTo>
                    <a:pt x="325" y="1967"/>
                  </a:lnTo>
                  <a:lnTo>
                    <a:pt x="316" y="1965"/>
                  </a:lnTo>
                  <a:lnTo>
                    <a:pt x="309" y="1960"/>
                  </a:lnTo>
                  <a:lnTo>
                    <a:pt x="303" y="1956"/>
                  </a:lnTo>
                  <a:lnTo>
                    <a:pt x="297" y="1951"/>
                  </a:lnTo>
                  <a:lnTo>
                    <a:pt x="289" y="1945"/>
                  </a:lnTo>
                  <a:lnTo>
                    <a:pt x="284" y="1939"/>
                  </a:lnTo>
                  <a:lnTo>
                    <a:pt x="280" y="1933"/>
                  </a:lnTo>
                  <a:lnTo>
                    <a:pt x="275" y="1926"/>
                  </a:lnTo>
                  <a:lnTo>
                    <a:pt x="271" y="1918"/>
                  </a:lnTo>
                  <a:lnTo>
                    <a:pt x="267" y="1911"/>
                  </a:lnTo>
                  <a:lnTo>
                    <a:pt x="265" y="1901"/>
                  </a:lnTo>
                  <a:lnTo>
                    <a:pt x="265" y="1894"/>
                  </a:lnTo>
                  <a:lnTo>
                    <a:pt x="265" y="298"/>
                  </a:lnTo>
                  <a:lnTo>
                    <a:pt x="146" y="810"/>
                  </a:lnTo>
                  <a:lnTo>
                    <a:pt x="142" y="828"/>
                  </a:lnTo>
                  <a:lnTo>
                    <a:pt x="141" y="835"/>
                  </a:lnTo>
                  <a:lnTo>
                    <a:pt x="138" y="841"/>
                  </a:lnTo>
                  <a:lnTo>
                    <a:pt x="135" y="846"/>
                  </a:lnTo>
                  <a:lnTo>
                    <a:pt x="131" y="852"/>
                  </a:lnTo>
                  <a:lnTo>
                    <a:pt x="128" y="856"/>
                  </a:lnTo>
                  <a:lnTo>
                    <a:pt x="124" y="861"/>
                  </a:lnTo>
                  <a:lnTo>
                    <a:pt x="119" y="866"/>
                  </a:lnTo>
                  <a:lnTo>
                    <a:pt x="113" y="870"/>
                  </a:lnTo>
                  <a:lnTo>
                    <a:pt x="108" y="872"/>
                  </a:lnTo>
                  <a:lnTo>
                    <a:pt x="103" y="876"/>
                  </a:lnTo>
                  <a:lnTo>
                    <a:pt x="97" y="878"/>
                  </a:lnTo>
                  <a:lnTo>
                    <a:pt x="91" y="880"/>
                  </a:lnTo>
                  <a:lnTo>
                    <a:pt x="85" y="882"/>
                  </a:lnTo>
                  <a:lnTo>
                    <a:pt x="79" y="882"/>
                  </a:lnTo>
                  <a:lnTo>
                    <a:pt x="73" y="883"/>
                  </a:lnTo>
                  <a:lnTo>
                    <a:pt x="66" y="882"/>
                  </a:lnTo>
                  <a:lnTo>
                    <a:pt x="59" y="882"/>
                  </a:lnTo>
                  <a:lnTo>
                    <a:pt x="53" y="880"/>
                  </a:lnTo>
                  <a:lnTo>
                    <a:pt x="47" y="878"/>
                  </a:lnTo>
                  <a:lnTo>
                    <a:pt x="41" y="876"/>
                  </a:lnTo>
                  <a:lnTo>
                    <a:pt x="35" y="872"/>
                  </a:lnTo>
                  <a:lnTo>
                    <a:pt x="30" y="870"/>
                  </a:lnTo>
                  <a:lnTo>
                    <a:pt x="25" y="866"/>
                  </a:lnTo>
                  <a:lnTo>
                    <a:pt x="20" y="861"/>
                  </a:lnTo>
                  <a:lnTo>
                    <a:pt x="17" y="856"/>
                  </a:lnTo>
                  <a:lnTo>
                    <a:pt x="13" y="852"/>
                  </a:lnTo>
                  <a:lnTo>
                    <a:pt x="10" y="846"/>
                  </a:lnTo>
                  <a:lnTo>
                    <a:pt x="6" y="841"/>
                  </a:lnTo>
                  <a:lnTo>
                    <a:pt x="3" y="835"/>
                  </a:lnTo>
                  <a:lnTo>
                    <a:pt x="2" y="828"/>
                  </a:lnTo>
                  <a:lnTo>
                    <a:pt x="1" y="822"/>
                  </a:lnTo>
                  <a:lnTo>
                    <a:pt x="0" y="816"/>
                  </a:lnTo>
                  <a:lnTo>
                    <a:pt x="1" y="810"/>
                  </a:lnTo>
                  <a:lnTo>
                    <a:pt x="143" y="85"/>
                  </a:lnTo>
                  <a:lnTo>
                    <a:pt x="151" y="67"/>
                  </a:lnTo>
                  <a:lnTo>
                    <a:pt x="157" y="55"/>
                  </a:lnTo>
                  <a:lnTo>
                    <a:pt x="160" y="51"/>
                  </a:lnTo>
                  <a:lnTo>
                    <a:pt x="166" y="40"/>
                  </a:lnTo>
                  <a:lnTo>
                    <a:pt x="176" y="30"/>
                  </a:lnTo>
                  <a:lnTo>
                    <a:pt x="194" y="15"/>
                  </a:lnTo>
                  <a:lnTo>
                    <a:pt x="207" y="7"/>
                  </a:lnTo>
                  <a:lnTo>
                    <a:pt x="224" y="2"/>
                  </a:lnTo>
                  <a:lnTo>
                    <a:pt x="237" y="0"/>
                  </a:lnTo>
                  <a:lnTo>
                    <a:pt x="763" y="0"/>
                  </a:lnTo>
                  <a:close/>
                </a:path>
              </a:pathLst>
            </a:custGeom>
            <a:solidFill>
              <a:srgbClr val="FF0000"/>
            </a:solidFill>
            <a:ln w="0">
              <a:solidFill>
                <a:srgbClr val="FF0000"/>
              </a:solidFill>
              <a:round/>
              <a:headEnd/>
              <a:tailEnd/>
            </a:ln>
          </p:spPr>
          <p:txBody>
            <a:bodyPr/>
            <a:lstStyle/>
            <a:p>
              <a:endParaRPr lang="en-US">
                <a:latin typeface="Georgia" pitchFamily="18" charset="0"/>
              </a:endParaRPr>
            </a:p>
          </p:txBody>
        </p:sp>
        <p:sp>
          <p:nvSpPr>
            <p:cNvPr id="19" name="Oval 18"/>
            <p:cNvSpPr/>
            <p:nvPr/>
          </p:nvSpPr>
          <p:spPr>
            <a:xfrm>
              <a:off x="5595966" y="3619496"/>
              <a:ext cx="3048000" cy="2362200"/>
            </a:xfrm>
            <a:prstGeom prst="ellipse">
              <a:avLst/>
            </a:prstGeom>
            <a:solidFill>
              <a:srgbClr val="002060"/>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400" name="Freeform 7"/>
            <p:cNvSpPr>
              <a:spLocks/>
            </p:cNvSpPr>
            <p:nvPr/>
          </p:nvSpPr>
          <p:spPr bwMode="auto">
            <a:xfrm>
              <a:off x="5929322" y="40528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1" name="Freeform 7"/>
            <p:cNvSpPr>
              <a:spLocks/>
            </p:cNvSpPr>
            <p:nvPr/>
          </p:nvSpPr>
          <p:spPr bwMode="auto">
            <a:xfrm>
              <a:off x="6081722" y="42052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2" name="Freeform 7"/>
            <p:cNvSpPr>
              <a:spLocks/>
            </p:cNvSpPr>
            <p:nvPr/>
          </p:nvSpPr>
          <p:spPr bwMode="auto">
            <a:xfrm>
              <a:off x="6234122" y="43576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3" name="Freeform 7"/>
            <p:cNvSpPr>
              <a:spLocks/>
            </p:cNvSpPr>
            <p:nvPr/>
          </p:nvSpPr>
          <p:spPr bwMode="auto">
            <a:xfrm>
              <a:off x="6386522" y="45100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4" name="Freeform 7"/>
            <p:cNvSpPr>
              <a:spLocks/>
            </p:cNvSpPr>
            <p:nvPr/>
          </p:nvSpPr>
          <p:spPr bwMode="auto">
            <a:xfrm>
              <a:off x="6538922" y="46624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5" name="Freeform 7"/>
            <p:cNvSpPr>
              <a:spLocks/>
            </p:cNvSpPr>
            <p:nvPr/>
          </p:nvSpPr>
          <p:spPr bwMode="auto">
            <a:xfrm>
              <a:off x="6691322" y="48148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6" name="Freeform 7"/>
            <p:cNvSpPr>
              <a:spLocks/>
            </p:cNvSpPr>
            <p:nvPr/>
          </p:nvSpPr>
          <p:spPr bwMode="auto">
            <a:xfrm>
              <a:off x="6843722" y="49672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7" name="Freeform 7"/>
            <p:cNvSpPr>
              <a:spLocks/>
            </p:cNvSpPr>
            <p:nvPr/>
          </p:nvSpPr>
          <p:spPr bwMode="auto">
            <a:xfrm>
              <a:off x="6996122" y="51196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8" name="Freeform 7"/>
            <p:cNvSpPr>
              <a:spLocks/>
            </p:cNvSpPr>
            <p:nvPr/>
          </p:nvSpPr>
          <p:spPr bwMode="auto">
            <a:xfrm>
              <a:off x="7148522" y="5272070"/>
              <a:ext cx="328613" cy="650875"/>
            </a:xfrm>
            <a:custGeom>
              <a:avLst/>
              <a:gdLst>
                <a:gd name="T0" fmla="*/ 175392 w 830"/>
                <a:gd name="T1" fmla="*/ 628281 h 1642"/>
                <a:gd name="T2" fmla="*/ 178164 w 830"/>
                <a:gd name="T3" fmla="*/ 635416 h 1642"/>
                <a:gd name="T4" fmla="*/ 182915 w 830"/>
                <a:gd name="T5" fmla="*/ 641758 h 1642"/>
                <a:gd name="T6" fmla="*/ 188853 w 830"/>
                <a:gd name="T7" fmla="*/ 646515 h 1642"/>
                <a:gd name="T8" fmla="*/ 195584 w 830"/>
                <a:gd name="T9" fmla="*/ 649686 h 1642"/>
                <a:gd name="T10" fmla="*/ 203107 w 830"/>
                <a:gd name="T11" fmla="*/ 650479 h 1642"/>
                <a:gd name="T12" fmla="*/ 210233 w 830"/>
                <a:gd name="T13" fmla="*/ 649686 h 1642"/>
                <a:gd name="T14" fmla="*/ 217360 w 830"/>
                <a:gd name="T15" fmla="*/ 646515 h 1642"/>
                <a:gd name="T16" fmla="*/ 223299 w 830"/>
                <a:gd name="T17" fmla="*/ 641758 h 1642"/>
                <a:gd name="T18" fmla="*/ 227654 w 830"/>
                <a:gd name="T19" fmla="*/ 635416 h 1642"/>
                <a:gd name="T20" fmla="*/ 230821 w 830"/>
                <a:gd name="T21" fmla="*/ 628281 h 1642"/>
                <a:gd name="T22" fmla="*/ 291793 w 830"/>
                <a:gd name="T23" fmla="*/ 411851 h 1642"/>
                <a:gd name="T24" fmla="*/ 235572 w 830"/>
                <a:gd name="T25" fmla="*/ 94738 h 1642"/>
                <a:gd name="T26" fmla="*/ 239135 w 830"/>
                <a:gd name="T27" fmla="*/ 93152 h 1642"/>
                <a:gd name="T28" fmla="*/ 243490 w 830"/>
                <a:gd name="T29" fmla="*/ 99098 h 1642"/>
                <a:gd name="T30" fmla="*/ 284270 w 830"/>
                <a:gd name="T31" fmla="*/ 296105 h 1642"/>
                <a:gd name="T32" fmla="*/ 287437 w 830"/>
                <a:gd name="T33" fmla="*/ 300861 h 1642"/>
                <a:gd name="T34" fmla="*/ 292584 w 830"/>
                <a:gd name="T35" fmla="*/ 304825 h 1642"/>
                <a:gd name="T36" fmla="*/ 298523 w 830"/>
                <a:gd name="T37" fmla="*/ 307600 h 1642"/>
                <a:gd name="T38" fmla="*/ 304858 w 830"/>
                <a:gd name="T39" fmla="*/ 308789 h 1642"/>
                <a:gd name="T40" fmla="*/ 311193 w 830"/>
                <a:gd name="T41" fmla="*/ 307600 h 1642"/>
                <a:gd name="T42" fmla="*/ 316340 w 830"/>
                <a:gd name="T43" fmla="*/ 304825 h 1642"/>
                <a:gd name="T44" fmla="*/ 321486 w 830"/>
                <a:gd name="T45" fmla="*/ 300861 h 1642"/>
                <a:gd name="T46" fmla="*/ 325050 w 830"/>
                <a:gd name="T47" fmla="*/ 296105 h 1642"/>
                <a:gd name="T48" fmla="*/ 327821 w 830"/>
                <a:gd name="T49" fmla="*/ 289762 h 1642"/>
                <a:gd name="T50" fmla="*/ 328613 w 830"/>
                <a:gd name="T51" fmla="*/ 283024 h 1642"/>
                <a:gd name="T52" fmla="*/ 274768 w 830"/>
                <a:gd name="T53" fmla="*/ 30126 h 1642"/>
                <a:gd name="T54" fmla="*/ 267641 w 830"/>
                <a:gd name="T55" fmla="*/ 12685 h 1642"/>
                <a:gd name="T56" fmla="*/ 256160 w 830"/>
                <a:gd name="T57" fmla="*/ 1586 h 1642"/>
                <a:gd name="T58" fmla="*/ 80372 w 830"/>
                <a:gd name="T59" fmla="*/ 0 h 1642"/>
                <a:gd name="T60" fmla="*/ 66910 w 830"/>
                <a:gd name="T61" fmla="*/ 5549 h 1642"/>
                <a:gd name="T62" fmla="*/ 57804 w 830"/>
                <a:gd name="T63" fmla="*/ 18234 h 1642"/>
                <a:gd name="T64" fmla="*/ 792 w 830"/>
                <a:gd name="T65" fmla="*/ 278267 h 1642"/>
                <a:gd name="T66" fmla="*/ 0 w 830"/>
                <a:gd name="T67" fmla="*/ 286195 h 1642"/>
                <a:gd name="T68" fmla="*/ 1584 w 830"/>
                <a:gd name="T69" fmla="*/ 292141 h 1642"/>
                <a:gd name="T70" fmla="*/ 4355 w 830"/>
                <a:gd name="T71" fmla="*/ 298086 h 1642"/>
                <a:gd name="T72" fmla="*/ 8314 w 830"/>
                <a:gd name="T73" fmla="*/ 302843 h 1642"/>
                <a:gd name="T74" fmla="*/ 13857 w 830"/>
                <a:gd name="T75" fmla="*/ 306807 h 1642"/>
                <a:gd name="T76" fmla="*/ 19796 w 830"/>
                <a:gd name="T77" fmla="*/ 308789 h 1642"/>
                <a:gd name="T78" fmla="*/ 26131 w 830"/>
                <a:gd name="T79" fmla="*/ 309185 h 1642"/>
                <a:gd name="T80" fmla="*/ 32069 w 830"/>
                <a:gd name="T81" fmla="*/ 307203 h 1642"/>
                <a:gd name="T82" fmla="*/ 37612 w 830"/>
                <a:gd name="T83" fmla="*/ 304429 h 1642"/>
                <a:gd name="T84" fmla="*/ 42363 w 830"/>
                <a:gd name="T85" fmla="*/ 300068 h 1642"/>
                <a:gd name="T86" fmla="*/ 45135 w 830"/>
                <a:gd name="T87" fmla="*/ 294123 h 1642"/>
                <a:gd name="T88" fmla="*/ 85519 w 830"/>
                <a:gd name="T89" fmla="*/ 97116 h 1642"/>
                <a:gd name="T90" fmla="*/ 90666 w 830"/>
                <a:gd name="T91" fmla="*/ 93548 h 1642"/>
                <a:gd name="T92" fmla="*/ 95021 w 830"/>
                <a:gd name="T93" fmla="*/ 99891 h 1642"/>
                <a:gd name="T94" fmla="*/ 97396 w 830"/>
                <a:gd name="T95" fmla="*/ 411851 h 1642"/>
                <a:gd name="T96" fmla="*/ 98584 w 830"/>
                <a:gd name="T97" fmla="*/ 631452 h 1642"/>
                <a:gd name="T98" fmla="*/ 102147 w 830"/>
                <a:gd name="T99" fmla="*/ 638587 h 1642"/>
                <a:gd name="T100" fmla="*/ 106898 w 830"/>
                <a:gd name="T101" fmla="*/ 643740 h 1642"/>
                <a:gd name="T102" fmla="*/ 113629 w 830"/>
                <a:gd name="T103" fmla="*/ 648100 h 1642"/>
                <a:gd name="T104" fmla="*/ 120359 w 830"/>
                <a:gd name="T105" fmla="*/ 650479 h 1642"/>
                <a:gd name="T106" fmla="*/ 127882 w 830"/>
                <a:gd name="T107" fmla="*/ 650875 h 1642"/>
                <a:gd name="T108" fmla="*/ 135404 w 830"/>
                <a:gd name="T109" fmla="*/ 649289 h 1642"/>
                <a:gd name="T110" fmla="*/ 142135 w 830"/>
                <a:gd name="T111" fmla="*/ 645722 h 1642"/>
                <a:gd name="T112" fmla="*/ 147282 w 830"/>
                <a:gd name="T113" fmla="*/ 640569 h 1642"/>
                <a:gd name="T114" fmla="*/ 151637 w 830"/>
                <a:gd name="T115" fmla="*/ 633830 h 1642"/>
                <a:gd name="T116" fmla="*/ 154013 w 830"/>
                <a:gd name="T117" fmla="*/ 625902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16409" name="Freeform 30"/>
            <p:cNvSpPr>
              <a:spLocks/>
            </p:cNvSpPr>
            <p:nvPr/>
          </p:nvSpPr>
          <p:spPr bwMode="auto">
            <a:xfrm>
              <a:off x="6858000" y="4038600"/>
              <a:ext cx="361950" cy="652463"/>
            </a:xfrm>
            <a:custGeom>
              <a:avLst/>
              <a:gdLst>
                <a:gd name="T0" fmla="*/ 192982 w 829"/>
                <a:gd name="T1" fmla="*/ 629814 h 1642"/>
                <a:gd name="T2" fmla="*/ 196475 w 829"/>
                <a:gd name="T3" fmla="*/ 636966 h 1642"/>
                <a:gd name="T4" fmla="*/ 201714 w 829"/>
                <a:gd name="T5" fmla="*/ 643324 h 1642"/>
                <a:gd name="T6" fmla="*/ 207827 w 829"/>
                <a:gd name="T7" fmla="*/ 648092 h 1642"/>
                <a:gd name="T8" fmla="*/ 215249 w 829"/>
                <a:gd name="T9" fmla="*/ 650874 h 1642"/>
                <a:gd name="T10" fmla="*/ 223981 w 829"/>
                <a:gd name="T11" fmla="*/ 652066 h 1642"/>
                <a:gd name="T12" fmla="*/ 231840 w 829"/>
                <a:gd name="T13" fmla="*/ 650874 h 1642"/>
                <a:gd name="T14" fmla="*/ 239263 w 829"/>
                <a:gd name="T15" fmla="*/ 648092 h 1642"/>
                <a:gd name="T16" fmla="*/ 246248 w 829"/>
                <a:gd name="T17" fmla="*/ 643324 h 1642"/>
                <a:gd name="T18" fmla="*/ 251051 w 829"/>
                <a:gd name="T19" fmla="*/ 636966 h 1642"/>
                <a:gd name="T20" fmla="*/ 254107 w 829"/>
                <a:gd name="T21" fmla="*/ 629814 h 1642"/>
                <a:gd name="T22" fmla="*/ 321782 w 829"/>
                <a:gd name="T23" fmla="*/ 412856 h 1642"/>
                <a:gd name="T24" fmla="*/ 259347 w 829"/>
                <a:gd name="T25" fmla="*/ 94571 h 1642"/>
                <a:gd name="T26" fmla="*/ 263713 w 829"/>
                <a:gd name="T27" fmla="*/ 93379 h 1642"/>
                <a:gd name="T28" fmla="*/ 268515 w 829"/>
                <a:gd name="T29" fmla="*/ 98942 h 1642"/>
                <a:gd name="T30" fmla="*/ 313050 w 829"/>
                <a:gd name="T31" fmla="*/ 296827 h 1642"/>
                <a:gd name="T32" fmla="*/ 316979 w 829"/>
                <a:gd name="T33" fmla="*/ 301595 h 1642"/>
                <a:gd name="T34" fmla="*/ 322655 w 829"/>
                <a:gd name="T35" fmla="*/ 305569 h 1642"/>
                <a:gd name="T36" fmla="*/ 329204 w 829"/>
                <a:gd name="T37" fmla="*/ 308350 h 1642"/>
                <a:gd name="T38" fmla="*/ 336190 w 829"/>
                <a:gd name="T39" fmla="*/ 309145 h 1642"/>
                <a:gd name="T40" fmla="*/ 342739 w 829"/>
                <a:gd name="T41" fmla="*/ 308350 h 1642"/>
                <a:gd name="T42" fmla="*/ 348852 w 829"/>
                <a:gd name="T43" fmla="*/ 305569 h 1642"/>
                <a:gd name="T44" fmla="*/ 354528 w 829"/>
                <a:gd name="T45" fmla="*/ 301595 h 1642"/>
                <a:gd name="T46" fmla="*/ 358457 w 829"/>
                <a:gd name="T47" fmla="*/ 296827 h 1642"/>
                <a:gd name="T48" fmla="*/ 361513 w 829"/>
                <a:gd name="T49" fmla="*/ 290469 h 1642"/>
                <a:gd name="T50" fmla="*/ 361950 w 829"/>
                <a:gd name="T51" fmla="*/ 283714 h 1642"/>
                <a:gd name="T52" fmla="*/ 303008 w 829"/>
                <a:gd name="T53" fmla="*/ 29802 h 1642"/>
                <a:gd name="T54" fmla="*/ 295149 w 829"/>
                <a:gd name="T55" fmla="*/ 12318 h 1642"/>
                <a:gd name="T56" fmla="*/ 282487 w 829"/>
                <a:gd name="T57" fmla="*/ 1192 h 1642"/>
                <a:gd name="T58" fmla="*/ 88632 w 829"/>
                <a:gd name="T59" fmla="*/ 0 h 1642"/>
                <a:gd name="T60" fmla="*/ 73787 w 829"/>
                <a:gd name="T61" fmla="*/ 5166 h 1642"/>
                <a:gd name="T62" fmla="*/ 63745 w 829"/>
                <a:gd name="T63" fmla="*/ 18279 h 1642"/>
                <a:gd name="T64" fmla="*/ 873 w 829"/>
                <a:gd name="T65" fmla="*/ 278946 h 1642"/>
                <a:gd name="T66" fmla="*/ 0 w 829"/>
                <a:gd name="T67" fmla="*/ 286496 h 1642"/>
                <a:gd name="T68" fmla="*/ 1310 w 829"/>
                <a:gd name="T69" fmla="*/ 292853 h 1642"/>
                <a:gd name="T70" fmla="*/ 4803 w 829"/>
                <a:gd name="T71" fmla="*/ 298814 h 1642"/>
                <a:gd name="T72" fmla="*/ 8732 w 829"/>
                <a:gd name="T73" fmla="*/ 303582 h 1642"/>
                <a:gd name="T74" fmla="*/ 15281 w 829"/>
                <a:gd name="T75" fmla="*/ 307158 h 1642"/>
                <a:gd name="T76" fmla="*/ 21394 w 829"/>
                <a:gd name="T77" fmla="*/ 309145 h 1642"/>
                <a:gd name="T78" fmla="*/ 28380 w 829"/>
                <a:gd name="T79" fmla="*/ 309940 h 1642"/>
                <a:gd name="T80" fmla="*/ 35365 w 829"/>
                <a:gd name="T81" fmla="*/ 307953 h 1642"/>
                <a:gd name="T82" fmla="*/ 41041 w 829"/>
                <a:gd name="T83" fmla="*/ 304774 h 1642"/>
                <a:gd name="T84" fmla="*/ 46717 w 829"/>
                <a:gd name="T85" fmla="*/ 300403 h 1642"/>
                <a:gd name="T86" fmla="*/ 49774 w 829"/>
                <a:gd name="T87" fmla="*/ 294840 h 1642"/>
                <a:gd name="T88" fmla="*/ 94308 w 829"/>
                <a:gd name="T89" fmla="*/ 96956 h 1642"/>
                <a:gd name="T90" fmla="*/ 99547 w 829"/>
                <a:gd name="T91" fmla="*/ 93777 h 1642"/>
                <a:gd name="T92" fmla="*/ 104350 w 829"/>
                <a:gd name="T93" fmla="*/ 100134 h 1642"/>
                <a:gd name="T94" fmla="*/ 106970 w 829"/>
                <a:gd name="T95" fmla="*/ 412856 h 1642"/>
                <a:gd name="T96" fmla="*/ 108716 w 829"/>
                <a:gd name="T97" fmla="*/ 632595 h 1642"/>
                <a:gd name="T98" fmla="*/ 112645 w 829"/>
                <a:gd name="T99" fmla="*/ 639748 h 1642"/>
                <a:gd name="T100" fmla="*/ 117885 w 829"/>
                <a:gd name="T101" fmla="*/ 645311 h 1642"/>
                <a:gd name="T102" fmla="*/ 125307 w 829"/>
                <a:gd name="T103" fmla="*/ 649681 h 1642"/>
                <a:gd name="T104" fmla="*/ 132730 w 829"/>
                <a:gd name="T105" fmla="*/ 652066 h 1642"/>
                <a:gd name="T106" fmla="*/ 141025 w 829"/>
                <a:gd name="T107" fmla="*/ 652463 h 1642"/>
                <a:gd name="T108" fmla="*/ 148884 w 829"/>
                <a:gd name="T109" fmla="*/ 650476 h 1642"/>
                <a:gd name="T110" fmla="*/ 156307 w 829"/>
                <a:gd name="T111" fmla="*/ 647297 h 1642"/>
                <a:gd name="T112" fmla="*/ 162419 w 829"/>
                <a:gd name="T113" fmla="*/ 641734 h 1642"/>
                <a:gd name="T114" fmla="*/ 167222 w 829"/>
                <a:gd name="T115" fmla="*/ 634979 h 1642"/>
                <a:gd name="T116" fmla="*/ 169841 w 829"/>
                <a:gd name="T117" fmla="*/ 627429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29"/>
                <a:gd name="T178" fmla="*/ 0 h 1642"/>
                <a:gd name="T179" fmla="*/ 829 w 829"/>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29" h="1642">
                  <a:moveTo>
                    <a:pt x="441" y="1039"/>
                  </a:moveTo>
                  <a:lnTo>
                    <a:pt x="441" y="1578"/>
                  </a:lnTo>
                  <a:lnTo>
                    <a:pt x="442" y="1585"/>
                  </a:lnTo>
                  <a:lnTo>
                    <a:pt x="445" y="1591"/>
                  </a:lnTo>
                  <a:lnTo>
                    <a:pt x="447" y="1597"/>
                  </a:lnTo>
                  <a:lnTo>
                    <a:pt x="450" y="1603"/>
                  </a:lnTo>
                  <a:lnTo>
                    <a:pt x="453" y="1608"/>
                  </a:lnTo>
                  <a:lnTo>
                    <a:pt x="457" y="1614"/>
                  </a:lnTo>
                  <a:lnTo>
                    <a:pt x="462" y="1619"/>
                  </a:lnTo>
                  <a:lnTo>
                    <a:pt x="466" y="1623"/>
                  </a:lnTo>
                  <a:lnTo>
                    <a:pt x="470" y="1627"/>
                  </a:lnTo>
                  <a:lnTo>
                    <a:pt x="476" y="1631"/>
                  </a:lnTo>
                  <a:lnTo>
                    <a:pt x="483" y="1634"/>
                  </a:lnTo>
                  <a:lnTo>
                    <a:pt x="489" y="1636"/>
                  </a:lnTo>
                  <a:lnTo>
                    <a:pt x="493" y="1638"/>
                  </a:lnTo>
                  <a:lnTo>
                    <a:pt x="500" y="1640"/>
                  </a:lnTo>
                  <a:lnTo>
                    <a:pt x="507" y="1641"/>
                  </a:lnTo>
                  <a:lnTo>
                    <a:pt x="513" y="1641"/>
                  </a:lnTo>
                  <a:lnTo>
                    <a:pt x="519" y="1641"/>
                  </a:lnTo>
                  <a:lnTo>
                    <a:pt x="525" y="1640"/>
                  </a:lnTo>
                  <a:lnTo>
                    <a:pt x="531" y="1638"/>
                  </a:lnTo>
                  <a:lnTo>
                    <a:pt x="537" y="1636"/>
                  </a:lnTo>
                  <a:lnTo>
                    <a:pt x="543" y="1634"/>
                  </a:lnTo>
                  <a:lnTo>
                    <a:pt x="548" y="1631"/>
                  </a:lnTo>
                  <a:lnTo>
                    <a:pt x="554" y="1627"/>
                  </a:lnTo>
                  <a:lnTo>
                    <a:pt x="559" y="1623"/>
                  </a:lnTo>
                  <a:lnTo>
                    <a:pt x="564" y="1619"/>
                  </a:lnTo>
                  <a:lnTo>
                    <a:pt x="568" y="1614"/>
                  </a:lnTo>
                  <a:lnTo>
                    <a:pt x="571" y="1608"/>
                  </a:lnTo>
                  <a:lnTo>
                    <a:pt x="575" y="1603"/>
                  </a:lnTo>
                  <a:lnTo>
                    <a:pt x="579" y="1597"/>
                  </a:lnTo>
                  <a:lnTo>
                    <a:pt x="581" y="1591"/>
                  </a:lnTo>
                  <a:lnTo>
                    <a:pt x="582" y="1585"/>
                  </a:lnTo>
                  <a:lnTo>
                    <a:pt x="585" y="1578"/>
                  </a:lnTo>
                  <a:lnTo>
                    <a:pt x="585" y="1039"/>
                  </a:lnTo>
                  <a:lnTo>
                    <a:pt x="737" y="1039"/>
                  </a:lnTo>
                  <a:lnTo>
                    <a:pt x="551" y="381"/>
                  </a:lnTo>
                  <a:lnTo>
                    <a:pt x="590" y="249"/>
                  </a:lnTo>
                  <a:lnTo>
                    <a:pt x="594" y="238"/>
                  </a:lnTo>
                  <a:lnTo>
                    <a:pt x="596" y="236"/>
                  </a:lnTo>
                  <a:lnTo>
                    <a:pt x="601" y="233"/>
                  </a:lnTo>
                  <a:lnTo>
                    <a:pt x="604" y="235"/>
                  </a:lnTo>
                  <a:lnTo>
                    <a:pt x="609" y="237"/>
                  </a:lnTo>
                  <a:lnTo>
                    <a:pt x="613" y="243"/>
                  </a:lnTo>
                  <a:lnTo>
                    <a:pt x="615" y="249"/>
                  </a:lnTo>
                  <a:lnTo>
                    <a:pt x="712" y="735"/>
                  </a:lnTo>
                  <a:lnTo>
                    <a:pt x="715" y="741"/>
                  </a:lnTo>
                  <a:lnTo>
                    <a:pt x="717" y="747"/>
                  </a:lnTo>
                  <a:lnTo>
                    <a:pt x="720" y="750"/>
                  </a:lnTo>
                  <a:lnTo>
                    <a:pt x="722" y="755"/>
                  </a:lnTo>
                  <a:lnTo>
                    <a:pt x="726" y="759"/>
                  </a:lnTo>
                  <a:lnTo>
                    <a:pt x="731" y="763"/>
                  </a:lnTo>
                  <a:lnTo>
                    <a:pt x="734" y="766"/>
                  </a:lnTo>
                  <a:lnTo>
                    <a:pt x="739" y="769"/>
                  </a:lnTo>
                  <a:lnTo>
                    <a:pt x="744" y="772"/>
                  </a:lnTo>
                  <a:lnTo>
                    <a:pt x="749" y="773"/>
                  </a:lnTo>
                  <a:lnTo>
                    <a:pt x="754" y="776"/>
                  </a:lnTo>
                  <a:lnTo>
                    <a:pt x="759" y="777"/>
                  </a:lnTo>
                  <a:lnTo>
                    <a:pt x="765" y="777"/>
                  </a:lnTo>
                  <a:lnTo>
                    <a:pt x="770" y="778"/>
                  </a:lnTo>
                  <a:lnTo>
                    <a:pt x="774" y="777"/>
                  </a:lnTo>
                  <a:lnTo>
                    <a:pt x="779" y="777"/>
                  </a:lnTo>
                  <a:lnTo>
                    <a:pt x="785" y="776"/>
                  </a:lnTo>
                  <a:lnTo>
                    <a:pt x="790" y="773"/>
                  </a:lnTo>
                  <a:lnTo>
                    <a:pt x="795" y="772"/>
                  </a:lnTo>
                  <a:lnTo>
                    <a:pt x="799" y="769"/>
                  </a:lnTo>
                  <a:lnTo>
                    <a:pt x="804" y="766"/>
                  </a:lnTo>
                  <a:lnTo>
                    <a:pt x="809" y="763"/>
                  </a:lnTo>
                  <a:lnTo>
                    <a:pt x="812" y="759"/>
                  </a:lnTo>
                  <a:lnTo>
                    <a:pt x="816" y="755"/>
                  </a:lnTo>
                  <a:lnTo>
                    <a:pt x="819" y="750"/>
                  </a:lnTo>
                  <a:lnTo>
                    <a:pt x="821" y="747"/>
                  </a:lnTo>
                  <a:lnTo>
                    <a:pt x="824" y="741"/>
                  </a:lnTo>
                  <a:lnTo>
                    <a:pt x="827" y="736"/>
                  </a:lnTo>
                  <a:lnTo>
                    <a:pt x="828" y="731"/>
                  </a:lnTo>
                  <a:lnTo>
                    <a:pt x="829" y="726"/>
                  </a:lnTo>
                  <a:lnTo>
                    <a:pt x="829" y="720"/>
                  </a:lnTo>
                  <a:lnTo>
                    <a:pt x="829" y="714"/>
                  </a:lnTo>
                  <a:lnTo>
                    <a:pt x="829" y="709"/>
                  </a:lnTo>
                  <a:lnTo>
                    <a:pt x="828" y="700"/>
                  </a:lnTo>
                  <a:lnTo>
                    <a:pt x="694" y="75"/>
                  </a:lnTo>
                  <a:lnTo>
                    <a:pt x="689" y="61"/>
                  </a:lnTo>
                  <a:lnTo>
                    <a:pt x="683" y="44"/>
                  </a:lnTo>
                  <a:lnTo>
                    <a:pt x="676" y="31"/>
                  </a:lnTo>
                  <a:lnTo>
                    <a:pt x="670" y="22"/>
                  </a:lnTo>
                  <a:lnTo>
                    <a:pt x="661" y="12"/>
                  </a:lnTo>
                  <a:lnTo>
                    <a:pt x="647" y="3"/>
                  </a:lnTo>
                  <a:lnTo>
                    <a:pt x="639" y="1"/>
                  </a:lnTo>
                  <a:lnTo>
                    <a:pt x="626" y="0"/>
                  </a:lnTo>
                  <a:lnTo>
                    <a:pt x="203" y="0"/>
                  </a:lnTo>
                  <a:lnTo>
                    <a:pt x="189" y="2"/>
                  </a:lnTo>
                  <a:lnTo>
                    <a:pt x="182" y="5"/>
                  </a:lnTo>
                  <a:lnTo>
                    <a:pt x="169" y="13"/>
                  </a:lnTo>
                  <a:lnTo>
                    <a:pt x="160" y="23"/>
                  </a:lnTo>
                  <a:lnTo>
                    <a:pt x="153" y="33"/>
                  </a:lnTo>
                  <a:lnTo>
                    <a:pt x="146" y="46"/>
                  </a:lnTo>
                  <a:lnTo>
                    <a:pt x="141" y="62"/>
                  </a:lnTo>
                  <a:lnTo>
                    <a:pt x="136" y="76"/>
                  </a:lnTo>
                  <a:lnTo>
                    <a:pt x="2" y="702"/>
                  </a:lnTo>
                  <a:lnTo>
                    <a:pt x="0" y="710"/>
                  </a:lnTo>
                  <a:lnTo>
                    <a:pt x="0" y="716"/>
                  </a:lnTo>
                  <a:lnTo>
                    <a:pt x="0" y="721"/>
                  </a:lnTo>
                  <a:lnTo>
                    <a:pt x="1" y="727"/>
                  </a:lnTo>
                  <a:lnTo>
                    <a:pt x="2" y="732"/>
                  </a:lnTo>
                  <a:lnTo>
                    <a:pt x="3" y="737"/>
                  </a:lnTo>
                  <a:lnTo>
                    <a:pt x="6" y="742"/>
                  </a:lnTo>
                  <a:lnTo>
                    <a:pt x="8" y="747"/>
                  </a:lnTo>
                  <a:lnTo>
                    <a:pt x="11" y="752"/>
                  </a:lnTo>
                  <a:lnTo>
                    <a:pt x="14" y="756"/>
                  </a:lnTo>
                  <a:lnTo>
                    <a:pt x="17" y="760"/>
                  </a:lnTo>
                  <a:lnTo>
                    <a:pt x="20" y="764"/>
                  </a:lnTo>
                  <a:lnTo>
                    <a:pt x="25" y="767"/>
                  </a:lnTo>
                  <a:lnTo>
                    <a:pt x="30" y="771"/>
                  </a:lnTo>
                  <a:lnTo>
                    <a:pt x="35" y="773"/>
                  </a:lnTo>
                  <a:lnTo>
                    <a:pt x="40" y="775"/>
                  </a:lnTo>
                  <a:lnTo>
                    <a:pt x="45" y="777"/>
                  </a:lnTo>
                  <a:lnTo>
                    <a:pt x="49" y="778"/>
                  </a:lnTo>
                  <a:lnTo>
                    <a:pt x="56" y="780"/>
                  </a:lnTo>
                  <a:lnTo>
                    <a:pt x="60" y="780"/>
                  </a:lnTo>
                  <a:lnTo>
                    <a:pt x="65" y="780"/>
                  </a:lnTo>
                  <a:lnTo>
                    <a:pt x="70" y="778"/>
                  </a:lnTo>
                  <a:lnTo>
                    <a:pt x="76" y="777"/>
                  </a:lnTo>
                  <a:lnTo>
                    <a:pt x="81" y="775"/>
                  </a:lnTo>
                  <a:lnTo>
                    <a:pt x="86" y="773"/>
                  </a:lnTo>
                  <a:lnTo>
                    <a:pt x="90" y="771"/>
                  </a:lnTo>
                  <a:lnTo>
                    <a:pt x="94" y="767"/>
                  </a:lnTo>
                  <a:lnTo>
                    <a:pt x="99" y="764"/>
                  </a:lnTo>
                  <a:lnTo>
                    <a:pt x="103" y="760"/>
                  </a:lnTo>
                  <a:lnTo>
                    <a:pt x="107" y="756"/>
                  </a:lnTo>
                  <a:lnTo>
                    <a:pt x="109" y="752"/>
                  </a:lnTo>
                  <a:lnTo>
                    <a:pt x="113" y="747"/>
                  </a:lnTo>
                  <a:lnTo>
                    <a:pt x="114" y="742"/>
                  </a:lnTo>
                  <a:lnTo>
                    <a:pt x="116" y="736"/>
                  </a:lnTo>
                  <a:lnTo>
                    <a:pt x="214" y="252"/>
                  </a:lnTo>
                  <a:lnTo>
                    <a:pt x="216" y="244"/>
                  </a:lnTo>
                  <a:lnTo>
                    <a:pt x="221" y="238"/>
                  </a:lnTo>
                  <a:lnTo>
                    <a:pt x="225" y="236"/>
                  </a:lnTo>
                  <a:lnTo>
                    <a:pt x="228" y="236"/>
                  </a:lnTo>
                  <a:lnTo>
                    <a:pt x="233" y="237"/>
                  </a:lnTo>
                  <a:lnTo>
                    <a:pt x="236" y="239"/>
                  </a:lnTo>
                  <a:lnTo>
                    <a:pt x="239" y="252"/>
                  </a:lnTo>
                  <a:lnTo>
                    <a:pt x="279" y="382"/>
                  </a:lnTo>
                  <a:lnTo>
                    <a:pt x="94" y="1039"/>
                  </a:lnTo>
                  <a:lnTo>
                    <a:pt x="245" y="1039"/>
                  </a:lnTo>
                  <a:lnTo>
                    <a:pt x="245" y="1579"/>
                  </a:lnTo>
                  <a:lnTo>
                    <a:pt x="247" y="1586"/>
                  </a:lnTo>
                  <a:lnTo>
                    <a:pt x="249" y="1592"/>
                  </a:lnTo>
                  <a:lnTo>
                    <a:pt x="251" y="1598"/>
                  </a:lnTo>
                  <a:lnTo>
                    <a:pt x="254" y="1604"/>
                  </a:lnTo>
                  <a:lnTo>
                    <a:pt x="258" y="1610"/>
                  </a:lnTo>
                  <a:lnTo>
                    <a:pt x="261" y="1615"/>
                  </a:lnTo>
                  <a:lnTo>
                    <a:pt x="265" y="1620"/>
                  </a:lnTo>
                  <a:lnTo>
                    <a:pt x="270" y="1624"/>
                  </a:lnTo>
                  <a:lnTo>
                    <a:pt x="275" y="1629"/>
                  </a:lnTo>
                  <a:lnTo>
                    <a:pt x="281" y="1632"/>
                  </a:lnTo>
                  <a:lnTo>
                    <a:pt x="287" y="1635"/>
                  </a:lnTo>
                  <a:lnTo>
                    <a:pt x="292" y="1637"/>
                  </a:lnTo>
                  <a:lnTo>
                    <a:pt x="298" y="1640"/>
                  </a:lnTo>
                  <a:lnTo>
                    <a:pt x="304" y="1641"/>
                  </a:lnTo>
                  <a:lnTo>
                    <a:pt x="311" y="1642"/>
                  </a:lnTo>
                  <a:lnTo>
                    <a:pt x="316" y="1642"/>
                  </a:lnTo>
                  <a:lnTo>
                    <a:pt x="323" y="1642"/>
                  </a:lnTo>
                  <a:lnTo>
                    <a:pt x="329" y="1641"/>
                  </a:lnTo>
                  <a:lnTo>
                    <a:pt x="335" y="1640"/>
                  </a:lnTo>
                  <a:lnTo>
                    <a:pt x="341" y="1637"/>
                  </a:lnTo>
                  <a:lnTo>
                    <a:pt x="348" y="1635"/>
                  </a:lnTo>
                  <a:lnTo>
                    <a:pt x="352" y="1632"/>
                  </a:lnTo>
                  <a:lnTo>
                    <a:pt x="358" y="1629"/>
                  </a:lnTo>
                  <a:lnTo>
                    <a:pt x="363" y="1624"/>
                  </a:lnTo>
                  <a:lnTo>
                    <a:pt x="368" y="1620"/>
                  </a:lnTo>
                  <a:lnTo>
                    <a:pt x="372" y="1615"/>
                  </a:lnTo>
                  <a:lnTo>
                    <a:pt x="375" y="1610"/>
                  </a:lnTo>
                  <a:lnTo>
                    <a:pt x="379" y="1604"/>
                  </a:lnTo>
                  <a:lnTo>
                    <a:pt x="383" y="1598"/>
                  </a:lnTo>
                  <a:lnTo>
                    <a:pt x="385" y="1592"/>
                  </a:lnTo>
                  <a:lnTo>
                    <a:pt x="386" y="1586"/>
                  </a:lnTo>
                  <a:lnTo>
                    <a:pt x="389" y="1579"/>
                  </a:lnTo>
                  <a:lnTo>
                    <a:pt x="389" y="1039"/>
                  </a:lnTo>
                  <a:lnTo>
                    <a:pt x="441" y="1039"/>
                  </a:lnTo>
                  <a:close/>
                </a:path>
              </a:pathLst>
            </a:custGeom>
            <a:solidFill>
              <a:srgbClr val="FF0000"/>
            </a:solidFill>
            <a:ln w="0">
              <a:solidFill>
                <a:srgbClr val="000000"/>
              </a:solidFill>
              <a:round/>
              <a:headEnd/>
              <a:tailEnd/>
            </a:ln>
          </p:spPr>
          <p:txBody>
            <a:bodyPr/>
            <a:lstStyle/>
            <a:p>
              <a:endParaRPr lang="en-US">
                <a:latin typeface="Georgia" pitchFamily="18" charset="0"/>
              </a:endParaRPr>
            </a:p>
          </p:txBody>
        </p:sp>
        <p:sp>
          <p:nvSpPr>
            <p:cNvPr id="16410" name="Freeform 30"/>
            <p:cNvSpPr>
              <a:spLocks/>
            </p:cNvSpPr>
            <p:nvPr/>
          </p:nvSpPr>
          <p:spPr bwMode="auto">
            <a:xfrm>
              <a:off x="7010400" y="4191000"/>
              <a:ext cx="361950" cy="652463"/>
            </a:xfrm>
            <a:custGeom>
              <a:avLst/>
              <a:gdLst>
                <a:gd name="T0" fmla="*/ 192982 w 829"/>
                <a:gd name="T1" fmla="*/ 629814 h 1642"/>
                <a:gd name="T2" fmla="*/ 196475 w 829"/>
                <a:gd name="T3" fmla="*/ 636966 h 1642"/>
                <a:gd name="T4" fmla="*/ 201714 w 829"/>
                <a:gd name="T5" fmla="*/ 643324 h 1642"/>
                <a:gd name="T6" fmla="*/ 207827 w 829"/>
                <a:gd name="T7" fmla="*/ 648092 h 1642"/>
                <a:gd name="T8" fmla="*/ 215249 w 829"/>
                <a:gd name="T9" fmla="*/ 650874 h 1642"/>
                <a:gd name="T10" fmla="*/ 223981 w 829"/>
                <a:gd name="T11" fmla="*/ 652066 h 1642"/>
                <a:gd name="T12" fmla="*/ 231840 w 829"/>
                <a:gd name="T13" fmla="*/ 650874 h 1642"/>
                <a:gd name="T14" fmla="*/ 239263 w 829"/>
                <a:gd name="T15" fmla="*/ 648092 h 1642"/>
                <a:gd name="T16" fmla="*/ 246248 w 829"/>
                <a:gd name="T17" fmla="*/ 643324 h 1642"/>
                <a:gd name="T18" fmla="*/ 251051 w 829"/>
                <a:gd name="T19" fmla="*/ 636966 h 1642"/>
                <a:gd name="T20" fmla="*/ 254107 w 829"/>
                <a:gd name="T21" fmla="*/ 629814 h 1642"/>
                <a:gd name="T22" fmla="*/ 321782 w 829"/>
                <a:gd name="T23" fmla="*/ 412856 h 1642"/>
                <a:gd name="T24" fmla="*/ 259347 w 829"/>
                <a:gd name="T25" fmla="*/ 94571 h 1642"/>
                <a:gd name="T26" fmla="*/ 263713 w 829"/>
                <a:gd name="T27" fmla="*/ 93379 h 1642"/>
                <a:gd name="T28" fmla="*/ 268515 w 829"/>
                <a:gd name="T29" fmla="*/ 98942 h 1642"/>
                <a:gd name="T30" fmla="*/ 313050 w 829"/>
                <a:gd name="T31" fmla="*/ 296827 h 1642"/>
                <a:gd name="T32" fmla="*/ 316979 w 829"/>
                <a:gd name="T33" fmla="*/ 301595 h 1642"/>
                <a:gd name="T34" fmla="*/ 322655 w 829"/>
                <a:gd name="T35" fmla="*/ 305569 h 1642"/>
                <a:gd name="T36" fmla="*/ 329204 w 829"/>
                <a:gd name="T37" fmla="*/ 308350 h 1642"/>
                <a:gd name="T38" fmla="*/ 336190 w 829"/>
                <a:gd name="T39" fmla="*/ 309145 h 1642"/>
                <a:gd name="T40" fmla="*/ 342739 w 829"/>
                <a:gd name="T41" fmla="*/ 308350 h 1642"/>
                <a:gd name="T42" fmla="*/ 348852 w 829"/>
                <a:gd name="T43" fmla="*/ 305569 h 1642"/>
                <a:gd name="T44" fmla="*/ 354528 w 829"/>
                <a:gd name="T45" fmla="*/ 301595 h 1642"/>
                <a:gd name="T46" fmla="*/ 358457 w 829"/>
                <a:gd name="T47" fmla="*/ 296827 h 1642"/>
                <a:gd name="T48" fmla="*/ 361513 w 829"/>
                <a:gd name="T49" fmla="*/ 290469 h 1642"/>
                <a:gd name="T50" fmla="*/ 361950 w 829"/>
                <a:gd name="T51" fmla="*/ 283714 h 1642"/>
                <a:gd name="T52" fmla="*/ 303008 w 829"/>
                <a:gd name="T53" fmla="*/ 29802 h 1642"/>
                <a:gd name="T54" fmla="*/ 295149 w 829"/>
                <a:gd name="T55" fmla="*/ 12318 h 1642"/>
                <a:gd name="T56" fmla="*/ 282487 w 829"/>
                <a:gd name="T57" fmla="*/ 1192 h 1642"/>
                <a:gd name="T58" fmla="*/ 88632 w 829"/>
                <a:gd name="T59" fmla="*/ 0 h 1642"/>
                <a:gd name="T60" fmla="*/ 73787 w 829"/>
                <a:gd name="T61" fmla="*/ 5166 h 1642"/>
                <a:gd name="T62" fmla="*/ 63745 w 829"/>
                <a:gd name="T63" fmla="*/ 18279 h 1642"/>
                <a:gd name="T64" fmla="*/ 873 w 829"/>
                <a:gd name="T65" fmla="*/ 278946 h 1642"/>
                <a:gd name="T66" fmla="*/ 0 w 829"/>
                <a:gd name="T67" fmla="*/ 286496 h 1642"/>
                <a:gd name="T68" fmla="*/ 1310 w 829"/>
                <a:gd name="T69" fmla="*/ 292853 h 1642"/>
                <a:gd name="T70" fmla="*/ 4803 w 829"/>
                <a:gd name="T71" fmla="*/ 298814 h 1642"/>
                <a:gd name="T72" fmla="*/ 8732 w 829"/>
                <a:gd name="T73" fmla="*/ 303582 h 1642"/>
                <a:gd name="T74" fmla="*/ 15281 w 829"/>
                <a:gd name="T75" fmla="*/ 307158 h 1642"/>
                <a:gd name="T76" fmla="*/ 21394 w 829"/>
                <a:gd name="T77" fmla="*/ 309145 h 1642"/>
                <a:gd name="T78" fmla="*/ 28380 w 829"/>
                <a:gd name="T79" fmla="*/ 309940 h 1642"/>
                <a:gd name="T80" fmla="*/ 35365 w 829"/>
                <a:gd name="T81" fmla="*/ 307953 h 1642"/>
                <a:gd name="T82" fmla="*/ 41041 w 829"/>
                <a:gd name="T83" fmla="*/ 304774 h 1642"/>
                <a:gd name="T84" fmla="*/ 46717 w 829"/>
                <a:gd name="T85" fmla="*/ 300403 h 1642"/>
                <a:gd name="T86" fmla="*/ 49774 w 829"/>
                <a:gd name="T87" fmla="*/ 294840 h 1642"/>
                <a:gd name="T88" fmla="*/ 94308 w 829"/>
                <a:gd name="T89" fmla="*/ 96956 h 1642"/>
                <a:gd name="T90" fmla="*/ 99547 w 829"/>
                <a:gd name="T91" fmla="*/ 93777 h 1642"/>
                <a:gd name="T92" fmla="*/ 104350 w 829"/>
                <a:gd name="T93" fmla="*/ 100134 h 1642"/>
                <a:gd name="T94" fmla="*/ 106970 w 829"/>
                <a:gd name="T95" fmla="*/ 412856 h 1642"/>
                <a:gd name="T96" fmla="*/ 108716 w 829"/>
                <a:gd name="T97" fmla="*/ 632595 h 1642"/>
                <a:gd name="T98" fmla="*/ 112645 w 829"/>
                <a:gd name="T99" fmla="*/ 639748 h 1642"/>
                <a:gd name="T100" fmla="*/ 117885 w 829"/>
                <a:gd name="T101" fmla="*/ 645311 h 1642"/>
                <a:gd name="T102" fmla="*/ 125307 w 829"/>
                <a:gd name="T103" fmla="*/ 649681 h 1642"/>
                <a:gd name="T104" fmla="*/ 132730 w 829"/>
                <a:gd name="T105" fmla="*/ 652066 h 1642"/>
                <a:gd name="T106" fmla="*/ 141025 w 829"/>
                <a:gd name="T107" fmla="*/ 652463 h 1642"/>
                <a:gd name="T108" fmla="*/ 148884 w 829"/>
                <a:gd name="T109" fmla="*/ 650476 h 1642"/>
                <a:gd name="T110" fmla="*/ 156307 w 829"/>
                <a:gd name="T111" fmla="*/ 647297 h 1642"/>
                <a:gd name="T112" fmla="*/ 162419 w 829"/>
                <a:gd name="T113" fmla="*/ 641734 h 1642"/>
                <a:gd name="T114" fmla="*/ 167222 w 829"/>
                <a:gd name="T115" fmla="*/ 634979 h 1642"/>
                <a:gd name="T116" fmla="*/ 169841 w 829"/>
                <a:gd name="T117" fmla="*/ 627429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29"/>
                <a:gd name="T178" fmla="*/ 0 h 1642"/>
                <a:gd name="T179" fmla="*/ 829 w 829"/>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29" h="1642">
                  <a:moveTo>
                    <a:pt x="441" y="1039"/>
                  </a:moveTo>
                  <a:lnTo>
                    <a:pt x="441" y="1578"/>
                  </a:lnTo>
                  <a:lnTo>
                    <a:pt x="442" y="1585"/>
                  </a:lnTo>
                  <a:lnTo>
                    <a:pt x="445" y="1591"/>
                  </a:lnTo>
                  <a:lnTo>
                    <a:pt x="447" y="1597"/>
                  </a:lnTo>
                  <a:lnTo>
                    <a:pt x="450" y="1603"/>
                  </a:lnTo>
                  <a:lnTo>
                    <a:pt x="453" y="1608"/>
                  </a:lnTo>
                  <a:lnTo>
                    <a:pt x="457" y="1614"/>
                  </a:lnTo>
                  <a:lnTo>
                    <a:pt x="462" y="1619"/>
                  </a:lnTo>
                  <a:lnTo>
                    <a:pt x="466" y="1623"/>
                  </a:lnTo>
                  <a:lnTo>
                    <a:pt x="470" y="1627"/>
                  </a:lnTo>
                  <a:lnTo>
                    <a:pt x="476" y="1631"/>
                  </a:lnTo>
                  <a:lnTo>
                    <a:pt x="483" y="1634"/>
                  </a:lnTo>
                  <a:lnTo>
                    <a:pt x="489" y="1636"/>
                  </a:lnTo>
                  <a:lnTo>
                    <a:pt x="493" y="1638"/>
                  </a:lnTo>
                  <a:lnTo>
                    <a:pt x="500" y="1640"/>
                  </a:lnTo>
                  <a:lnTo>
                    <a:pt x="507" y="1641"/>
                  </a:lnTo>
                  <a:lnTo>
                    <a:pt x="513" y="1641"/>
                  </a:lnTo>
                  <a:lnTo>
                    <a:pt x="519" y="1641"/>
                  </a:lnTo>
                  <a:lnTo>
                    <a:pt x="525" y="1640"/>
                  </a:lnTo>
                  <a:lnTo>
                    <a:pt x="531" y="1638"/>
                  </a:lnTo>
                  <a:lnTo>
                    <a:pt x="537" y="1636"/>
                  </a:lnTo>
                  <a:lnTo>
                    <a:pt x="543" y="1634"/>
                  </a:lnTo>
                  <a:lnTo>
                    <a:pt x="548" y="1631"/>
                  </a:lnTo>
                  <a:lnTo>
                    <a:pt x="554" y="1627"/>
                  </a:lnTo>
                  <a:lnTo>
                    <a:pt x="559" y="1623"/>
                  </a:lnTo>
                  <a:lnTo>
                    <a:pt x="564" y="1619"/>
                  </a:lnTo>
                  <a:lnTo>
                    <a:pt x="568" y="1614"/>
                  </a:lnTo>
                  <a:lnTo>
                    <a:pt x="571" y="1608"/>
                  </a:lnTo>
                  <a:lnTo>
                    <a:pt x="575" y="1603"/>
                  </a:lnTo>
                  <a:lnTo>
                    <a:pt x="579" y="1597"/>
                  </a:lnTo>
                  <a:lnTo>
                    <a:pt x="581" y="1591"/>
                  </a:lnTo>
                  <a:lnTo>
                    <a:pt x="582" y="1585"/>
                  </a:lnTo>
                  <a:lnTo>
                    <a:pt x="585" y="1578"/>
                  </a:lnTo>
                  <a:lnTo>
                    <a:pt x="585" y="1039"/>
                  </a:lnTo>
                  <a:lnTo>
                    <a:pt x="737" y="1039"/>
                  </a:lnTo>
                  <a:lnTo>
                    <a:pt x="551" y="381"/>
                  </a:lnTo>
                  <a:lnTo>
                    <a:pt x="590" y="249"/>
                  </a:lnTo>
                  <a:lnTo>
                    <a:pt x="594" y="238"/>
                  </a:lnTo>
                  <a:lnTo>
                    <a:pt x="596" y="236"/>
                  </a:lnTo>
                  <a:lnTo>
                    <a:pt x="601" y="233"/>
                  </a:lnTo>
                  <a:lnTo>
                    <a:pt x="604" y="235"/>
                  </a:lnTo>
                  <a:lnTo>
                    <a:pt x="609" y="237"/>
                  </a:lnTo>
                  <a:lnTo>
                    <a:pt x="613" y="243"/>
                  </a:lnTo>
                  <a:lnTo>
                    <a:pt x="615" y="249"/>
                  </a:lnTo>
                  <a:lnTo>
                    <a:pt x="712" y="735"/>
                  </a:lnTo>
                  <a:lnTo>
                    <a:pt x="715" y="741"/>
                  </a:lnTo>
                  <a:lnTo>
                    <a:pt x="717" y="747"/>
                  </a:lnTo>
                  <a:lnTo>
                    <a:pt x="720" y="750"/>
                  </a:lnTo>
                  <a:lnTo>
                    <a:pt x="722" y="755"/>
                  </a:lnTo>
                  <a:lnTo>
                    <a:pt x="726" y="759"/>
                  </a:lnTo>
                  <a:lnTo>
                    <a:pt x="731" y="763"/>
                  </a:lnTo>
                  <a:lnTo>
                    <a:pt x="734" y="766"/>
                  </a:lnTo>
                  <a:lnTo>
                    <a:pt x="739" y="769"/>
                  </a:lnTo>
                  <a:lnTo>
                    <a:pt x="744" y="772"/>
                  </a:lnTo>
                  <a:lnTo>
                    <a:pt x="749" y="773"/>
                  </a:lnTo>
                  <a:lnTo>
                    <a:pt x="754" y="776"/>
                  </a:lnTo>
                  <a:lnTo>
                    <a:pt x="759" y="777"/>
                  </a:lnTo>
                  <a:lnTo>
                    <a:pt x="765" y="777"/>
                  </a:lnTo>
                  <a:lnTo>
                    <a:pt x="770" y="778"/>
                  </a:lnTo>
                  <a:lnTo>
                    <a:pt x="774" y="777"/>
                  </a:lnTo>
                  <a:lnTo>
                    <a:pt x="779" y="777"/>
                  </a:lnTo>
                  <a:lnTo>
                    <a:pt x="785" y="776"/>
                  </a:lnTo>
                  <a:lnTo>
                    <a:pt x="790" y="773"/>
                  </a:lnTo>
                  <a:lnTo>
                    <a:pt x="795" y="772"/>
                  </a:lnTo>
                  <a:lnTo>
                    <a:pt x="799" y="769"/>
                  </a:lnTo>
                  <a:lnTo>
                    <a:pt x="804" y="766"/>
                  </a:lnTo>
                  <a:lnTo>
                    <a:pt x="809" y="763"/>
                  </a:lnTo>
                  <a:lnTo>
                    <a:pt x="812" y="759"/>
                  </a:lnTo>
                  <a:lnTo>
                    <a:pt x="816" y="755"/>
                  </a:lnTo>
                  <a:lnTo>
                    <a:pt x="819" y="750"/>
                  </a:lnTo>
                  <a:lnTo>
                    <a:pt x="821" y="747"/>
                  </a:lnTo>
                  <a:lnTo>
                    <a:pt x="824" y="741"/>
                  </a:lnTo>
                  <a:lnTo>
                    <a:pt x="827" y="736"/>
                  </a:lnTo>
                  <a:lnTo>
                    <a:pt x="828" y="731"/>
                  </a:lnTo>
                  <a:lnTo>
                    <a:pt x="829" y="726"/>
                  </a:lnTo>
                  <a:lnTo>
                    <a:pt x="829" y="720"/>
                  </a:lnTo>
                  <a:lnTo>
                    <a:pt x="829" y="714"/>
                  </a:lnTo>
                  <a:lnTo>
                    <a:pt x="829" y="709"/>
                  </a:lnTo>
                  <a:lnTo>
                    <a:pt x="828" y="700"/>
                  </a:lnTo>
                  <a:lnTo>
                    <a:pt x="694" y="75"/>
                  </a:lnTo>
                  <a:lnTo>
                    <a:pt x="689" y="61"/>
                  </a:lnTo>
                  <a:lnTo>
                    <a:pt x="683" y="44"/>
                  </a:lnTo>
                  <a:lnTo>
                    <a:pt x="676" y="31"/>
                  </a:lnTo>
                  <a:lnTo>
                    <a:pt x="670" y="22"/>
                  </a:lnTo>
                  <a:lnTo>
                    <a:pt x="661" y="12"/>
                  </a:lnTo>
                  <a:lnTo>
                    <a:pt x="647" y="3"/>
                  </a:lnTo>
                  <a:lnTo>
                    <a:pt x="639" y="1"/>
                  </a:lnTo>
                  <a:lnTo>
                    <a:pt x="626" y="0"/>
                  </a:lnTo>
                  <a:lnTo>
                    <a:pt x="203" y="0"/>
                  </a:lnTo>
                  <a:lnTo>
                    <a:pt x="189" y="2"/>
                  </a:lnTo>
                  <a:lnTo>
                    <a:pt x="182" y="5"/>
                  </a:lnTo>
                  <a:lnTo>
                    <a:pt x="169" y="13"/>
                  </a:lnTo>
                  <a:lnTo>
                    <a:pt x="160" y="23"/>
                  </a:lnTo>
                  <a:lnTo>
                    <a:pt x="153" y="33"/>
                  </a:lnTo>
                  <a:lnTo>
                    <a:pt x="146" y="46"/>
                  </a:lnTo>
                  <a:lnTo>
                    <a:pt x="141" y="62"/>
                  </a:lnTo>
                  <a:lnTo>
                    <a:pt x="136" y="76"/>
                  </a:lnTo>
                  <a:lnTo>
                    <a:pt x="2" y="702"/>
                  </a:lnTo>
                  <a:lnTo>
                    <a:pt x="0" y="710"/>
                  </a:lnTo>
                  <a:lnTo>
                    <a:pt x="0" y="716"/>
                  </a:lnTo>
                  <a:lnTo>
                    <a:pt x="0" y="721"/>
                  </a:lnTo>
                  <a:lnTo>
                    <a:pt x="1" y="727"/>
                  </a:lnTo>
                  <a:lnTo>
                    <a:pt x="2" y="732"/>
                  </a:lnTo>
                  <a:lnTo>
                    <a:pt x="3" y="737"/>
                  </a:lnTo>
                  <a:lnTo>
                    <a:pt x="6" y="742"/>
                  </a:lnTo>
                  <a:lnTo>
                    <a:pt x="8" y="747"/>
                  </a:lnTo>
                  <a:lnTo>
                    <a:pt x="11" y="752"/>
                  </a:lnTo>
                  <a:lnTo>
                    <a:pt x="14" y="756"/>
                  </a:lnTo>
                  <a:lnTo>
                    <a:pt x="17" y="760"/>
                  </a:lnTo>
                  <a:lnTo>
                    <a:pt x="20" y="764"/>
                  </a:lnTo>
                  <a:lnTo>
                    <a:pt x="25" y="767"/>
                  </a:lnTo>
                  <a:lnTo>
                    <a:pt x="30" y="771"/>
                  </a:lnTo>
                  <a:lnTo>
                    <a:pt x="35" y="773"/>
                  </a:lnTo>
                  <a:lnTo>
                    <a:pt x="40" y="775"/>
                  </a:lnTo>
                  <a:lnTo>
                    <a:pt x="45" y="777"/>
                  </a:lnTo>
                  <a:lnTo>
                    <a:pt x="49" y="778"/>
                  </a:lnTo>
                  <a:lnTo>
                    <a:pt x="56" y="780"/>
                  </a:lnTo>
                  <a:lnTo>
                    <a:pt x="60" y="780"/>
                  </a:lnTo>
                  <a:lnTo>
                    <a:pt x="65" y="780"/>
                  </a:lnTo>
                  <a:lnTo>
                    <a:pt x="70" y="778"/>
                  </a:lnTo>
                  <a:lnTo>
                    <a:pt x="76" y="777"/>
                  </a:lnTo>
                  <a:lnTo>
                    <a:pt x="81" y="775"/>
                  </a:lnTo>
                  <a:lnTo>
                    <a:pt x="86" y="773"/>
                  </a:lnTo>
                  <a:lnTo>
                    <a:pt x="90" y="771"/>
                  </a:lnTo>
                  <a:lnTo>
                    <a:pt x="94" y="767"/>
                  </a:lnTo>
                  <a:lnTo>
                    <a:pt x="99" y="764"/>
                  </a:lnTo>
                  <a:lnTo>
                    <a:pt x="103" y="760"/>
                  </a:lnTo>
                  <a:lnTo>
                    <a:pt x="107" y="756"/>
                  </a:lnTo>
                  <a:lnTo>
                    <a:pt x="109" y="752"/>
                  </a:lnTo>
                  <a:lnTo>
                    <a:pt x="113" y="747"/>
                  </a:lnTo>
                  <a:lnTo>
                    <a:pt x="114" y="742"/>
                  </a:lnTo>
                  <a:lnTo>
                    <a:pt x="116" y="736"/>
                  </a:lnTo>
                  <a:lnTo>
                    <a:pt x="214" y="252"/>
                  </a:lnTo>
                  <a:lnTo>
                    <a:pt x="216" y="244"/>
                  </a:lnTo>
                  <a:lnTo>
                    <a:pt x="221" y="238"/>
                  </a:lnTo>
                  <a:lnTo>
                    <a:pt x="225" y="236"/>
                  </a:lnTo>
                  <a:lnTo>
                    <a:pt x="228" y="236"/>
                  </a:lnTo>
                  <a:lnTo>
                    <a:pt x="233" y="237"/>
                  </a:lnTo>
                  <a:lnTo>
                    <a:pt x="236" y="239"/>
                  </a:lnTo>
                  <a:lnTo>
                    <a:pt x="239" y="252"/>
                  </a:lnTo>
                  <a:lnTo>
                    <a:pt x="279" y="382"/>
                  </a:lnTo>
                  <a:lnTo>
                    <a:pt x="94" y="1039"/>
                  </a:lnTo>
                  <a:lnTo>
                    <a:pt x="245" y="1039"/>
                  </a:lnTo>
                  <a:lnTo>
                    <a:pt x="245" y="1579"/>
                  </a:lnTo>
                  <a:lnTo>
                    <a:pt x="247" y="1586"/>
                  </a:lnTo>
                  <a:lnTo>
                    <a:pt x="249" y="1592"/>
                  </a:lnTo>
                  <a:lnTo>
                    <a:pt x="251" y="1598"/>
                  </a:lnTo>
                  <a:lnTo>
                    <a:pt x="254" y="1604"/>
                  </a:lnTo>
                  <a:lnTo>
                    <a:pt x="258" y="1610"/>
                  </a:lnTo>
                  <a:lnTo>
                    <a:pt x="261" y="1615"/>
                  </a:lnTo>
                  <a:lnTo>
                    <a:pt x="265" y="1620"/>
                  </a:lnTo>
                  <a:lnTo>
                    <a:pt x="270" y="1624"/>
                  </a:lnTo>
                  <a:lnTo>
                    <a:pt x="275" y="1629"/>
                  </a:lnTo>
                  <a:lnTo>
                    <a:pt x="281" y="1632"/>
                  </a:lnTo>
                  <a:lnTo>
                    <a:pt x="287" y="1635"/>
                  </a:lnTo>
                  <a:lnTo>
                    <a:pt x="292" y="1637"/>
                  </a:lnTo>
                  <a:lnTo>
                    <a:pt x="298" y="1640"/>
                  </a:lnTo>
                  <a:lnTo>
                    <a:pt x="304" y="1641"/>
                  </a:lnTo>
                  <a:lnTo>
                    <a:pt x="311" y="1642"/>
                  </a:lnTo>
                  <a:lnTo>
                    <a:pt x="316" y="1642"/>
                  </a:lnTo>
                  <a:lnTo>
                    <a:pt x="323" y="1642"/>
                  </a:lnTo>
                  <a:lnTo>
                    <a:pt x="329" y="1641"/>
                  </a:lnTo>
                  <a:lnTo>
                    <a:pt x="335" y="1640"/>
                  </a:lnTo>
                  <a:lnTo>
                    <a:pt x="341" y="1637"/>
                  </a:lnTo>
                  <a:lnTo>
                    <a:pt x="348" y="1635"/>
                  </a:lnTo>
                  <a:lnTo>
                    <a:pt x="352" y="1632"/>
                  </a:lnTo>
                  <a:lnTo>
                    <a:pt x="358" y="1629"/>
                  </a:lnTo>
                  <a:lnTo>
                    <a:pt x="363" y="1624"/>
                  </a:lnTo>
                  <a:lnTo>
                    <a:pt x="368" y="1620"/>
                  </a:lnTo>
                  <a:lnTo>
                    <a:pt x="372" y="1615"/>
                  </a:lnTo>
                  <a:lnTo>
                    <a:pt x="375" y="1610"/>
                  </a:lnTo>
                  <a:lnTo>
                    <a:pt x="379" y="1604"/>
                  </a:lnTo>
                  <a:lnTo>
                    <a:pt x="383" y="1598"/>
                  </a:lnTo>
                  <a:lnTo>
                    <a:pt x="385" y="1592"/>
                  </a:lnTo>
                  <a:lnTo>
                    <a:pt x="386" y="1586"/>
                  </a:lnTo>
                  <a:lnTo>
                    <a:pt x="389" y="1579"/>
                  </a:lnTo>
                  <a:lnTo>
                    <a:pt x="389" y="1039"/>
                  </a:lnTo>
                  <a:lnTo>
                    <a:pt x="441" y="1039"/>
                  </a:lnTo>
                  <a:close/>
                </a:path>
              </a:pathLst>
            </a:custGeom>
            <a:solidFill>
              <a:srgbClr val="FF0000"/>
            </a:solidFill>
            <a:ln w="0">
              <a:solidFill>
                <a:srgbClr val="000000"/>
              </a:solidFill>
              <a:round/>
              <a:headEnd/>
              <a:tailEnd/>
            </a:ln>
          </p:spPr>
          <p:txBody>
            <a:bodyPr/>
            <a:lstStyle/>
            <a:p>
              <a:endParaRPr lang="en-US">
                <a:latin typeface="Georgia" pitchFamily="18" charset="0"/>
              </a:endParaRPr>
            </a:p>
          </p:txBody>
        </p:sp>
        <p:sp>
          <p:nvSpPr>
            <p:cNvPr id="16411" name="Freeform 30"/>
            <p:cNvSpPr>
              <a:spLocks/>
            </p:cNvSpPr>
            <p:nvPr/>
          </p:nvSpPr>
          <p:spPr bwMode="auto">
            <a:xfrm>
              <a:off x="7162800" y="4343400"/>
              <a:ext cx="361950" cy="652463"/>
            </a:xfrm>
            <a:custGeom>
              <a:avLst/>
              <a:gdLst>
                <a:gd name="T0" fmla="*/ 192982 w 829"/>
                <a:gd name="T1" fmla="*/ 629814 h 1642"/>
                <a:gd name="T2" fmla="*/ 196475 w 829"/>
                <a:gd name="T3" fmla="*/ 636966 h 1642"/>
                <a:gd name="T4" fmla="*/ 201714 w 829"/>
                <a:gd name="T5" fmla="*/ 643324 h 1642"/>
                <a:gd name="T6" fmla="*/ 207827 w 829"/>
                <a:gd name="T7" fmla="*/ 648092 h 1642"/>
                <a:gd name="T8" fmla="*/ 215249 w 829"/>
                <a:gd name="T9" fmla="*/ 650874 h 1642"/>
                <a:gd name="T10" fmla="*/ 223981 w 829"/>
                <a:gd name="T11" fmla="*/ 652066 h 1642"/>
                <a:gd name="T12" fmla="*/ 231840 w 829"/>
                <a:gd name="T13" fmla="*/ 650874 h 1642"/>
                <a:gd name="T14" fmla="*/ 239263 w 829"/>
                <a:gd name="T15" fmla="*/ 648092 h 1642"/>
                <a:gd name="T16" fmla="*/ 246248 w 829"/>
                <a:gd name="T17" fmla="*/ 643324 h 1642"/>
                <a:gd name="T18" fmla="*/ 251051 w 829"/>
                <a:gd name="T19" fmla="*/ 636966 h 1642"/>
                <a:gd name="T20" fmla="*/ 254107 w 829"/>
                <a:gd name="T21" fmla="*/ 629814 h 1642"/>
                <a:gd name="T22" fmla="*/ 321782 w 829"/>
                <a:gd name="T23" fmla="*/ 412856 h 1642"/>
                <a:gd name="T24" fmla="*/ 259347 w 829"/>
                <a:gd name="T25" fmla="*/ 94571 h 1642"/>
                <a:gd name="T26" fmla="*/ 263713 w 829"/>
                <a:gd name="T27" fmla="*/ 93379 h 1642"/>
                <a:gd name="T28" fmla="*/ 268515 w 829"/>
                <a:gd name="T29" fmla="*/ 98942 h 1642"/>
                <a:gd name="T30" fmla="*/ 313050 w 829"/>
                <a:gd name="T31" fmla="*/ 296827 h 1642"/>
                <a:gd name="T32" fmla="*/ 316979 w 829"/>
                <a:gd name="T33" fmla="*/ 301595 h 1642"/>
                <a:gd name="T34" fmla="*/ 322655 w 829"/>
                <a:gd name="T35" fmla="*/ 305569 h 1642"/>
                <a:gd name="T36" fmla="*/ 329204 w 829"/>
                <a:gd name="T37" fmla="*/ 308350 h 1642"/>
                <a:gd name="T38" fmla="*/ 336190 w 829"/>
                <a:gd name="T39" fmla="*/ 309145 h 1642"/>
                <a:gd name="T40" fmla="*/ 342739 w 829"/>
                <a:gd name="T41" fmla="*/ 308350 h 1642"/>
                <a:gd name="T42" fmla="*/ 348852 w 829"/>
                <a:gd name="T43" fmla="*/ 305569 h 1642"/>
                <a:gd name="T44" fmla="*/ 354528 w 829"/>
                <a:gd name="T45" fmla="*/ 301595 h 1642"/>
                <a:gd name="T46" fmla="*/ 358457 w 829"/>
                <a:gd name="T47" fmla="*/ 296827 h 1642"/>
                <a:gd name="T48" fmla="*/ 361513 w 829"/>
                <a:gd name="T49" fmla="*/ 290469 h 1642"/>
                <a:gd name="T50" fmla="*/ 361950 w 829"/>
                <a:gd name="T51" fmla="*/ 283714 h 1642"/>
                <a:gd name="T52" fmla="*/ 303008 w 829"/>
                <a:gd name="T53" fmla="*/ 29802 h 1642"/>
                <a:gd name="T54" fmla="*/ 295149 w 829"/>
                <a:gd name="T55" fmla="*/ 12318 h 1642"/>
                <a:gd name="T56" fmla="*/ 282487 w 829"/>
                <a:gd name="T57" fmla="*/ 1192 h 1642"/>
                <a:gd name="T58" fmla="*/ 88632 w 829"/>
                <a:gd name="T59" fmla="*/ 0 h 1642"/>
                <a:gd name="T60" fmla="*/ 73787 w 829"/>
                <a:gd name="T61" fmla="*/ 5166 h 1642"/>
                <a:gd name="T62" fmla="*/ 63745 w 829"/>
                <a:gd name="T63" fmla="*/ 18279 h 1642"/>
                <a:gd name="T64" fmla="*/ 873 w 829"/>
                <a:gd name="T65" fmla="*/ 278946 h 1642"/>
                <a:gd name="T66" fmla="*/ 0 w 829"/>
                <a:gd name="T67" fmla="*/ 286496 h 1642"/>
                <a:gd name="T68" fmla="*/ 1310 w 829"/>
                <a:gd name="T69" fmla="*/ 292853 h 1642"/>
                <a:gd name="T70" fmla="*/ 4803 w 829"/>
                <a:gd name="T71" fmla="*/ 298814 h 1642"/>
                <a:gd name="T72" fmla="*/ 8732 w 829"/>
                <a:gd name="T73" fmla="*/ 303582 h 1642"/>
                <a:gd name="T74" fmla="*/ 15281 w 829"/>
                <a:gd name="T75" fmla="*/ 307158 h 1642"/>
                <a:gd name="T76" fmla="*/ 21394 w 829"/>
                <a:gd name="T77" fmla="*/ 309145 h 1642"/>
                <a:gd name="T78" fmla="*/ 28380 w 829"/>
                <a:gd name="T79" fmla="*/ 309940 h 1642"/>
                <a:gd name="T80" fmla="*/ 35365 w 829"/>
                <a:gd name="T81" fmla="*/ 307953 h 1642"/>
                <a:gd name="T82" fmla="*/ 41041 w 829"/>
                <a:gd name="T83" fmla="*/ 304774 h 1642"/>
                <a:gd name="T84" fmla="*/ 46717 w 829"/>
                <a:gd name="T85" fmla="*/ 300403 h 1642"/>
                <a:gd name="T86" fmla="*/ 49774 w 829"/>
                <a:gd name="T87" fmla="*/ 294840 h 1642"/>
                <a:gd name="T88" fmla="*/ 94308 w 829"/>
                <a:gd name="T89" fmla="*/ 96956 h 1642"/>
                <a:gd name="T90" fmla="*/ 99547 w 829"/>
                <a:gd name="T91" fmla="*/ 93777 h 1642"/>
                <a:gd name="T92" fmla="*/ 104350 w 829"/>
                <a:gd name="T93" fmla="*/ 100134 h 1642"/>
                <a:gd name="T94" fmla="*/ 106970 w 829"/>
                <a:gd name="T95" fmla="*/ 412856 h 1642"/>
                <a:gd name="T96" fmla="*/ 108716 w 829"/>
                <a:gd name="T97" fmla="*/ 632595 h 1642"/>
                <a:gd name="T98" fmla="*/ 112645 w 829"/>
                <a:gd name="T99" fmla="*/ 639748 h 1642"/>
                <a:gd name="T100" fmla="*/ 117885 w 829"/>
                <a:gd name="T101" fmla="*/ 645311 h 1642"/>
                <a:gd name="T102" fmla="*/ 125307 w 829"/>
                <a:gd name="T103" fmla="*/ 649681 h 1642"/>
                <a:gd name="T104" fmla="*/ 132730 w 829"/>
                <a:gd name="T105" fmla="*/ 652066 h 1642"/>
                <a:gd name="T106" fmla="*/ 141025 w 829"/>
                <a:gd name="T107" fmla="*/ 652463 h 1642"/>
                <a:gd name="T108" fmla="*/ 148884 w 829"/>
                <a:gd name="T109" fmla="*/ 650476 h 1642"/>
                <a:gd name="T110" fmla="*/ 156307 w 829"/>
                <a:gd name="T111" fmla="*/ 647297 h 1642"/>
                <a:gd name="T112" fmla="*/ 162419 w 829"/>
                <a:gd name="T113" fmla="*/ 641734 h 1642"/>
                <a:gd name="T114" fmla="*/ 167222 w 829"/>
                <a:gd name="T115" fmla="*/ 634979 h 1642"/>
                <a:gd name="T116" fmla="*/ 169841 w 829"/>
                <a:gd name="T117" fmla="*/ 627429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29"/>
                <a:gd name="T178" fmla="*/ 0 h 1642"/>
                <a:gd name="T179" fmla="*/ 829 w 829"/>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29" h="1642">
                  <a:moveTo>
                    <a:pt x="441" y="1039"/>
                  </a:moveTo>
                  <a:lnTo>
                    <a:pt x="441" y="1578"/>
                  </a:lnTo>
                  <a:lnTo>
                    <a:pt x="442" y="1585"/>
                  </a:lnTo>
                  <a:lnTo>
                    <a:pt x="445" y="1591"/>
                  </a:lnTo>
                  <a:lnTo>
                    <a:pt x="447" y="1597"/>
                  </a:lnTo>
                  <a:lnTo>
                    <a:pt x="450" y="1603"/>
                  </a:lnTo>
                  <a:lnTo>
                    <a:pt x="453" y="1608"/>
                  </a:lnTo>
                  <a:lnTo>
                    <a:pt x="457" y="1614"/>
                  </a:lnTo>
                  <a:lnTo>
                    <a:pt x="462" y="1619"/>
                  </a:lnTo>
                  <a:lnTo>
                    <a:pt x="466" y="1623"/>
                  </a:lnTo>
                  <a:lnTo>
                    <a:pt x="470" y="1627"/>
                  </a:lnTo>
                  <a:lnTo>
                    <a:pt x="476" y="1631"/>
                  </a:lnTo>
                  <a:lnTo>
                    <a:pt x="483" y="1634"/>
                  </a:lnTo>
                  <a:lnTo>
                    <a:pt x="489" y="1636"/>
                  </a:lnTo>
                  <a:lnTo>
                    <a:pt x="493" y="1638"/>
                  </a:lnTo>
                  <a:lnTo>
                    <a:pt x="500" y="1640"/>
                  </a:lnTo>
                  <a:lnTo>
                    <a:pt x="507" y="1641"/>
                  </a:lnTo>
                  <a:lnTo>
                    <a:pt x="513" y="1641"/>
                  </a:lnTo>
                  <a:lnTo>
                    <a:pt x="519" y="1641"/>
                  </a:lnTo>
                  <a:lnTo>
                    <a:pt x="525" y="1640"/>
                  </a:lnTo>
                  <a:lnTo>
                    <a:pt x="531" y="1638"/>
                  </a:lnTo>
                  <a:lnTo>
                    <a:pt x="537" y="1636"/>
                  </a:lnTo>
                  <a:lnTo>
                    <a:pt x="543" y="1634"/>
                  </a:lnTo>
                  <a:lnTo>
                    <a:pt x="548" y="1631"/>
                  </a:lnTo>
                  <a:lnTo>
                    <a:pt x="554" y="1627"/>
                  </a:lnTo>
                  <a:lnTo>
                    <a:pt x="559" y="1623"/>
                  </a:lnTo>
                  <a:lnTo>
                    <a:pt x="564" y="1619"/>
                  </a:lnTo>
                  <a:lnTo>
                    <a:pt x="568" y="1614"/>
                  </a:lnTo>
                  <a:lnTo>
                    <a:pt x="571" y="1608"/>
                  </a:lnTo>
                  <a:lnTo>
                    <a:pt x="575" y="1603"/>
                  </a:lnTo>
                  <a:lnTo>
                    <a:pt x="579" y="1597"/>
                  </a:lnTo>
                  <a:lnTo>
                    <a:pt x="581" y="1591"/>
                  </a:lnTo>
                  <a:lnTo>
                    <a:pt x="582" y="1585"/>
                  </a:lnTo>
                  <a:lnTo>
                    <a:pt x="585" y="1578"/>
                  </a:lnTo>
                  <a:lnTo>
                    <a:pt x="585" y="1039"/>
                  </a:lnTo>
                  <a:lnTo>
                    <a:pt x="737" y="1039"/>
                  </a:lnTo>
                  <a:lnTo>
                    <a:pt x="551" y="381"/>
                  </a:lnTo>
                  <a:lnTo>
                    <a:pt x="590" y="249"/>
                  </a:lnTo>
                  <a:lnTo>
                    <a:pt x="594" y="238"/>
                  </a:lnTo>
                  <a:lnTo>
                    <a:pt x="596" y="236"/>
                  </a:lnTo>
                  <a:lnTo>
                    <a:pt x="601" y="233"/>
                  </a:lnTo>
                  <a:lnTo>
                    <a:pt x="604" y="235"/>
                  </a:lnTo>
                  <a:lnTo>
                    <a:pt x="609" y="237"/>
                  </a:lnTo>
                  <a:lnTo>
                    <a:pt x="613" y="243"/>
                  </a:lnTo>
                  <a:lnTo>
                    <a:pt x="615" y="249"/>
                  </a:lnTo>
                  <a:lnTo>
                    <a:pt x="712" y="735"/>
                  </a:lnTo>
                  <a:lnTo>
                    <a:pt x="715" y="741"/>
                  </a:lnTo>
                  <a:lnTo>
                    <a:pt x="717" y="747"/>
                  </a:lnTo>
                  <a:lnTo>
                    <a:pt x="720" y="750"/>
                  </a:lnTo>
                  <a:lnTo>
                    <a:pt x="722" y="755"/>
                  </a:lnTo>
                  <a:lnTo>
                    <a:pt x="726" y="759"/>
                  </a:lnTo>
                  <a:lnTo>
                    <a:pt x="731" y="763"/>
                  </a:lnTo>
                  <a:lnTo>
                    <a:pt x="734" y="766"/>
                  </a:lnTo>
                  <a:lnTo>
                    <a:pt x="739" y="769"/>
                  </a:lnTo>
                  <a:lnTo>
                    <a:pt x="744" y="772"/>
                  </a:lnTo>
                  <a:lnTo>
                    <a:pt x="749" y="773"/>
                  </a:lnTo>
                  <a:lnTo>
                    <a:pt x="754" y="776"/>
                  </a:lnTo>
                  <a:lnTo>
                    <a:pt x="759" y="777"/>
                  </a:lnTo>
                  <a:lnTo>
                    <a:pt x="765" y="777"/>
                  </a:lnTo>
                  <a:lnTo>
                    <a:pt x="770" y="778"/>
                  </a:lnTo>
                  <a:lnTo>
                    <a:pt x="774" y="777"/>
                  </a:lnTo>
                  <a:lnTo>
                    <a:pt x="779" y="777"/>
                  </a:lnTo>
                  <a:lnTo>
                    <a:pt x="785" y="776"/>
                  </a:lnTo>
                  <a:lnTo>
                    <a:pt x="790" y="773"/>
                  </a:lnTo>
                  <a:lnTo>
                    <a:pt x="795" y="772"/>
                  </a:lnTo>
                  <a:lnTo>
                    <a:pt x="799" y="769"/>
                  </a:lnTo>
                  <a:lnTo>
                    <a:pt x="804" y="766"/>
                  </a:lnTo>
                  <a:lnTo>
                    <a:pt x="809" y="763"/>
                  </a:lnTo>
                  <a:lnTo>
                    <a:pt x="812" y="759"/>
                  </a:lnTo>
                  <a:lnTo>
                    <a:pt x="816" y="755"/>
                  </a:lnTo>
                  <a:lnTo>
                    <a:pt x="819" y="750"/>
                  </a:lnTo>
                  <a:lnTo>
                    <a:pt x="821" y="747"/>
                  </a:lnTo>
                  <a:lnTo>
                    <a:pt x="824" y="741"/>
                  </a:lnTo>
                  <a:lnTo>
                    <a:pt x="827" y="736"/>
                  </a:lnTo>
                  <a:lnTo>
                    <a:pt x="828" y="731"/>
                  </a:lnTo>
                  <a:lnTo>
                    <a:pt x="829" y="726"/>
                  </a:lnTo>
                  <a:lnTo>
                    <a:pt x="829" y="720"/>
                  </a:lnTo>
                  <a:lnTo>
                    <a:pt x="829" y="714"/>
                  </a:lnTo>
                  <a:lnTo>
                    <a:pt x="829" y="709"/>
                  </a:lnTo>
                  <a:lnTo>
                    <a:pt x="828" y="700"/>
                  </a:lnTo>
                  <a:lnTo>
                    <a:pt x="694" y="75"/>
                  </a:lnTo>
                  <a:lnTo>
                    <a:pt x="689" y="61"/>
                  </a:lnTo>
                  <a:lnTo>
                    <a:pt x="683" y="44"/>
                  </a:lnTo>
                  <a:lnTo>
                    <a:pt x="676" y="31"/>
                  </a:lnTo>
                  <a:lnTo>
                    <a:pt x="670" y="22"/>
                  </a:lnTo>
                  <a:lnTo>
                    <a:pt x="661" y="12"/>
                  </a:lnTo>
                  <a:lnTo>
                    <a:pt x="647" y="3"/>
                  </a:lnTo>
                  <a:lnTo>
                    <a:pt x="639" y="1"/>
                  </a:lnTo>
                  <a:lnTo>
                    <a:pt x="626" y="0"/>
                  </a:lnTo>
                  <a:lnTo>
                    <a:pt x="203" y="0"/>
                  </a:lnTo>
                  <a:lnTo>
                    <a:pt x="189" y="2"/>
                  </a:lnTo>
                  <a:lnTo>
                    <a:pt x="182" y="5"/>
                  </a:lnTo>
                  <a:lnTo>
                    <a:pt x="169" y="13"/>
                  </a:lnTo>
                  <a:lnTo>
                    <a:pt x="160" y="23"/>
                  </a:lnTo>
                  <a:lnTo>
                    <a:pt x="153" y="33"/>
                  </a:lnTo>
                  <a:lnTo>
                    <a:pt x="146" y="46"/>
                  </a:lnTo>
                  <a:lnTo>
                    <a:pt x="141" y="62"/>
                  </a:lnTo>
                  <a:lnTo>
                    <a:pt x="136" y="76"/>
                  </a:lnTo>
                  <a:lnTo>
                    <a:pt x="2" y="702"/>
                  </a:lnTo>
                  <a:lnTo>
                    <a:pt x="0" y="710"/>
                  </a:lnTo>
                  <a:lnTo>
                    <a:pt x="0" y="716"/>
                  </a:lnTo>
                  <a:lnTo>
                    <a:pt x="0" y="721"/>
                  </a:lnTo>
                  <a:lnTo>
                    <a:pt x="1" y="727"/>
                  </a:lnTo>
                  <a:lnTo>
                    <a:pt x="2" y="732"/>
                  </a:lnTo>
                  <a:lnTo>
                    <a:pt x="3" y="737"/>
                  </a:lnTo>
                  <a:lnTo>
                    <a:pt x="6" y="742"/>
                  </a:lnTo>
                  <a:lnTo>
                    <a:pt x="8" y="747"/>
                  </a:lnTo>
                  <a:lnTo>
                    <a:pt x="11" y="752"/>
                  </a:lnTo>
                  <a:lnTo>
                    <a:pt x="14" y="756"/>
                  </a:lnTo>
                  <a:lnTo>
                    <a:pt x="17" y="760"/>
                  </a:lnTo>
                  <a:lnTo>
                    <a:pt x="20" y="764"/>
                  </a:lnTo>
                  <a:lnTo>
                    <a:pt x="25" y="767"/>
                  </a:lnTo>
                  <a:lnTo>
                    <a:pt x="30" y="771"/>
                  </a:lnTo>
                  <a:lnTo>
                    <a:pt x="35" y="773"/>
                  </a:lnTo>
                  <a:lnTo>
                    <a:pt x="40" y="775"/>
                  </a:lnTo>
                  <a:lnTo>
                    <a:pt x="45" y="777"/>
                  </a:lnTo>
                  <a:lnTo>
                    <a:pt x="49" y="778"/>
                  </a:lnTo>
                  <a:lnTo>
                    <a:pt x="56" y="780"/>
                  </a:lnTo>
                  <a:lnTo>
                    <a:pt x="60" y="780"/>
                  </a:lnTo>
                  <a:lnTo>
                    <a:pt x="65" y="780"/>
                  </a:lnTo>
                  <a:lnTo>
                    <a:pt x="70" y="778"/>
                  </a:lnTo>
                  <a:lnTo>
                    <a:pt x="76" y="777"/>
                  </a:lnTo>
                  <a:lnTo>
                    <a:pt x="81" y="775"/>
                  </a:lnTo>
                  <a:lnTo>
                    <a:pt x="86" y="773"/>
                  </a:lnTo>
                  <a:lnTo>
                    <a:pt x="90" y="771"/>
                  </a:lnTo>
                  <a:lnTo>
                    <a:pt x="94" y="767"/>
                  </a:lnTo>
                  <a:lnTo>
                    <a:pt x="99" y="764"/>
                  </a:lnTo>
                  <a:lnTo>
                    <a:pt x="103" y="760"/>
                  </a:lnTo>
                  <a:lnTo>
                    <a:pt x="107" y="756"/>
                  </a:lnTo>
                  <a:lnTo>
                    <a:pt x="109" y="752"/>
                  </a:lnTo>
                  <a:lnTo>
                    <a:pt x="113" y="747"/>
                  </a:lnTo>
                  <a:lnTo>
                    <a:pt x="114" y="742"/>
                  </a:lnTo>
                  <a:lnTo>
                    <a:pt x="116" y="736"/>
                  </a:lnTo>
                  <a:lnTo>
                    <a:pt x="214" y="252"/>
                  </a:lnTo>
                  <a:lnTo>
                    <a:pt x="216" y="244"/>
                  </a:lnTo>
                  <a:lnTo>
                    <a:pt x="221" y="238"/>
                  </a:lnTo>
                  <a:lnTo>
                    <a:pt x="225" y="236"/>
                  </a:lnTo>
                  <a:lnTo>
                    <a:pt x="228" y="236"/>
                  </a:lnTo>
                  <a:lnTo>
                    <a:pt x="233" y="237"/>
                  </a:lnTo>
                  <a:lnTo>
                    <a:pt x="236" y="239"/>
                  </a:lnTo>
                  <a:lnTo>
                    <a:pt x="239" y="252"/>
                  </a:lnTo>
                  <a:lnTo>
                    <a:pt x="279" y="382"/>
                  </a:lnTo>
                  <a:lnTo>
                    <a:pt x="94" y="1039"/>
                  </a:lnTo>
                  <a:lnTo>
                    <a:pt x="245" y="1039"/>
                  </a:lnTo>
                  <a:lnTo>
                    <a:pt x="245" y="1579"/>
                  </a:lnTo>
                  <a:lnTo>
                    <a:pt x="247" y="1586"/>
                  </a:lnTo>
                  <a:lnTo>
                    <a:pt x="249" y="1592"/>
                  </a:lnTo>
                  <a:lnTo>
                    <a:pt x="251" y="1598"/>
                  </a:lnTo>
                  <a:lnTo>
                    <a:pt x="254" y="1604"/>
                  </a:lnTo>
                  <a:lnTo>
                    <a:pt x="258" y="1610"/>
                  </a:lnTo>
                  <a:lnTo>
                    <a:pt x="261" y="1615"/>
                  </a:lnTo>
                  <a:lnTo>
                    <a:pt x="265" y="1620"/>
                  </a:lnTo>
                  <a:lnTo>
                    <a:pt x="270" y="1624"/>
                  </a:lnTo>
                  <a:lnTo>
                    <a:pt x="275" y="1629"/>
                  </a:lnTo>
                  <a:lnTo>
                    <a:pt x="281" y="1632"/>
                  </a:lnTo>
                  <a:lnTo>
                    <a:pt x="287" y="1635"/>
                  </a:lnTo>
                  <a:lnTo>
                    <a:pt x="292" y="1637"/>
                  </a:lnTo>
                  <a:lnTo>
                    <a:pt x="298" y="1640"/>
                  </a:lnTo>
                  <a:lnTo>
                    <a:pt x="304" y="1641"/>
                  </a:lnTo>
                  <a:lnTo>
                    <a:pt x="311" y="1642"/>
                  </a:lnTo>
                  <a:lnTo>
                    <a:pt x="316" y="1642"/>
                  </a:lnTo>
                  <a:lnTo>
                    <a:pt x="323" y="1642"/>
                  </a:lnTo>
                  <a:lnTo>
                    <a:pt x="329" y="1641"/>
                  </a:lnTo>
                  <a:lnTo>
                    <a:pt x="335" y="1640"/>
                  </a:lnTo>
                  <a:lnTo>
                    <a:pt x="341" y="1637"/>
                  </a:lnTo>
                  <a:lnTo>
                    <a:pt x="348" y="1635"/>
                  </a:lnTo>
                  <a:lnTo>
                    <a:pt x="352" y="1632"/>
                  </a:lnTo>
                  <a:lnTo>
                    <a:pt x="358" y="1629"/>
                  </a:lnTo>
                  <a:lnTo>
                    <a:pt x="363" y="1624"/>
                  </a:lnTo>
                  <a:lnTo>
                    <a:pt x="368" y="1620"/>
                  </a:lnTo>
                  <a:lnTo>
                    <a:pt x="372" y="1615"/>
                  </a:lnTo>
                  <a:lnTo>
                    <a:pt x="375" y="1610"/>
                  </a:lnTo>
                  <a:lnTo>
                    <a:pt x="379" y="1604"/>
                  </a:lnTo>
                  <a:lnTo>
                    <a:pt x="383" y="1598"/>
                  </a:lnTo>
                  <a:lnTo>
                    <a:pt x="385" y="1592"/>
                  </a:lnTo>
                  <a:lnTo>
                    <a:pt x="386" y="1586"/>
                  </a:lnTo>
                  <a:lnTo>
                    <a:pt x="389" y="1579"/>
                  </a:lnTo>
                  <a:lnTo>
                    <a:pt x="389" y="1039"/>
                  </a:lnTo>
                  <a:lnTo>
                    <a:pt x="441" y="1039"/>
                  </a:lnTo>
                  <a:close/>
                </a:path>
              </a:pathLst>
            </a:custGeom>
            <a:solidFill>
              <a:srgbClr val="FF0000"/>
            </a:solidFill>
            <a:ln w="0">
              <a:solidFill>
                <a:srgbClr val="000000"/>
              </a:solidFill>
              <a:round/>
              <a:headEnd/>
              <a:tailEnd/>
            </a:ln>
          </p:spPr>
          <p:txBody>
            <a:bodyPr/>
            <a:lstStyle/>
            <a:p>
              <a:endParaRPr lang="en-US">
                <a:latin typeface="Georgia" pitchFamily="18" charset="0"/>
              </a:endParaRPr>
            </a:p>
          </p:txBody>
        </p:sp>
        <p:cxnSp>
          <p:nvCxnSpPr>
            <p:cNvPr id="39" name="Curved Connector 38"/>
            <p:cNvCxnSpPr/>
            <p:nvPr/>
          </p:nvCxnSpPr>
          <p:spPr>
            <a:xfrm rot="10800000" flipV="1">
              <a:off x="676252" y="5734048"/>
              <a:ext cx="609600" cy="533400"/>
            </a:xfrm>
            <a:prstGeom prst="curvedConnector3">
              <a:avLst>
                <a:gd name="adj1" fmla="val 50000"/>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2" name="Shape 41"/>
            <p:cNvCxnSpPr>
              <a:stCxn id="19" idx="2"/>
            </p:cNvCxnSpPr>
            <p:nvPr/>
          </p:nvCxnSpPr>
          <p:spPr>
            <a:xfrm rot="10800000" flipV="1">
              <a:off x="4910166" y="4800596"/>
              <a:ext cx="685800" cy="1028700"/>
            </a:xfrm>
            <a:prstGeom prst="curvedConnector2">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6416" name="Freeform 42"/>
            <p:cNvSpPr>
              <a:spLocks/>
            </p:cNvSpPr>
            <p:nvPr/>
          </p:nvSpPr>
          <p:spPr bwMode="auto">
            <a:xfrm>
              <a:off x="6357958" y="5981696"/>
              <a:ext cx="228600" cy="533400"/>
            </a:xfrm>
            <a:custGeom>
              <a:avLst/>
              <a:gdLst>
                <a:gd name="T0" fmla="*/ 121883 w 829"/>
                <a:gd name="T1" fmla="*/ 514884 h 1642"/>
                <a:gd name="T2" fmla="*/ 124089 w 829"/>
                <a:gd name="T3" fmla="*/ 520731 h 1642"/>
                <a:gd name="T4" fmla="*/ 127398 w 829"/>
                <a:gd name="T5" fmla="*/ 525929 h 1642"/>
                <a:gd name="T6" fmla="*/ 131259 w 829"/>
                <a:gd name="T7" fmla="*/ 529827 h 1642"/>
                <a:gd name="T8" fmla="*/ 135947 w 829"/>
                <a:gd name="T9" fmla="*/ 532101 h 1642"/>
                <a:gd name="T10" fmla="*/ 141462 w 829"/>
                <a:gd name="T11" fmla="*/ 533075 h 1642"/>
                <a:gd name="T12" fmla="*/ 146425 w 829"/>
                <a:gd name="T13" fmla="*/ 532101 h 1642"/>
                <a:gd name="T14" fmla="*/ 151113 w 829"/>
                <a:gd name="T15" fmla="*/ 529827 h 1642"/>
                <a:gd name="T16" fmla="*/ 155525 w 829"/>
                <a:gd name="T17" fmla="*/ 525929 h 1642"/>
                <a:gd name="T18" fmla="*/ 158559 w 829"/>
                <a:gd name="T19" fmla="*/ 520731 h 1642"/>
                <a:gd name="T20" fmla="*/ 160489 w 829"/>
                <a:gd name="T21" fmla="*/ 514884 h 1642"/>
                <a:gd name="T22" fmla="*/ 203231 w 829"/>
                <a:gd name="T23" fmla="*/ 337517 h 1642"/>
                <a:gd name="T24" fmla="*/ 163798 w 829"/>
                <a:gd name="T25" fmla="*/ 77314 h 1642"/>
                <a:gd name="T26" fmla="*/ 166555 w 829"/>
                <a:gd name="T27" fmla="*/ 76339 h 1642"/>
                <a:gd name="T28" fmla="*/ 169589 w 829"/>
                <a:gd name="T29" fmla="*/ 80887 h 1642"/>
                <a:gd name="T30" fmla="*/ 197716 w 829"/>
                <a:gd name="T31" fmla="*/ 242661 h 1642"/>
                <a:gd name="T32" fmla="*/ 200197 w 829"/>
                <a:gd name="T33" fmla="*/ 246559 h 1642"/>
                <a:gd name="T34" fmla="*/ 203782 w 829"/>
                <a:gd name="T35" fmla="*/ 249808 h 1642"/>
                <a:gd name="T36" fmla="*/ 207918 w 829"/>
                <a:gd name="T37" fmla="*/ 252082 h 1642"/>
                <a:gd name="T38" fmla="*/ 212331 w 829"/>
                <a:gd name="T39" fmla="*/ 252732 h 1642"/>
                <a:gd name="T40" fmla="*/ 216467 w 829"/>
                <a:gd name="T41" fmla="*/ 252082 h 1642"/>
                <a:gd name="T42" fmla="*/ 220327 w 829"/>
                <a:gd name="T43" fmla="*/ 249808 h 1642"/>
                <a:gd name="T44" fmla="*/ 223912 w 829"/>
                <a:gd name="T45" fmla="*/ 246559 h 1642"/>
                <a:gd name="T46" fmla="*/ 226394 w 829"/>
                <a:gd name="T47" fmla="*/ 242661 h 1642"/>
                <a:gd name="T48" fmla="*/ 228324 w 829"/>
                <a:gd name="T49" fmla="*/ 237464 h 1642"/>
                <a:gd name="T50" fmla="*/ 228600 w 829"/>
                <a:gd name="T51" fmla="*/ 231941 h 1642"/>
                <a:gd name="T52" fmla="*/ 191373 w 829"/>
                <a:gd name="T53" fmla="*/ 24364 h 1642"/>
                <a:gd name="T54" fmla="*/ 186410 w 829"/>
                <a:gd name="T55" fmla="*/ 10070 h 1642"/>
                <a:gd name="T56" fmla="*/ 178413 w 829"/>
                <a:gd name="T57" fmla="*/ 975 h 1642"/>
                <a:gd name="T58" fmla="*/ 55978 w 829"/>
                <a:gd name="T59" fmla="*/ 0 h 1642"/>
                <a:gd name="T60" fmla="*/ 46602 w 829"/>
                <a:gd name="T61" fmla="*/ 4223 h 1642"/>
                <a:gd name="T62" fmla="*/ 40260 w 829"/>
                <a:gd name="T63" fmla="*/ 14943 h 1642"/>
                <a:gd name="T64" fmla="*/ 552 w 829"/>
                <a:gd name="T65" fmla="*/ 228043 h 1642"/>
                <a:gd name="T66" fmla="*/ 0 w 829"/>
                <a:gd name="T67" fmla="*/ 234215 h 1642"/>
                <a:gd name="T68" fmla="*/ 827 w 829"/>
                <a:gd name="T69" fmla="*/ 239413 h 1642"/>
                <a:gd name="T70" fmla="*/ 3033 w 829"/>
                <a:gd name="T71" fmla="*/ 244286 h 1642"/>
                <a:gd name="T72" fmla="*/ 5515 w 829"/>
                <a:gd name="T73" fmla="*/ 248184 h 1642"/>
                <a:gd name="T74" fmla="*/ 9651 w 829"/>
                <a:gd name="T75" fmla="*/ 251107 h 1642"/>
                <a:gd name="T76" fmla="*/ 13512 w 829"/>
                <a:gd name="T77" fmla="*/ 252732 h 1642"/>
                <a:gd name="T78" fmla="*/ 17924 w 829"/>
                <a:gd name="T79" fmla="*/ 253381 h 1642"/>
                <a:gd name="T80" fmla="*/ 22336 w 829"/>
                <a:gd name="T81" fmla="*/ 251757 h 1642"/>
                <a:gd name="T82" fmla="*/ 25921 w 829"/>
                <a:gd name="T83" fmla="*/ 249158 h 1642"/>
                <a:gd name="T84" fmla="*/ 29506 w 829"/>
                <a:gd name="T85" fmla="*/ 245585 h 1642"/>
                <a:gd name="T86" fmla="*/ 31436 w 829"/>
                <a:gd name="T87" fmla="*/ 241037 h 1642"/>
                <a:gd name="T88" fmla="*/ 59563 w 829"/>
                <a:gd name="T89" fmla="*/ 79263 h 1642"/>
                <a:gd name="T90" fmla="*/ 62872 w 829"/>
                <a:gd name="T91" fmla="*/ 76664 h 1642"/>
                <a:gd name="T92" fmla="*/ 65905 w 829"/>
                <a:gd name="T93" fmla="*/ 81862 h 1642"/>
                <a:gd name="T94" fmla="*/ 67560 w 829"/>
                <a:gd name="T95" fmla="*/ 337517 h 1642"/>
                <a:gd name="T96" fmla="*/ 68663 w 829"/>
                <a:gd name="T97" fmla="*/ 517158 h 1642"/>
                <a:gd name="T98" fmla="*/ 71145 w 829"/>
                <a:gd name="T99" fmla="*/ 523005 h 1642"/>
                <a:gd name="T100" fmla="*/ 74454 w 829"/>
                <a:gd name="T101" fmla="*/ 527553 h 1642"/>
                <a:gd name="T102" fmla="*/ 79141 w 829"/>
                <a:gd name="T103" fmla="*/ 531126 h 1642"/>
                <a:gd name="T104" fmla="*/ 83829 w 829"/>
                <a:gd name="T105" fmla="*/ 533075 h 1642"/>
                <a:gd name="T106" fmla="*/ 89069 w 829"/>
                <a:gd name="T107" fmla="*/ 533400 h 1642"/>
                <a:gd name="T108" fmla="*/ 94032 w 829"/>
                <a:gd name="T109" fmla="*/ 531776 h 1642"/>
                <a:gd name="T110" fmla="*/ 98720 w 829"/>
                <a:gd name="T111" fmla="*/ 529177 h 1642"/>
                <a:gd name="T112" fmla="*/ 102580 w 829"/>
                <a:gd name="T113" fmla="*/ 524629 h 1642"/>
                <a:gd name="T114" fmla="*/ 105614 w 829"/>
                <a:gd name="T115" fmla="*/ 519107 h 1642"/>
                <a:gd name="T116" fmla="*/ 107268 w 829"/>
                <a:gd name="T117" fmla="*/ 512935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29"/>
                <a:gd name="T178" fmla="*/ 0 h 1642"/>
                <a:gd name="T179" fmla="*/ 829 w 829"/>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29" h="1642">
                  <a:moveTo>
                    <a:pt x="441" y="1039"/>
                  </a:moveTo>
                  <a:lnTo>
                    <a:pt x="441" y="1578"/>
                  </a:lnTo>
                  <a:lnTo>
                    <a:pt x="442" y="1585"/>
                  </a:lnTo>
                  <a:lnTo>
                    <a:pt x="445" y="1591"/>
                  </a:lnTo>
                  <a:lnTo>
                    <a:pt x="447" y="1597"/>
                  </a:lnTo>
                  <a:lnTo>
                    <a:pt x="450" y="1603"/>
                  </a:lnTo>
                  <a:lnTo>
                    <a:pt x="453" y="1608"/>
                  </a:lnTo>
                  <a:lnTo>
                    <a:pt x="457" y="1614"/>
                  </a:lnTo>
                  <a:lnTo>
                    <a:pt x="462" y="1619"/>
                  </a:lnTo>
                  <a:lnTo>
                    <a:pt x="466" y="1623"/>
                  </a:lnTo>
                  <a:lnTo>
                    <a:pt x="470" y="1627"/>
                  </a:lnTo>
                  <a:lnTo>
                    <a:pt x="476" y="1631"/>
                  </a:lnTo>
                  <a:lnTo>
                    <a:pt x="483" y="1634"/>
                  </a:lnTo>
                  <a:lnTo>
                    <a:pt x="489" y="1636"/>
                  </a:lnTo>
                  <a:lnTo>
                    <a:pt x="493" y="1638"/>
                  </a:lnTo>
                  <a:lnTo>
                    <a:pt x="500" y="1640"/>
                  </a:lnTo>
                  <a:lnTo>
                    <a:pt x="507" y="1641"/>
                  </a:lnTo>
                  <a:lnTo>
                    <a:pt x="513" y="1641"/>
                  </a:lnTo>
                  <a:lnTo>
                    <a:pt x="519" y="1641"/>
                  </a:lnTo>
                  <a:lnTo>
                    <a:pt x="525" y="1640"/>
                  </a:lnTo>
                  <a:lnTo>
                    <a:pt x="531" y="1638"/>
                  </a:lnTo>
                  <a:lnTo>
                    <a:pt x="537" y="1636"/>
                  </a:lnTo>
                  <a:lnTo>
                    <a:pt x="543" y="1634"/>
                  </a:lnTo>
                  <a:lnTo>
                    <a:pt x="548" y="1631"/>
                  </a:lnTo>
                  <a:lnTo>
                    <a:pt x="554" y="1627"/>
                  </a:lnTo>
                  <a:lnTo>
                    <a:pt x="559" y="1623"/>
                  </a:lnTo>
                  <a:lnTo>
                    <a:pt x="564" y="1619"/>
                  </a:lnTo>
                  <a:lnTo>
                    <a:pt x="568" y="1614"/>
                  </a:lnTo>
                  <a:lnTo>
                    <a:pt x="571" y="1608"/>
                  </a:lnTo>
                  <a:lnTo>
                    <a:pt x="575" y="1603"/>
                  </a:lnTo>
                  <a:lnTo>
                    <a:pt x="579" y="1597"/>
                  </a:lnTo>
                  <a:lnTo>
                    <a:pt x="581" y="1591"/>
                  </a:lnTo>
                  <a:lnTo>
                    <a:pt x="582" y="1585"/>
                  </a:lnTo>
                  <a:lnTo>
                    <a:pt x="585" y="1578"/>
                  </a:lnTo>
                  <a:lnTo>
                    <a:pt x="585" y="1039"/>
                  </a:lnTo>
                  <a:lnTo>
                    <a:pt x="737" y="1039"/>
                  </a:lnTo>
                  <a:lnTo>
                    <a:pt x="551" y="381"/>
                  </a:lnTo>
                  <a:lnTo>
                    <a:pt x="590" y="249"/>
                  </a:lnTo>
                  <a:lnTo>
                    <a:pt x="594" y="238"/>
                  </a:lnTo>
                  <a:lnTo>
                    <a:pt x="596" y="236"/>
                  </a:lnTo>
                  <a:lnTo>
                    <a:pt x="601" y="233"/>
                  </a:lnTo>
                  <a:lnTo>
                    <a:pt x="604" y="235"/>
                  </a:lnTo>
                  <a:lnTo>
                    <a:pt x="609" y="237"/>
                  </a:lnTo>
                  <a:lnTo>
                    <a:pt x="613" y="243"/>
                  </a:lnTo>
                  <a:lnTo>
                    <a:pt x="615" y="249"/>
                  </a:lnTo>
                  <a:lnTo>
                    <a:pt x="712" y="735"/>
                  </a:lnTo>
                  <a:lnTo>
                    <a:pt x="715" y="741"/>
                  </a:lnTo>
                  <a:lnTo>
                    <a:pt x="717" y="747"/>
                  </a:lnTo>
                  <a:lnTo>
                    <a:pt x="720" y="750"/>
                  </a:lnTo>
                  <a:lnTo>
                    <a:pt x="722" y="755"/>
                  </a:lnTo>
                  <a:lnTo>
                    <a:pt x="726" y="759"/>
                  </a:lnTo>
                  <a:lnTo>
                    <a:pt x="731" y="763"/>
                  </a:lnTo>
                  <a:lnTo>
                    <a:pt x="734" y="766"/>
                  </a:lnTo>
                  <a:lnTo>
                    <a:pt x="739" y="769"/>
                  </a:lnTo>
                  <a:lnTo>
                    <a:pt x="744" y="772"/>
                  </a:lnTo>
                  <a:lnTo>
                    <a:pt x="749" y="773"/>
                  </a:lnTo>
                  <a:lnTo>
                    <a:pt x="754" y="776"/>
                  </a:lnTo>
                  <a:lnTo>
                    <a:pt x="759" y="777"/>
                  </a:lnTo>
                  <a:lnTo>
                    <a:pt x="765" y="777"/>
                  </a:lnTo>
                  <a:lnTo>
                    <a:pt x="770" y="778"/>
                  </a:lnTo>
                  <a:lnTo>
                    <a:pt x="774" y="777"/>
                  </a:lnTo>
                  <a:lnTo>
                    <a:pt x="779" y="777"/>
                  </a:lnTo>
                  <a:lnTo>
                    <a:pt x="785" y="776"/>
                  </a:lnTo>
                  <a:lnTo>
                    <a:pt x="790" y="773"/>
                  </a:lnTo>
                  <a:lnTo>
                    <a:pt x="795" y="772"/>
                  </a:lnTo>
                  <a:lnTo>
                    <a:pt x="799" y="769"/>
                  </a:lnTo>
                  <a:lnTo>
                    <a:pt x="804" y="766"/>
                  </a:lnTo>
                  <a:lnTo>
                    <a:pt x="809" y="763"/>
                  </a:lnTo>
                  <a:lnTo>
                    <a:pt x="812" y="759"/>
                  </a:lnTo>
                  <a:lnTo>
                    <a:pt x="816" y="755"/>
                  </a:lnTo>
                  <a:lnTo>
                    <a:pt x="819" y="750"/>
                  </a:lnTo>
                  <a:lnTo>
                    <a:pt x="821" y="747"/>
                  </a:lnTo>
                  <a:lnTo>
                    <a:pt x="824" y="741"/>
                  </a:lnTo>
                  <a:lnTo>
                    <a:pt x="827" y="736"/>
                  </a:lnTo>
                  <a:lnTo>
                    <a:pt x="828" y="731"/>
                  </a:lnTo>
                  <a:lnTo>
                    <a:pt x="829" y="726"/>
                  </a:lnTo>
                  <a:lnTo>
                    <a:pt x="829" y="720"/>
                  </a:lnTo>
                  <a:lnTo>
                    <a:pt x="829" y="714"/>
                  </a:lnTo>
                  <a:lnTo>
                    <a:pt x="829" y="709"/>
                  </a:lnTo>
                  <a:lnTo>
                    <a:pt x="828" y="700"/>
                  </a:lnTo>
                  <a:lnTo>
                    <a:pt x="694" y="75"/>
                  </a:lnTo>
                  <a:lnTo>
                    <a:pt x="689" y="61"/>
                  </a:lnTo>
                  <a:lnTo>
                    <a:pt x="683" y="44"/>
                  </a:lnTo>
                  <a:lnTo>
                    <a:pt x="676" y="31"/>
                  </a:lnTo>
                  <a:lnTo>
                    <a:pt x="670" y="22"/>
                  </a:lnTo>
                  <a:lnTo>
                    <a:pt x="661" y="12"/>
                  </a:lnTo>
                  <a:lnTo>
                    <a:pt x="647" y="3"/>
                  </a:lnTo>
                  <a:lnTo>
                    <a:pt x="639" y="1"/>
                  </a:lnTo>
                  <a:lnTo>
                    <a:pt x="626" y="0"/>
                  </a:lnTo>
                  <a:lnTo>
                    <a:pt x="203" y="0"/>
                  </a:lnTo>
                  <a:lnTo>
                    <a:pt x="189" y="2"/>
                  </a:lnTo>
                  <a:lnTo>
                    <a:pt x="182" y="5"/>
                  </a:lnTo>
                  <a:lnTo>
                    <a:pt x="169" y="13"/>
                  </a:lnTo>
                  <a:lnTo>
                    <a:pt x="160" y="23"/>
                  </a:lnTo>
                  <a:lnTo>
                    <a:pt x="153" y="33"/>
                  </a:lnTo>
                  <a:lnTo>
                    <a:pt x="146" y="46"/>
                  </a:lnTo>
                  <a:lnTo>
                    <a:pt x="141" y="62"/>
                  </a:lnTo>
                  <a:lnTo>
                    <a:pt x="136" y="76"/>
                  </a:lnTo>
                  <a:lnTo>
                    <a:pt x="2" y="702"/>
                  </a:lnTo>
                  <a:lnTo>
                    <a:pt x="0" y="710"/>
                  </a:lnTo>
                  <a:lnTo>
                    <a:pt x="0" y="716"/>
                  </a:lnTo>
                  <a:lnTo>
                    <a:pt x="0" y="721"/>
                  </a:lnTo>
                  <a:lnTo>
                    <a:pt x="1" y="727"/>
                  </a:lnTo>
                  <a:lnTo>
                    <a:pt x="2" y="732"/>
                  </a:lnTo>
                  <a:lnTo>
                    <a:pt x="3" y="737"/>
                  </a:lnTo>
                  <a:lnTo>
                    <a:pt x="6" y="742"/>
                  </a:lnTo>
                  <a:lnTo>
                    <a:pt x="8" y="747"/>
                  </a:lnTo>
                  <a:lnTo>
                    <a:pt x="11" y="752"/>
                  </a:lnTo>
                  <a:lnTo>
                    <a:pt x="14" y="756"/>
                  </a:lnTo>
                  <a:lnTo>
                    <a:pt x="17" y="760"/>
                  </a:lnTo>
                  <a:lnTo>
                    <a:pt x="20" y="764"/>
                  </a:lnTo>
                  <a:lnTo>
                    <a:pt x="25" y="767"/>
                  </a:lnTo>
                  <a:lnTo>
                    <a:pt x="30" y="771"/>
                  </a:lnTo>
                  <a:lnTo>
                    <a:pt x="35" y="773"/>
                  </a:lnTo>
                  <a:lnTo>
                    <a:pt x="40" y="775"/>
                  </a:lnTo>
                  <a:lnTo>
                    <a:pt x="45" y="777"/>
                  </a:lnTo>
                  <a:lnTo>
                    <a:pt x="49" y="778"/>
                  </a:lnTo>
                  <a:lnTo>
                    <a:pt x="56" y="780"/>
                  </a:lnTo>
                  <a:lnTo>
                    <a:pt x="60" y="780"/>
                  </a:lnTo>
                  <a:lnTo>
                    <a:pt x="65" y="780"/>
                  </a:lnTo>
                  <a:lnTo>
                    <a:pt x="70" y="778"/>
                  </a:lnTo>
                  <a:lnTo>
                    <a:pt x="76" y="777"/>
                  </a:lnTo>
                  <a:lnTo>
                    <a:pt x="81" y="775"/>
                  </a:lnTo>
                  <a:lnTo>
                    <a:pt x="86" y="773"/>
                  </a:lnTo>
                  <a:lnTo>
                    <a:pt x="90" y="771"/>
                  </a:lnTo>
                  <a:lnTo>
                    <a:pt x="94" y="767"/>
                  </a:lnTo>
                  <a:lnTo>
                    <a:pt x="99" y="764"/>
                  </a:lnTo>
                  <a:lnTo>
                    <a:pt x="103" y="760"/>
                  </a:lnTo>
                  <a:lnTo>
                    <a:pt x="107" y="756"/>
                  </a:lnTo>
                  <a:lnTo>
                    <a:pt x="109" y="752"/>
                  </a:lnTo>
                  <a:lnTo>
                    <a:pt x="113" y="747"/>
                  </a:lnTo>
                  <a:lnTo>
                    <a:pt x="114" y="742"/>
                  </a:lnTo>
                  <a:lnTo>
                    <a:pt x="116" y="736"/>
                  </a:lnTo>
                  <a:lnTo>
                    <a:pt x="214" y="252"/>
                  </a:lnTo>
                  <a:lnTo>
                    <a:pt x="216" y="244"/>
                  </a:lnTo>
                  <a:lnTo>
                    <a:pt x="221" y="238"/>
                  </a:lnTo>
                  <a:lnTo>
                    <a:pt x="225" y="236"/>
                  </a:lnTo>
                  <a:lnTo>
                    <a:pt x="228" y="236"/>
                  </a:lnTo>
                  <a:lnTo>
                    <a:pt x="233" y="237"/>
                  </a:lnTo>
                  <a:lnTo>
                    <a:pt x="236" y="239"/>
                  </a:lnTo>
                  <a:lnTo>
                    <a:pt x="239" y="252"/>
                  </a:lnTo>
                  <a:lnTo>
                    <a:pt x="279" y="382"/>
                  </a:lnTo>
                  <a:lnTo>
                    <a:pt x="94" y="1039"/>
                  </a:lnTo>
                  <a:lnTo>
                    <a:pt x="245" y="1039"/>
                  </a:lnTo>
                  <a:lnTo>
                    <a:pt x="245" y="1579"/>
                  </a:lnTo>
                  <a:lnTo>
                    <a:pt x="247" y="1586"/>
                  </a:lnTo>
                  <a:lnTo>
                    <a:pt x="249" y="1592"/>
                  </a:lnTo>
                  <a:lnTo>
                    <a:pt x="251" y="1598"/>
                  </a:lnTo>
                  <a:lnTo>
                    <a:pt x="254" y="1604"/>
                  </a:lnTo>
                  <a:lnTo>
                    <a:pt x="258" y="1610"/>
                  </a:lnTo>
                  <a:lnTo>
                    <a:pt x="261" y="1615"/>
                  </a:lnTo>
                  <a:lnTo>
                    <a:pt x="265" y="1620"/>
                  </a:lnTo>
                  <a:lnTo>
                    <a:pt x="270" y="1624"/>
                  </a:lnTo>
                  <a:lnTo>
                    <a:pt x="275" y="1629"/>
                  </a:lnTo>
                  <a:lnTo>
                    <a:pt x="281" y="1632"/>
                  </a:lnTo>
                  <a:lnTo>
                    <a:pt x="287" y="1635"/>
                  </a:lnTo>
                  <a:lnTo>
                    <a:pt x="292" y="1637"/>
                  </a:lnTo>
                  <a:lnTo>
                    <a:pt x="298" y="1640"/>
                  </a:lnTo>
                  <a:lnTo>
                    <a:pt x="304" y="1641"/>
                  </a:lnTo>
                  <a:lnTo>
                    <a:pt x="311" y="1642"/>
                  </a:lnTo>
                  <a:lnTo>
                    <a:pt x="316" y="1642"/>
                  </a:lnTo>
                  <a:lnTo>
                    <a:pt x="323" y="1642"/>
                  </a:lnTo>
                  <a:lnTo>
                    <a:pt x="329" y="1641"/>
                  </a:lnTo>
                  <a:lnTo>
                    <a:pt x="335" y="1640"/>
                  </a:lnTo>
                  <a:lnTo>
                    <a:pt x="341" y="1637"/>
                  </a:lnTo>
                  <a:lnTo>
                    <a:pt x="348" y="1635"/>
                  </a:lnTo>
                  <a:lnTo>
                    <a:pt x="352" y="1632"/>
                  </a:lnTo>
                  <a:lnTo>
                    <a:pt x="358" y="1629"/>
                  </a:lnTo>
                  <a:lnTo>
                    <a:pt x="363" y="1624"/>
                  </a:lnTo>
                  <a:lnTo>
                    <a:pt x="368" y="1620"/>
                  </a:lnTo>
                  <a:lnTo>
                    <a:pt x="372" y="1615"/>
                  </a:lnTo>
                  <a:lnTo>
                    <a:pt x="375" y="1610"/>
                  </a:lnTo>
                  <a:lnTo>
                    <a:pt x="379" y="1604"/>
                  </a:lnTo>
                  <a:lnTo>
                    <a:pt x="383" y="1598"/>
                  </a:lnTo>
                  <a:lnTo>
                    <a:pt x="385" y="1592"/>
                  </a:lnTo>
                  <a:lnTo>
                    <a:pt x="386" y="1586"/>
                  </a:lnTo>
                  <a:lnTo>
                    <a:pt x="389" y="1579"/>
                  </a:lnTo>
                  <a:lnTo>
                    <a:pt x="389" y="1039"/>
                  </a:lnTo>
                  <a:lnTo>
                    <a:pt x="441" y="1039"/>
                  </a:lnTo>
                  <a:close/>
                </a:path>
              </a:pathLst>
            </a:custGeom>
            <a:solidFill>
              <a:srgbClr val="FF0000"/>
            </a:solidFill>
            <a:ln w="0">
              <a:solidFill>
                <a:srgbClr val="000000"/>
              </a:solidFill>
              <a:round/>
              <a:headEnd/>
              <a:tailEnd/>
            </a:ln>
          </p:spPr>
          <p:txBody>
            <a:bodyPr/>
            <a:lstStyle/>
            <a:p>
              <a:endParaRPr lang="en-US">
                <a:latin typeface="Georgia" pitchFamily="18" charset="0"/>
              </a:endParaRPr>
            </a:p>
          </p:txBody>
        </p:sp>
        <p:sp>
          <p:nvSpPr>
            <p:cNvPr id="16418" name="Freeform 46"/>
            <p:cNvSpPr>
              <a:spLocks/>
            </p:cNvSpPr>
            <p:nvPr/>
          </p:nvSpPr>
          <p:spPr bwMode="auto">
            <a:xfrm>
              <a:off x="6891358" y="5981696"/>
              <a:ext cx="228600" cy="533400"/>
            </a:xfrm>
            <a:custGeom>
              <a:avLst/>
              <a:gdLst>
                <a:gd name="T0" fmla="*/ 121883 w 829"/>
                <a:gd name="T1" fmla="*/ 514884 h 1642"/>
                <a:gd name="T2" fmla="*/ 124089 w 829"/>
                <a:gd name="T3" fmla="*/ 520731 h 1642"/>
                <a:gd name="T4" fmla="*/ 127398 w 829"/>
                <a:gd name="T5" fmla="*/ 525929 h 1642"/>
                <a:gd name="T6" fmla="*/ 131259 w 829"/>
                <a:gd name="T7" fmla="*/ 529827 h 1642"/>
                <a:gd name="T8" fmla="*/ 135947 w 829"/>
                <a:gd name="T9" fmla="*/ 532101 h 1642"/>
                <a:gd name="T10" fmla="*/ 141462 w 829"/>
                <a:gd name="T11" fmla="*/ 533075 h 1642"/>
                <a:gd name="T12" fmla="*/ 146425 w 829"/>
                <a:gd name="T13" fmla="*/ 532101 h 1642"/>
                <a:gd name="T14" fmla="*/ 151113 w 829"/>
                <a:gd name="T15" fmla="*/ 529827 h 1642"/>
                <a:gd name="T16" fmla="*/ 155525 w 829"/>
                <a:gd name="T17" fmla="*/ 525929 h 1642"/>
                <a:gd name="T18" fmla="*/ 158559 w 829"/>
                <a:gd name="T19" fmla="*/ 520731 h 1642"/>
                <a:gd name="T20" fmla="*/ 160489 w 829"/>
                <a:gd name="T21" fmla="*/ 514884 h 1642"/>
                <a:gd name="T22" fmla="*/ 203231 w 829"/>
                <a:gd name="T23" fmla="*/ 337517 h 1642"/>
                <a:gd name="T24" fmla="*/ 163798 w 829"/>
                <a:gd name="T25" fmla="*/ 77314 h 1642"/>
                <a:gd name="T26" fmla="*/ 166555 w 829"/>
                <a:gd name="T27" fmla="*/ 76339 h 1642"/>
                <a:gd name="T28" fmla="*/ 169589 w 829"/>
                <a:gd name="T29" fmla="*/ 80887 h 1642"/>
                <a:gd name="T30" fmla="*/ 197716 w 829"/>
                <a:gd name="T31" fmla="*/ 242661 h 1642"/>
                <a:gd name="T32" fmla="*/ 200197 w 829"/>
                <a:gd name="T33" fmla="*/ 246559 h 1642"/>
                <a:gd name="T34" fmla="*/ 203782 w 829"/>
                <a:gd name="T35" fmla="*/ 249808 h 1642"/>
                <a:gd name="T36" fmla="*/ 207918 w 829"/>
                <a:gd name="T37" fmla="*/ 252082 h 1642"/>
                <a:gd name="T38" fmla="*/ 212331 w 829"/>
                <a:gd name="T39" fmla="*/ 252732 h 1642"/>
                <a:gd name="T40" fmla="*/ 216467 w 829"/>
                <a:gd name="T41" fmla="*/ 252082 h 1642"/>
                <a:gd name="T42" fmla="*/ 220327 w 829"/>
                <a:gd name="T43" fmla="*/ 249808 h 1642"/>
                <a:gd name="T44" fmla="*/ 223912 w 829"/>
                <a:gd name="T45" fmla="*/ 246559 h 1642"/>
                <a:gd name="T46" fmla="*/ 226394 w 829"/>
                <a:gd name="T47" fmla="*/ 242661 h 1642"/>
                <a:gd name="T48" fmla="*/ 228324 w 829"/>
                <a:gd name="T49" fmla="*/ 237464 h 1642"/>
                <a:gd name="T50" fmla="*/ 228600 w 829"/>
                <a:gd name="T51" fmla="*/ 231941 h 1642"/>
                <a:gd name="T52" fmla="*/ 191373 w 829"/>
                <a:gd name="T53" fmla="*/ 24364 h 1642"/>
                <a:gd name="T54" fmla="*/ 186410 w 829"/>
                <a:gd name="T55" fmla="*/ 10070 h 1642"/>
                <a:gd name="T56" fmla="*/ 178413 w 829"/>
                <a:gd name="T57" fmla="*/ 975 h 1642"/>
                <a:gd name="T58" fmla="*/ 55978 w 829"/>
                <a:gd name="T59" fmla="*/ 0 h 1642"/>
                <a:gd name="T60" fmla="*/ 46602 w 829"/>
                <a:gd name="T61" fmla="*/ 4223 h 1642"/>
                <a:gd name="T62" fmla="*/ 40260 w 829"/>
                <a:gd name="T63" fmla="*/ 14943 h 1642"/>
                <a:gd name="T64" fmla="*/ 552 w 829"/>
                <a:gd name="T65" fmla="*/ 228043 h 1642"/>
                <a:gd name="T66" fmla="*/ 0 w 829"/>
                <a:gd name="T67" fmla="*/ 234215 h 1642"/>
                <a:gd name="T68" fmla="*/ 827 w 829"/>
                <a:gd name="T69" fmla="*/ 239413 h 1642"/>
                <a:gd name="T70" fmla="*/ 3033 w 829"/>
                <a:gd name="T71" fmla="*/ 244286 h 1642"/>
                <a:gd name="T72" fmla="*/ 5515 w 829"/>
                <a:gd name="T73" fmla="*/ 248184 h 1642"/>
                <a:gd name="T74" fmla="*/ 9651 w 829"/>
                <a:gd name="T75" fmla="*/ 251107 h 1642"/>
                <a:gd name="T76" fmla="*/ 13512 w 829"/>
                <a:gd name="T77" fmla="*/ 252732 h 1642"/>
                <a:gd name="T78" fmla="*/ 17924 w 829"/>
                <a:gd name="T79" fmla="*/ 253381 h 1642"/>
                <a:gd name="T80" fmla="*/ 22336 w 829"/>
                <a:gd name="T81" fmla="*/ 251757 h 1642"/>
                <a:gd name="T82" fmla="*/ 25921 w 829"/>
                <a:gd name="T83" fmla="*/ 249158 h 1642"/>
                <a:gd name="T84" fmla="*/ 29506 w 829"/>
                <a:gd name="T85" fmla="*/ 245585 h 1642"/>
                <a:gd name="T86" fmla="*/ 31436 w 829"/>
                <a:gd name="T87" fmla="*/ 241037 h 1642"/>
                <a:gd name="T88" fmla="*/ 59563 w 829"/>
                <a:gd name="T89" fmla="*/ 79263 h 1642"/>
                <a:gd name="T90" fmla="*/ 62872 w 829"/>
                <a:gd name="T91" fmla="*/ 76664 h 1642"/>
                <a:gd name="T92" fmla="*/ 65905 w 829"/>
                <a:gd name="T93" fmla="*/ 81862 h 1642"/>
                <a:gd name="T94" fmla="*/ 67560 w 829"/>
                <a:gd name="T95" fmla="*/ 337517 h 1642"/>
                <a:gd name="T96" fmla="*/ 68663 w 829"/>
                <a:gd name="T97" fmla="*/ 517158 h 1642"/>
                <a:gd name="T98" fmla="*/ 71145 w 829"/>
                <a:gd name="T99" fmla="*/ 523005 h 1642"/>
                <a:gd name="T100" fmla="*/ 74454 w 829"/>
                <a:gd name="T101" fmla="*/ 527553 h 1642"/>
                <a:gd name="T102" fmla="*/ 79141 w 829"/>
                <a:gd name="T103" fmla="*/ 531126 h 1642"/>
                <a:gd name="T104" fmla="*/ 83829 w 829"/>
                <a:gd name="T105" fmla="*/ 533075 h 1642"/>
                <a:gd name="T106" fmla="*/ 89069 w 829"/>
                <a:gd name="T107" fmla="*/ 533400 h 1642"/>
                <a:gd name="T108" fmla="*/ 94032 w 829"/>
                <a:gd name="T109" fmla="*/ 531776 h 1642"/>
                <a:gd name="T110" fmla="*/ 98720 w 829"/>
                <a:gd name="T111" fmla="*/ 529177 h 1642"/>
                <a:gd name="T112" fmla="*/ 102580 w 829"/>
                <a:gd name="T113" fmla="*/ 524629 h 1642"/>
                <a:gd name="T114" fmla="*/ 105614 w 829"/>
                <a:gd name="T115" fmla="*/ 519107 h 1642"/>
                <a:gd name="T116" fmla="*/ 107268 w 829"/>
                <a:gd name="T117" fmla="*/ 512935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29"/>
                <a:gd name="T178" fmla="*/ 0 h 1642"/>
                <a:gd name="T179" fmla="*/ 829 w 829"/>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29" h="1642">
                  <a:moveTo>
                    <a:pt x="441" y="1039"/>
                  </a:moveTo>
                  <a:lnTo>
                    <a:pt x="441" y="1578"/>
                  </a:lnTo>
                  <a:lnTo>
                    <a:pt x="442" y="1585"/>
                  </a:lnTo>
                  <a:lnTo>
                    <a:pt x="445" y="1591"/>
                  </a:lnTo>
                  <a:lnTo>
                    <a:pt x="447" y="1597"/>
                  </a:lnTo>
                  <a:lnTo>
                    <a:pt x="450" y="1603"/>
                  </a:lnTo>
                  <a:lnTo>
                    <a:pt x="453" y="1608"/>
                  </a:lnTo>
                  <a:lnTo>
                    <a:pt x="457" y="1614"/>
                  </a:lnTo>
                  <a:lnTo>
                    <a:pt x="462" y="1619"/>
                  </a:lnTo>
                  <a:lnTo>
                    <a:pt x="466" y="1623"/>
                  </a:lnTo>
                  <a:lnTo>
                    <a:pt x="470" y="1627"/>
                  </a:lnTo>
                  <a:lnTo>
                    <a:pt x="476" y="1631"/>
                  </a:lnTo>
                  <a:lnTo>
                    <a:pt x="483" y="1634"/>
                  </a:lnTo>
                  <a:lnTo>
                    <a:pt x="489" y="1636"/>
                  </a:lnTo>
                  <a:lnTo>
                    <a:pt x="493" y="1638"/>
                  </a:lnTo>
                  <a:lnTo>
                    <a:pt x="500" y="1640"/>
                  </a:lnTo>
                  <a:lnTo>
                    <a:pt x="507" y="1641"/>
                  </a:lnTo>
                  <a:lnTo>
                    <a:pt x="513" y="1641"/>
                  </a:lnTo>
                  <a:lnTo>
                    <a:pt x="519" y="1641"/>
                  </a:lnTo>
                  <a:lnTo>
                    <a:pt x="525" y="1640"/>
                  </a:lnTo>
                  <a:lnTo>
                    <a:pt x="531" y="1638"/>
                  </a:lnTo>
                  <a:lnTo>
                    <a:pt x="537" y="1636"/>
                  </a:lnTo>
                  <a:lnTo>
                    <a:pt x="543" y="1634"/>
                  </a:lnTo>
                  <a:lnTo>
                    <a:pt x="548" y="1631"/>
                  </a:lnTo>
                  <a:lnTo>
                    <a:pt x="554" y="1627"/>
                  </a:lnTo>
                  <a:lnTo>
                    <a:pt x="559" y="1623"/>
                  </a:lnTo>
                  <a:lnTo>
                    <a:pt x="564" y="1619"/>
                  </a:lnTo>
                  <a:lnTo>
                    <a:pt x="568" y="1614"/>
                  </a:lnTo>
                  <a:lnTo>
                    <a:pt x="571" y="1608"/>
                  </a:lnTo>
                  <a:lnTo>
                    <a:pt x="575" y="1603"/>
                  </a:lnTo>
                  <a:lnTo>
                    <a:pt x="579" y="1597"/>
                  </a:lnTo>
                  <a:lnTo>
                    <a:pt x="581" y="1591"/>
                  </a:lnTo>
                  <a:lnTo>
                    <a:pt x="582" y="1585"/>
                  </a:lnTo>
                  <a:lnTo>
                    <a:pt x="585" y="1578"/>
                  </a:lnTo>
                  <a:lnTo>
                    <a:pt x="585" y="1039"/>
                  </a:lnTo>
                  <a:lnTo>
                    <a:pt x="737" y="1039"/>
                  </a:lnTo>
                  <a:lnTo>
                    <a:pt x="551" y="381"/>
                  </a:lnTo>
                  <a:lnTo>
                    <a:pt x="590" y="249"/>
                  </a:lnTo>
                  <a:lnTo>
                    <a:pt x="594" y="238"/>
                  </a:lnTo>
                  <a:lnTo>
                    <a:pt x="596" y="236"/>
                  </a:lnTo>
                  <a:lnTo>
                    <a:pt x="601" y="233"/>
                  </a:lnTo>
                  <a:lnTo>
                    <a:pt x="604" y="235"/>
                  </a:lnTo>
                  <a:lnTo>
                    <a:pt x="609" y="237"/>
                  </a:lnTo>
                  <a:lnTo>
                    <a:pt x="613" y="243"/>
                  </a:lnTo>
                  <a:lnTo>
                    <a:pt x="615" y="249"/>
                  </a:lnTo>
                  <a:lnTo>
                    <a:pt x="712" y="735"/>
                  </a:lnTo>
                  <a:lnTo>
                    <a:pt x="715" y="741"/>
                  </a:lnTo>
                  <a:lnTo>
                    <a:pt x="717" y="747"/>
                  </a:lnTo>
                  <a:lnTo>
                    <a:pt x="720" y="750"/>
                  </a:lnTo>
                  <a:lnTo>
                    <a:pt x="722" y="755"/>
                  </a:lnTo>
                  <a:lnTo>
                    <a:pt x="726" y="759"/>
                  </a:lnTo>
                  <a:lnTo>
                    <a:pt x="731" y="763"/>
                  </a:lnTo>
                  <a:lnTo>
                    <a:pt x="734" y="766"/>
                  </a:lnTo>
                  <a:lnTo>
                    <a:pt x="739" y="769"/>
                  </a:lnTo>
                  <a:lnTo>
                    <a:pt x="744" y="772"/>
                  </a:lnTo>
                  <a:lnTo>
                    <a:pt x="749" y="773"/>
                  </a:lnTo>
                  <a:lnTo>
                    <a:pt x="754" y="776"/>
                  </a:lnTo>
                  <a:lnTo>
                    <a:pt x="759" y="777"/>
                  </a:lnTo>
                  <a:lnTo>
                    <a:pt x="765" y="777"/>
                  </a:lnTo>
                  <a:lnTo>
                    <a:pt x="770" y="778"/>
                  </a:lnTo>
                  <a:lnTo>
                    <a:pt x="774" y="777"/>
                  </a:lnTo>
                  <a:lnTo>
                    <a:pt x="779" y="777"/>
                  </a:lnTo>
                  <a:lnTo>
                    <a:pt x="785" y="776"/>
                  </a:lnTo>
                  <a:lnTo>
                    <a:pt x="790" y="773"/>
                  </a:lnTo>
                  <a:lnTo>
                    <a:pt x="795" y="772"/>
                  </a:lnTo>
                  <a:lnTo>
                    <a:pt x="799" y="769"/>
                  </a:lnTo>
                  <a:lnTo>
                    <a:pt x="804" y="766"/>
                  </a:lnTo>
                  <a:lnTo>
                    <a:pt x="809" y="763"/>
                  </a:lnTo>
                  <a:lnTo>
                    <a:pt x="812" y="759"/>
                  </a:lnTo>
                  <a:lnTo>
                    <a:pt x="816" y="755"/>
                  </a:lnTo>
                  <a:lnTo>
                    <a:pt x="819" y="750"/>
                  </a:lnTo>
                  <a:lnTo>
                    <a:pt x="821" y="747"/>
                  </a:lnTo>
                  <a:lnTo>
                    <a:pt x="824" y="741"/>
                  </a:lnTo>
                  <a:lnTo>
                    <a:pt x="827" y="736"/>
                  </a:lnTo>
                  <a:lnTo>
                    <a:pt x="828" y="731"/>
                  </a:lnTo>
                  <a:lnTo>
                    <a:pt x="829" y="726"/>
                  </a:lnTo>
                  <a:lnTo>
                    <a:pt x="829" y="720"/>
                  </a:lnTo>
                  <a:lnTo>
                    <a:pt x="829" y="714"/>
                  </a:lnTo>
                  <a:lnTo>
                    <a:pt x="829" y="709"/>
                  </a:lnTo>
                  <a:lnTo>
                    <a:pt x="828" y="700"/>
                  </a:lnTo>
                  <a:lnTo>
                    <a:pt x="694" y="75"/>
                  </a:lnTo>
                  <a:lnTo>
                    <a:pt x="689" y="61"/>
                  </a:lnTo>
                  <a:lnTo>
                    <a:pt x="683" y="44"/>
                  </a:lnTo>
                  <a:lnTo>
                    <a:pt x="676" y="31"/>
                  </a:lnTo>
                  <a:lnTo>
                    <a:pt x="670" y="22"/>
                  </a:lnTo>
                  <a:lnTo>
                    <a:pt x="661" y="12"/>
                  </a:lnTo>
                  <a:lnTo>
                    <a:pt x="647" y="3"/>
                  </a:lnTo>
                  <a:lnTo>
                    <a:pt x="639" y="1"/>
                  </a:lnTo>
                  <a:lnTo>
                    <a:pt x="626" y="0"/>
                  </a:lnTo>
                  <a:lnTo>
                    <a:pt x="203" y="0"/>
                  </a:lnTo>
                  <a:lnTo>
                    <a:pt x="189" y="2"/>
                  </a:lnTo>
                  <a:lnTo>
                    <a:pt x="182" y="5"/>
                  </a:lnTo>
                  <a:lnTo>
                    <a:pt x="169" y="13"/>
                  </a:lnTo>
                  <a:lnTo>
                    <a:pt x="160" y="23"/>
                  </a:lnTo>
                  <a:lnTo>
                    <a:pt x="153" y="33"/>
                  </a:lnTo>
                  <a:lnTo>
                    <a:pt x="146" y="46"/>
                  </a:lnTo>
                  <a:lnTo>
                    <a:pt x="141" y="62"/>
                  </a:lnTo>
                  <a:lnTo>
                    <a:pt x="136" y="76"/>
                  </a:lnTo>
                  <a:lnTo>
                    <a:pt x="2" y="702"/>
                  </a:lnTo>
                  <a:lnTo>
                    <a:pt x="0" y="710"/>
                  </a:lnTo>
                  <a:lnTo>
                    <a:pt x="0" y="716"/>
                  </a:lnTo>
                  <a:lnTo>
                    <a:pt x="0" y="721"/>
                  </a:lnTo>
                  <a:lnTo>
                    <a:pt x="1" y="727"/>
                  </a:lnTo>
                  <a:lnTo>
                    <a:pt x="2" y="732"/>
                  </a:lnTo>
                  <a:lnTo>
                    <a:pt x="3" y="737"/>
                  </a:lnTo>
                  <a:lnTo>
                    <a:pt x="6" y="742"/>
                  </a:lnTo>
                  <a:lnTo>
                    <a:pt x="8" y="747"/>
                  </a:lnTo>
                  <a:lnTo>
                    <a:pt x="11" y="752"/>
                  </a:lnTo>
                  <a:lnTo>
                    <a:pt x="14" y="756"/>
                  </a:lnTo>
                  <a:lnTo>
                    <a:pt x="17" y="760"/>
                  </a:lnTo>
                  <a:lnTo>
                    <a:pt x="20" y="764"/>
                  </a:lnTo>
                  <a:lnTo>
                    <a:pt x="25" y="767"/>
                  </a:lnTo>
                  <a:lnTo>
                    <a:pt x="30" y="771"/>
                  </a:lnTo>
                  <a:lnTo>
                    <a:pt x="35" y="773"/>
                  </a:lnTo>
                  <a:lnTo>
                    <a:pt x="40" y="775"/>
                  </a:lnTo>
                  <a:lnTo>
                    <a:pt x="45" y="777"/>
                  </a:lnTo>
                  <a:lnTo>
                    <a:pt x="49" y="778"/>
                  </a:lnTo>
                  <a:lnTo>
                    <a:pt x="56" y="780"/>
                  </a:lnTo>
                  <a:lnTo>
                    <a:pt x="60" y="780"/>
                  </a:lnTo>
                  <a:lnTo>
                    <a:pt x="65" y="780"/>
                  </a:lnTo>
                  <a:lnTo>
                    <a:pt x="70" y="778"/>
                  </a:lnTo>
                  <a:lnTo>
                    <a:pt x="76" y="777"/>
                  </a:lnTo>
                  <a:lnTo>
                    <a:pt x="81" y="775"/>
                  </a:lnTo>
                  <a:lnTo>
                    <a:pt x="86" y="773"/>
                  </a:lnTo>
                  <a:lnTo>
                    <a:pt x="90" y="771"/>
                  </a:lnTo>
                  <a:lnTo>
                    <a:pt x="94" y="767"/>
                  </a:lnTo>
                  <a:lnTo>
                    <a:pt x="99" y="764"/>
                  </a:lnTo>
                  <a:lnTo>
                    <a:pt x="103" y="760"/>
                  </a:lnTo>
                  <a:lnTo>
                    <a:pt x="107" y="756"/>
                  </a:lnTo>
                  <a:lnTo>
                    <a:pt x="109" y="752"/>
                  </a:lnTo>
                  <a:lnTo>
                    <a:pt x="113" y="747"/>
                  </a:lnTo>
                  <a:lnTo>
                    <a:pt x="114" y="742"/>
                  </a:lnTo>
                  <a:lnTo>
                    <a:pt x="116" y="736"/>
                  </a:lnTo>
                  <a:lnTo>
                    <a:pt x="214" y="252"/>
                  </a:lnTo>
                  <a:lnTo>
                    <a:pt x="216" y="244"/>
                  </a:lnTo>
                  <a:lnTo>
                    <a:pt x="221" y="238"/>
                  </a:lnTo>
                  <a:lnTo>
                    <a:pt x="225" y="236"/>
                  </a:lnTo>
                  <a:lnTo>
                    <a:pt x="228" y="236"/>
                  </a:lnTo>
                  <a:lnTo>
                    <a:pt x="233" y="237"/>
                  </a:lnTo>
                  <a:lnTo>
                    <a:pt x="236" y="239"/>
                  </a:lnTo>
                  <a:lnTo>
                    <a:pt x="239" y="252"/>
                  </a:lnTo>
                  <a:lnTo>
                    <a:pt x="279" y="382"/>
                  </a:lnTo>
                  <a:lnTo>
                    <a:pt x="94" y="1039"/>
                  </a:lnTo>
                  <a:lnTo>
                    <a:pt x="245" y="1039"/>
                  </a:lnTo>
                  <a:lnTo>
                    <a:pt x="245" y="1579"/>
                  </a:lnTo>
                  <a:lnTo>
                    <a:pt x="247" y="1586"/>
                  </a:lnTo>
                  <a:lnTo>
                    <a:pt x="249" y="1592"/>
                  </a:lnTo>
                  <a:lnTo>
                    <a:pt x="251" y="1598"/>
                  </a:lnTo>
                  <a:lnTo>
                    <a:pt x="254" y="1604"/>
                  </a:lnTo>
                  <a:lnTo>
                    <a:pt x="258" y="1610"/>
                  </a:lnTo>
                  <a:lnTo>
                    <a:pt x="261" y="1615"/>
                  </a:lnTo>
                  <a:lnTo>
                    <a:pt x="265" y="1620"/>
                  </a:lnTo>
                  <a:lnTo>
                    <a:pt x="270" y="1624"/>
                  </a:lnTo>
                  <a:lnTo>
                    <a:pt x="275" y="1629"/>
                  </a:lnTo>
                  <a:lnTo>
                    <a:pt x="281" y="1632"/>
                  </a:lnTo>
                  <a:lnTo>
                    <a:pt x="287" y="1635"/>
                  </a:lnTo>
                  <a:lnTo>
                    <a:pt x="292" y="1637"/>
                  </a:lnTo>
                  <a:lnTo>
                    <a:pt x="298" y="1640"/>
                  </a:lnTo>
                  <a:lnTo>
                    <a:pt x="304" y="1641"/>
                  </a:lnTo>
                  <a:lnTo>
                    <a:pt x="311" y="1642"/>
                  </a:lnTo>
                  <a:lnTo>
                    <a:pt x="316" y="1642"/>
                  </a:lnTo>
                  <a:lnTo>
                    <a:pt x="323" y="1642"/>
                  </a:lnTo>
                  <a:lnTo>
                    <a:pt x="329" y="1641"/>
                  </a:lnTo>
                  <a:lnTo>
                    <a:pt x="335" y="1640"/>
                  </a:lnTo>
                  <a:lnTo>
                    <a:pt x="341" y="1637"/>
                  </a:lnTo>
                  <a:lnTo>
                    <a:pt x="348" y="1635"/>
                  </a:lnTo>
                  <a:lnTo>
                    <a:pt x="352" y="1632"/>
                  </a:lnTo>
                  <a:lnTo>
                    <a:pt x="358" y="1629"/>
                  </a:lnTo>
                  <a:lnTo>
                    <a:pt x="363" y="1624"/>
                  </a:lnTo>
                  <a:lnTo>
                    <a:pt x="368" y="1620"/>
                  </a:lnTo>
                  <a:lnTo>
                    <a:pt x="372" y="1615"/>
                  </a:lnTo>
                  <a:lnTo>
                    <a:pt x="375" y="1610"/>
                  </a:lnTo>
                  <a:lnTo>
                    <a:pt x="379" y="1604"/>
                  </a:lnTo>
                  <a:lnTo>
                    <a:pt x="383" y="1598"/>
                  </a:lnTo>
                  <a:lnTo>
                    <a:pt x="385" y="1592"/>
                  </a:lnTo>
                  <a:lnTo>
                    <a:pt x="386" y="1586"/>
                  </a:lnTo>
                  <a:lnTo>
                    <a:pt x="389" y="1579"/>
                  </a:lnTo>
                  <a:lnTo>
                    <a:pt x="389" y="1039"/>
                  </a:lnTo>
                  <a:lnTo>
                    <a:pt x="441" y="1039"/>
                  </a:lnTo>
                  <a:close/>
                </a:path>
              </a:pathLst>
            </a:custGeom>
            <a:solidFill>
              <a:srgbClr val="FF0000"/>
            </a:solidFill>
            <a:ln w="0">
              <a:solidFill>
                <a:srgbClr val="000000"/>
              </a:solidFill>
              <a:round/>
              <a:headEnd/>
              <a:tailEnd/>
            </a:ln>
          </p:spPr>
          <p:txBody>
            <a:bodyPr/>
            <a:lstStyle/>
            <a:p>
              <a:endParaRPr lang="en-US">
                <a:latin typeface="Georgia" pitchFamily="18" charset="0"/>
              </a:endParaRPr>
            </a:p>
          </p:txBody>
        </p:sp>
        <p:sp>
          <p:nvSpPr>
            <p:cNvPr id="16420" name="Freeform 7"/>
            <p:cNvSpPr>
              <a:spLocks/>
            </p:cNvSpPr>
            <p:nvPr/>
          </p:nvSpPr>
          <p:spPr bwMode="auto">
            <a:xfrm>
              <a:off x="7500958" y="5981696"/>
              <a:ext cx="304800" cy="533400"/>
            </a:xfrm>
            <a:custGeom>
              <a:avLst/>
              <a:gdLst>
                <a:gd name="T0" fmla="*/ 162682 w 830"/>
                <a:gd name="T1" fmla="*/ 514884 h 1642"/>
                <a:gd name="T2" fmla="*/ 165253 w 830"/>
                <a:gd name="T3" fmla="*/ 520731 h 1642"/>
                <a:gd name="T4" fmla="*/ 169660 w 830"/>
                <a:gd name="T5" fmla="*/ 525929 h 1642"/>
                <a:gd name="T6" fmla="*/ 175168 w 830"/>
                <a:gd name="T7" fmla="*/ 529827 h 1642"/>
                <a:gd name="T8" fmla="*/ 181411 w 830"/>
                <a:gd name="T9" fmla="*/ 532425 h 1642"/>
                <a:gd name="T10" fmla="*/ 188388 w 830"/>
                <a:gd name="T11" fmla="*/ 533075 h 1642"/>
                <a:gd name="T12" fmla="*/ 194999 w 830"/>
                <a:gd name="T13" fmla="*/ 532425 h 1642"/>
                <a:gd name="T14" fmla="*/ 201609 w 830"/>
                <a:gd name="T15" fmla="*/ 529827 h 1642"/>
                <a:gd name="T16" fmla="*/ 207117 w 830"/>
                <a:gd name="T17" fmla="*/ 525929 h 1642"/>
                <a:gd name="T18" fmla="*/ 211157 w 830"/>
                <a:gd name="T19" fmla="*/ 520731 h 1642"/>
                <a:gd name="T20" fmla="*/ 214094 w 830"/>
                <a:gd name="T21" fmla="*/ 514884 h 1642"/>
                <a:gd name="T22" fmla="*/ 270648 w 830"/>
                <a:gd name="T23" fmla="*/ 337517 h 1642"/>
                <a:gd name="T24" fmla="*/ 218501 w 830"/>
                <a:gd name="T25" fmla="*/ 77639 h 1642"/>
                <a:gd name="T26" fmla="*/ 221806 w 830"/>
                <a:gd name="T27" fmla="*/ 76339 h 1642"/>
                <a:gd name="T28" fmla="*/ 225846 w 830"/>
                <a:gd name="T29" fmla="*/ 81212 h 1642"/>
                <a:gd name="T30" fmla="*/ 263670 w 830"/>
                <a:gd name="T31" fmla="*/ 242661 h 1642"/>
                <a:gd name="T32" fmla="*/ 266608 w 830"/>
                <a:gd name="T33" fmla="*/ 246559 h 1642"/>
                <a:gd name="T34" fmla="*/ 271382 w 830"/>
                <a:gd name="T35" fmla="*/ 249808 h 1642"/>
                <a:gd name="T36" fmla="*/ 276891 w 830"/>
                <a:gd name="T37" fmla="*/ 252082 h 1642"/>
                <a:gd name="T38" fmla="*/ 282766 w 830"/>
                <a:gd name="T39" fmla="*/ 253056 h 1642"/>
                <a:gd name="T40" fmla="*/ 288642 w 830"/>
                <a:gd name="T41" fmla="*/ 252082 h 1642"/>
                <a:gd name="T42" fmla="*/ 293416 w 830"/>
                <a:gd name="T43" fmla="*/ 249808 h 1642"/>
                <a:gd name="T44" fmla="*/ 298190 w 830"/>
                <a:gd name="T45" fmla="*/ 246559 h 1642"/>
                <a:gd name="T46" fmla="*/ 301495 w 830"/>
                <a:gd name="T47" fmla="*/ 242661 h 1642"/>
                <a:gd name="T48" fmla="*/ 304066 w 830"/>
                <a:gd name="T49" fmla="*/ 237464 h 1642"/>
                <a:gd name="T50" fmla="*/ 304800 w 830"/>
                <a:gd name="T51" fmla="*/ 231941 h 1642"/>
                <a:gd name="T52" fmla="*/ 254857 w 830"/>
                <a:gd name="T53" fmla="*/ 24688 h 1642"/>
                <a:gd name="T54" fmla="*/ 248247 w 830"/>
                <a:gd name="T55" fmla="*/ 10395 h 1642"/>
                <a:gd name="T56" fmla="*/ 237597 w 830"/>
                <a:gd name="T57" fmla="*/ 1299 h 1642"/>
                <a:gd name="T58" fmla="*/ 74547 w 830"/>
                <a:gd name="T59" fmla="*/ 0 h 1642"/>
                <a:gd name="T60" fmla="*/ 62062 w 830"/>
                <a:gd name="T61" fmla="*/ 4548 h 1642"/>
                <a:gd name="T62" fmla="*/ 53615 w 830"/>
                <a:gd name="T63" fmla="*/ 14943 h 1642"/>
                <a:gd name="T64" fmla="*/ 734 w 830"/>
                <a:gd name="T65" fmla="*/ 228043 h 1642"/>
                <a:gd name="T66" fmla="*/ 0 w 830"/>
                <a:gd name="T67" fmla="*/ 234540 h 1642"/>
                <a:gd name="T68" fmla="*/ 1469 w 830"/>
                <a:gd name="T69" fmla="*/ 239413 h 1642"/>
                <a:gd name="T70" fmla="*/ 4040 w 830"/>
                <a:gd name="T71" fmla="*/ 244286 h 1642"/>
                <a:gd name="T72" fmla="*/ 7712 w 830"/>
                <a:gd name="T73" fmla="*/ 248184 h 1642"/>
                <a:gd name="T74" fmla="*/ 12853 w 830"/>
                <a:gd name="T75" fmla="*/ 251432 h 1642"/>
                <a:gd name="T76" fmla="*/ 18361 w 830"/>
                <a:gd name="T77" fmla="*/ 253056 h 1642"/>
                <a:gd name="T78" fmla="*/ 24237 w 830"/>
                <a:gd name="T79" fmla="*/ 253381 h 1642"/>
                <a:gd name="T80" fmla="*/ 29746 w 830"/>
                <a:gd name="T81" fmla="*/ 251757 h 1642"/>
                <a:gd name="T82" fmla="*/ 34887 w 830"/>
                <a:gd name="T83" fmla="*/ 249483 h 1642"/>
                <a:gd name="T84" fmla="*/ 39293 w 830"/>
                <a:gd name="T85" fmla="*/ 245910 h 1642"/>
                <a:gd name="T86" fmla="*/ 41864 w 830"/>
                <a:gd name="T87" fmla="*/ 241037 h 1642"/>
                <a:gd name="T88" fmla="*/ 79321 w 830"/>
                <a:gd name="T89" fmla="*/ 79588 h 1642"/>
                <a:gd name="T90" fmla="*/ 84095 w 830"/>
                <a:gd name="T91" fmla="*/ 76664 h 1642"/>
                <a:gd name="T92" fmla="*/ 88135 w 830"/>
                <a:gd name="T93" fmla="*/ 81862 h 1642"/>
                <a:gd name="T94" fmla="*/ 90338 w 830"/>
                <a:gd name="T95" fmla="*/ 337517 h 1642"/>
                <a:gd name="T96" fmla="*/ 91440 w 830"/>
                <a:gd name="T97" fmla="*/ 517482 h 1642"/>
                <a:gd name="T98" fmla="*/ 94745 w 830"/>
                <a:gd name="T99" fmla="*/ 523330 h 1642"/>
                <a:gd name="T100" fmla="*/ 99152 w 830"/>
                <a:gd name="T101" fmla="*/ 527553 h 1642"/>
                <a:gd name="T102" fmla="*/ 105395 w 830"/>
                <a:gd name="T103" fmla="*/ 531126 h 1642"/>
                <a:gd name="T104" fmla="*/ 111638 w 830"/>
                <a:gd name="T105" fmla="*/ 533075 h 1642"/>
                <a:gd name="T106" fmla="*/ 118615 w 830"/>
                <a:gd name="T107" fmla="*/ 533400 h 1642"/>
                <a:gd name="T108" fmla="*/ 125592 w 830"/>
                <a:gd name="T109" fmla="*/ 532101 h 1642"/>
                <a:gd name="T110" fmla="*/ 131835 w 830"/>
                <a:gd name="T111" fmla="*/ 529177 h 1642"/>
                <a:gd name="T112" fmla="*/ 136609 w 830"/>
                <a:gd name="T113" fmla="*/ 524954 h 1642"/>
                <a:gd name="T114" fmla="*/ 140649 w 830"/>
                <a:gd name="T115" fmla="*/ 519432 h 1642"/>
                <a:gd name="T116" fmla="*/ 142852 w 830"/>
                <a:gd name="T117" fmla="*/ 512935 h 164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830"/>
                <a:gd name="T178" fmla="*/ 0 h 1642"/>
                <a:gd name="T179" fmla="*/ 830 w 830"/>
                <a:gd name="T180" fmla="*/ 1642 h 164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830" h="1642">
                  <a:moveTo>
                    <a:pt x="441" y="1039"/>
                  </a:moveTo>
                  <a:lnTo>
                    <a:pt x="441" y="1578"/>
                  </a:lnTo>
                  <a:lnTo>
                    <a:pt x="443" y="1585"/>
                  </a:lnTo>
                  <a:lnTo>
                    <a:pt x="445" y="1591"/>
                  </a:lnTo>
                  <a:lnTo>
                    <a:pt x="448" y="1597"/>
                  </a:lnTo>
                  <a:lnTo>
                    <a:pt x="450" y="1603"/>
                  </a:lnTo>
                  <a:lnTo>
                    <a:pt x="454" y="1608"/>
                  </a:lnTo>
                  <a:lnTo>
                    <a:pt x="457" y="1614"/>
                  </a:lnTo>
                  <a:lnTo>
                    <a:pt x="462" y="1619"/>
                  </a:lnTo>
                  <a:lnTo>
                    <a:pt x="466" y="1623"/>
                  </a:lnTo>
                  <a:lnTo>
                    <a:pt x="471" y="1628"/>
                  </a:lnTo>
                  <a:lnTo>
                    <a:pt x="477" y="1631"/>
                  </a:lnTo>
                  <a:lnTo>
                    <a:pt x="483" y="1634"/>
                  </a:lnTo>
                  <a:lnTo>
                    <a:pt x="489" y="1636"/>
                  </a:lnTo>
                  <a:lnTo>
                    <a:pt x="494" y="1639"/>
                  </a:lnTo>
                  <a:lnTo>
                    <a:pt x="500" y="1640"/>
                  </a:lnTo>
                  <a:lnTo>
                    <a:pt x="507" y="1641"/>
                  </a:lnTo>
                  <a:lnTo>
                    <a:pt x="513" y="1641"/>
                  </a:lnTo>
                  <a:lnTo>
                    <a:pt x="519" y="1641"/>
                  </a:lnTo>
                  <a:lnTo>
                    <a:pt x="525" y="1640"/>
                  </a:lnTo>
                  <a:lnTo>
                    <a:pt x="531" y="1639"/>
                  </a:lnTo>
                  <a:lnTo>
                    <a:pt x="538" y="1636"/>
                  </a:lnTo>
                  <a:lnTo>
                    <a:pt x="544" y="1634"/>
                  </a:lnTo>
                  <a:lnTo>
                    <a:pt x="549" y="1631"/>
                  </a:lnTo>
                  <a:lnTo>
                    <a:pt x="555" y="1628"/>
                  </a:lnTo>
                  <a:lnTo>
                    <a:pt x="559" y="1623"/>
                  </a:lnTo>
                  <a:lnTo>
                    <a:pt x="564" y="1619"/>
                  </a:lnTo>
                  <a:lnTo>
                    <a:pt x="568" y="1614"/>
                  </a:lnTo>
                  <a:lnTo>
                    <a:pt x="572" y="1608"/>
                  </a:lnTo>
                  <a:lnTo>
                    <a:pt x="575" y="1603"/>
                  </a:lnTo>
                  <a:lnTo>
                    <a:pt x="579" y="1597"/>
                  </a:lnTo>
                  <a:lnTo>
                    <a:pt x="581" y="1591"/>
                  </a:lnTo>
                  <a:lnTo>
                    <a:pt x="583" y="1585"/>
                  </a:lnTo>
                  <a:lnTo>
                    <a:pt x="585" y="1578"/>
                  </a:lnTo>
                  <a:lnTo>
                    <a:pt x="585" y="1039"/>
                  </a:lnTo>
                  <a:lnTo>
                    <a:pt x="737" y="1039"/>
                  </a:lnTo>
                  <a:lnTo>
                    <a:pt x="551" y="381"/>
                  </a:lnTo>
                  <a:lnTo>
                    <a:pt x="590" y="250"/>
                  </a:lnTo>
                  <a:lnTo>
                    <a:pt x="595" y="239"/>
                  </a:lnTo>
                  <a:lnTo>
                    <a:pt x="596" y="236"/>
                  </a:lnTo>
                  <a:lnTo>
                    <a:pt x="601" y="234"/>
                  </a:lnTo>
                  <a:lnTo>
                    <a:pt x="604" y="235"/>
                  </a:lnTo>
                  <a:lnTo>
                    <a:pt x="609" y="237"/>
                  </a:lnTo>
                  <a:lnTo>
                    <a:pt x="613" y="243"/>
                  </a:lnTo>
                  <a:lnTo>
                    <a:pt x="615" y="250"/>
                  </a:lnTo>
                  <a:lnTo>
                    <a:pt x="713" y="735"/>
                  </a:lnTo>
                  <a:lnTo>
                    <a:pt x="715" y="741"/>
                  </a:lnTo>
                  <a:lnTo>
                    <a:pt x="718" y="747"/>
                  </a:lnTo>
                  <a:lnTo>
                    <a:pt x="720" y="751"/>
                  </a:lnTo>
                  <a:lnTo>
                    <a:pt x="722" y="756"/>
                  </a:lnTo>
                  <a:lnTo>
                    <a:pt x="726" y="759"/>
                  </a:lnTo>
                  <a:lnTo>
                    <a:pt x="731" y="763"/>
                  </a:lnTo>
                  <a:lnTo>
                    <a:pt x="735" y="767"/>
                  </a:lnTo>
                  <a:lnTo>
                    <a:pt x="739" y="769"/>
                  </a:lnTo>
                  <a:lnTo>
                    <a:pt x="744" y="773"/>
                  </a:lnTo>
                  <a:lnTo>
                    <a:pt x="749" y="774"/>
                  </a:lnTo>
                  <a:lnTo>
                    <a:pt x="754" y="776"/>
                  </a:lnTo>
                  <a:lnTo>
                    <a:pt x="759" y="777"/>
                  </a:lnTo>
                  <a:lnTo>
                    <a:pt x="765" y="777"/>
                  </a:lnTo>
                  <a:lnTo>
                    <a:pt x="770" y="779"/>
                  </a:lnTo>
                  <a:lnTo>
                    <a:pt x="775" y="777"/>
                  </a:lnTo>
                  <a:lnTo>
                    <a:pt x="780" y="777"/>
                  </a:lnTo>
                  <a:lnTo>
                    <a:pt x="786" y="776"/>
                  </a:lnTo>
                  <a:lnTo>
                    <a:pt x="791" y="774"/>
                  </a:lnTo>
                  <a:lnTo>
                    <a:pt x="795" y="773"/>
                  </a:lnTo>
                  <a:lnTo>
                    <a:pt x="799" y="769"/>
                  </a:lnTo>
                  <a:lnTo>
                    <a:pt x="804" y="767"/>
                  </a:lnTo>
                  <a:lnTo>
                    <a:pt x="809" y="763"/>
                  </a:lnTo>
                  <a:lnTo>
                    <a:pt x="812" y="759"/>
                  </a:lnTo>
                  <a:lnTo>
                    <a:pt x="816" y="756"/>
                  </a:lnTo>
                  <a:lnTo>
                    <a:pt x="820" y="751"/>
                  </a:lnTo>
                  <a:lnTo>
                    <a:pt x="821" y="747"/>
                  </a:lnTo>
                  <a:lnTo>
                    <a:pt x="825" y="741"/>
                  </a:lnTo>
                  <a:lnTo>
                    <a:pt x="827" y="736"/>
                  </a:lnTo>
                  <a:lnTo>
                    <a:pt x="828" y="731"/>
                  </a:lnTo>
                  <a:lnTo>
                    <a:pt x="830" y="726"/>
                  </a:lnTo>
                  <a:lnTo>
                    <a:pt x="830" y="720"/>
                  </a:lnTo>
                  <a:lnTo>
                    <a:pt x="830" y="714"/>
                  </a:lnTo>
                  <a:lnTo>
                    <a:pt x="830" y="709"/>
                  </a:lnTo>
                  <a:lnTo>
                    <a:pt x="828" y="701"/>
                  </a:lnTo>
                  <a:lnTo>
                    <a:pt x="694" y="76"/>
                  </a:lnTo>
                  <a:lnTo>
                    <a:pt x="690" y="61"/>
                  </a:lnTo>
                  <a:lnTo>
                    <a:pt x="684" y="44"/>
                  </a:lnTo>
                  <a:lnTo>
                    <a:pt x="676" y="32"/>
                  </a:lnTo>
                  <a:lnTo>
                    <a:pt x="670" y="22"/>
                  </a:lnTo>
                  <a:lnTo>
                    <a:pt x="662" y="12"/>
                  </a:lnTo>
                  <a:lnTo>
                    <a:pt x="647" y="4"/>
                  </a:lnTo>
                  <a:lnTo>
                    <a:pt x="640" y="1"/>
                  </a:lnTo>
                  <a:lnTo>
                    <a:pt x="626" y="0"/>
                  </a:lnTo>
                  <a:lnTo>
                    <a:pt x="203" y="0"/>
                  </a:lnTo>
                  <a:lnTo>
                    <a:pt x="190" y="3"/>
                  </a:lnTo>
                  <a:lnTo>
                    <a:pt x="182" y="5"/>
                  </a:lnTo>
                  <a:lnTo>
                    <a:pt x="169" y="14"/>
                  </a:lnTo>
                  <a:lnTo>
                    <a:pt x="160" y="23"/>
                  </a:lnTo>
                  <a:lnTo>
                    <a:pt x="153" y="33"/>
                  </a:lnTo>
                  <a:lnTo>
                    <a:pt x="146" y="46"/>
                  </a:lnTo>
                  <a:lnTo>
                    <a:pt x="141" y="62"/>
                  </a:lnTo>
                  <a:lnTo>
                    <a:pt x="136" y="77"/>
                  </a:lnTo>
                  <a:lnTo>
                    <a:pt x="2" y="702"/>
                  </a:lnTo>
                  <a:lnTo>
                    <a:pt x="0" y="711"/>
                  </a:lnTo>
                  <a:lnTo>
                    <a:pt x="0" y="717"/>
                  </a:lnTo>
                  <a:lnTo>
                    <a:pt x="0" y="722"/>
                  </a:lnTo>
                  <a:lnTo>
                    <a:pt x="1" y="728"/>
                  </a:lnTo>
                  <a:lnTo>
                    <a:pt x="2" y="732"/>
                  </a:lnTo>
                  <a:lnTo>
                    <a:pt x="4" y="737"/>
                  </a:lnTo>
                  <a:lnTo>
                    <a:pt x="6" y="742"/>
                  </a:lnTo>
                  <a:lnTo>
                    <a:pt x="8" y="747"/>
                  </a:lnTo>
                  <a:lnTo>
                    <a:pt x="11" y="752"/>
                  </a:lnTo>
                  <a:lnTo>
                    <a:pt x="14" y="757"/>
                  </a:lnTo>
                  <a:lnTo>
                    <a:pt x="17" y="760"/>
                  </a:lnTo>
                  <a:lnTo>
                    <a:pt x="21" y="764"/>
                  </a:lnTo>
                  <a:lnTo>
                    <a:pt x="25" y="768"/>
                  </a:lnTo>
                  <a:lnTo>
                    <a:pt x="30" y="771"/>
                  </a:lnTo>
                  <a:lnTo>
                    <a:pt x="35" y="774"/>
                  </a:lnTo>
                  <a:lnTo>
                    <a:pt x="40" y="775"/>
                  </a:lnTo>
                  <a:lnTo>
                    <a:pt x="45" y="777"/>
                  </a:lnTo>
                  <a:lnTo>
                    <a:pt x="50" y="779"/>
                  </a:lnTo>
                  <a:lnTo>
                    <a:pt x="56" y="780"/>
                  </a:lnTo>
                  <a:lnTo>
                    <a:pt x="61" y="780"/>
                  </a:lnTo>
                  <a:lnTo>
                    <a:pt x="66" y="780"/>
                  </a:lnTo>
                  <a:lnTo>
                    <a:pt x="70" y="779"/>
                  </a:lnTo>
                  <a:lnTo>
                    <a:pt x="77" y="777"/>
                  </a:lnTo>
                  <a:lnTo>
                    <a:pt x="81" y="775"/>
                  </a:lnTo>
                  <a:lnTo>
                    <a:pt x="86" y="774"/>
                  </a:lnTo>
                  <a:lnTo>
                    <a:pt x="90" y="771"/>
                  </a:lnTo>
                  <a:lnTo>
                    <a:pt x="95" y="768"/>
                  </a:lnTo>
                  <a:lnTo>
                    <a:pt x="100" y="764"/>
                  </a:lnTo>
                  <a:lnTo>
                    <a:pt x="103" y="760"/>
                  </a:lnTo>
                  <a:lnTo>
                    <a:pt x="107" y="757"/>
                  </a:lnTo>
                  <a:lnTo>
                    <a:pt x="109" y="752"/>
                  </a:lnTo>
                  <a:lnTo>
                    <a:pt x="113" y="747"/>
                  </a:lnTo>
                  <a:lnTo>
                    <a:pt x="114" y="742"/>
                  </a:lnTo>
                  <a:lnTo>
                    <a:pt x="117" y="736"/>
                  </a:lnTo>
                  <a:lnTo>
                    <a:pt x="214" y="252"/>
                  </a:lnTo>
                  <a:lnTo>
                    <a:pt x="216" y="245"/>
                  </a:lnTo>
                  <a:lnTo>
                    <a:pt x="221" y="239"/>
                  </a:lnTo>
                  <a:lnTo>
                    <a:pt x="225" y="236"/>
                  </a:lnTo>
                  <a:lnTo>
                    <a:pt x="229" y="236"/>
                  </a:lnTo>
                  <a:lnTo>
                    <a:pt x="233" y="237"/>
                  </a:lnTo>
                  <a:lnTo>
                    <a:pt x="236" y="240"/>
                  </a:lnTo>
                  <a:lnTo>
                    <a:pt x="240" y="252"/>
                  </a:lnTo>
                  <a:lnTo>
                    <a:pt x="280" y="382"/>
                  </a:lnTo>
                  <a:lnTo>
                    <a:pt x="95" y="1039"/>
                  </a:lnTo>
                  <a:lnTo>
                    <a:pt x="246" y="1039"/>
                  </a:lnTo>
                  <a:lnTo>
                    <a:pt x="246" y="1579"/>
                  </a:lnTo>
                  <a:lnTo>
                    <a:pt x="247" y="1586"/>
                  </a:lnTo>
                  <a:lnTo>
                    <a:pt x="249" y="1593"/>
                  </a:lnTo>
                  <a:lnTo>
                    <a:pt x="252" y="1599"/>
                  </a:lnTo>
                  <a:lnTo>
                    <a:pt x="254" y="1605"/>
                  </a:lnTo>
                  <a:lnTo>
                    <a:pt x="258" y="1611"/>
                  </a:lnTo>
                  <a:lnTo>
                    <a:pt x="261" y="1616"/>
                  </a:lnTo>
                  <a:lnTo>
                    <a:pt x="265" y="1621"/>
                  </a:lnTo>
                  <a:lnTo>
                    <a:pt x="270" y="1624"/>
                  </a:lnTo>
                  <a:lnTo>
                    <a:pt x="275" y="1629"/>
                  </a:lnTo>
                  <a:lnTo>
                    <a:pt x="281" y="1633"/>
                  </a:lnTo>
                  <a:lnTo>
                    <a:pt x="287" y="1635"/>
                  </a:lnTo>
                  <a:lnTo>
                    <a:pt x="292" y="1638"/>
                  </a:lnTo>
                  <a:lnTo>
                    <a:pt x="298" y="1640"/>
                  </a:lnTo>
                  <a:lnTo>
                    <a:pt x="304" y="1641"/>
                  </a:lnTo>
                  <a:lnTo>
                    <a:pt x="311" y="1642"/>
                  </a:lnTo>
                  <a:lnTo>
                    <a:pt x="316" y="1642"/>
                  </a:lnTo>
                  <a:lnTo>
                    <a:pt x="323" y="1642"/>
                  </a:lnTo>
                  <a:lnTo>
                    <a:pt x="330" y="1641"/>
                  </a:lnTo>
                  <a:lnTo>
                    <a:pt x="336" y="1640"/>
                  </a:lnTo>
                  <a:lnTo>
                    <a:pt x="342" y="1638"/>
                  </a:lnTo>
                  <a:lnTo>
                    <a:pt x="348" y="1635"/>
                  </a:lnTo>
                  <a:lnTo>
                    <a:pt x="353" y="1633"/>
                  </a:lnTo>
                  <a:lnTo>
                    <a:pt x="359" y="1629"/>
                  </a:lnTo>
                  <a:lnTo>
                    <a:pt x="364" y="1624"/>
                  </a:lnTo>
                  <a:lnTo>
                    <a:pt x="368" y="1621"/>
                  </a:lnTo>
                  <a:lnTo>
                    <a:pt x="372" y="1616"/>
                  </a:lnTo>
                  <a:lnTo>
                    <a:pt x="376" y="1611"/>
                  </a:lnTo>
                  <a:lnTo>
                    <a:pt x="379" y="1605"/>
                  </a:lnTo>
                  <a:lnTo>
                    <a:pt x="383" y="1599"/>
                  </a:lnTo>
                  <a:lnTo>
                    <a:pt x="386" y="1593"/>
                  </a:lnTo>
                  <a:lnTo>
                    <a:pt x="387" y="1586"/>
                  </a:lnTo>
                  <a:lnTo>
                    <a:pt x="389" y="1579"/>
                  </a:lnTo>
                  <a:lnTo>
                    <a:pt x="389" y="1039"/>
                  </a:lnTo>
                  <a:lnTo>
                    <a:pt x="441" y="1039"/>
                  </a:lnTo>
                  <a:close/>
                </a:path>
              </a:pathLst>
            </a:custGeom>
            <a:solidFill>
              <a:srgbClr val="FFFF00"/>
            </a:solidFill>
            <a:ln w="0">
              <a:solidFill>
                <a:srgbClr val="000000"/>
              </a:solidFill>
              <a:round/>
              <a:headEnd/>
              <a:tailEnd/>
            </a:ln>
          </p:spPr>
          <p:txBody>
            <a:bodyPr/>
            <a:lstStyle/>
            <a:p>
              <a:endParaRPr lang="en-US">
                <a:latin typeface="Georgia" pitchFamily="18" charset="0"/>
              </a:endParaRPr>
            </a:p>
          </p:txBody>
        </p:sp>
        <p:sp>
          <p:nvSpPr>
            <p:cNvPr id="52" name="Left-Right Arrow 51"/>
            <p:cNvSpPr/>
            <p:nvPr/>
          </p:nvSpPr>
          <p:spPr>
            <a:xfrm>
              <a:off x="2590800" y="4800600"/>
              <a:ext cx="2971800" cy="762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Oval 52"/>
            <p:cNvSpPr/>
            <p:nvPr/>
          </p:nvSpPr>
          <p:spPr>
            <a:xfrm>
              <a:off x="2895600" y="3810000"/>
              <a:ext cx="26670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0000"/>
                  </a:solidFill>
                </a:rPr>
                <a:t>Same period</a:t>
              </a:r>
            </a:p>
          </p:txBody>
        </p:sp>
      </p:grpSp>
      <p:sp>
        <p:nvSpPr>
          <p:cNvPr id="41" name="TextBox 40"/>
          <p:cNvSpPr txBox="1"/>
          <p:nvPr/>
        </p:nvSpPr>
        <p:spPr>
          <a:xfrm>
            <a:off x="5572132" y="5357826"/>
            <a:ext cx="875561" cy="523220"/>
          </a:xfrm>
          <a:prstGeom prst="rect">
            <a:avLst/>
          </a:prstGeom>
          <a:noFill/>
        </p:spPr>
        <p:txBody>
          <a:bodyPr wrap="none" rtlCol="0">
            <a:spAutoFit/>
          </a:bodyPr>
          <a:lstStyle/>
          <a:p>
            <a:r>
              <a:rPr lang="en-US" sz="2800" b="1" dirty="0" smtClean="0">
                <a:solidFill>
                  <a:srgbClr val="FF0000"/>
                </a:solidFill>
              </a:rPr>
              <a:t>m=</a:t>
            </a:r>
            <a:endParaRPr lang="en-US" sz="2800" b="1" dirty="0">
              <a:solidFill>
                <a:srgbClr val="FF0000"/>
              </a:solidFill>
            </a:endParaRPr>
          </a:p>
        </p:txBody>
      </p:sp>
      <p:sp>
        <p:nvSpPr>
          <p:cNvPr id="43" name="Slide Number Placeholder 42"/>
          <p:cNvSpPr>
            <a:spLocks noGrp="1"/>
          </p:cNvSpPr>
          <p:nvPr>
            <p:ph type="sldNum" sz="quarter" idx="10"/>
          </p:nvPr>
        </p:nvSpPr>
        <p:spPr/>
        <p:txBody>
          <a:bodyPr/>
          <a:lstStyle/>
          <a:p>
            <a:pPr>
              <a:defRPr/>
            </a:pPr>
            <a:fld id="{B3A692DC-7C11-4B97-A234-EB37A3F77754}" type="slidenum">
              <a:rPr lang="en-US" smtClean="0"/>
              <a:pPr>
                <a:defRPr/>
              </a:pPr>
              <a:t>5</a:t>
            </a:fld>
            <a:endParaRPr lang="en-US"/>
          </a:p>
        </p:txBody>
      </p:sp>
      <p:sp>
        <p:nvSpPr>
          <p:cNvPr id="40"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304800"/>
            <a:ext cx="8534400" cy="758825"/>
          </a:xfrm>
        </p:spPr>
        <p:txBody>
          <a:bodyPr/>
          <a:lstStyle/>
          <a:p>
            <a:pPr eaLnBrk="1" hangingPunct="1"/>
            <a:r>
              <a:rPr lang="en-US" sz="3000" b="1" i="1" smtClean="0">
                <a:solidFill>
                  <a:srgbClr val="7B9899"/>
                </a:solidFill>
              </a:rPr>
              <a:t> </a:t>
            </a:r>
            <a:r>
              <a:rPr lang="en-US" smtClean="0">
                <a:solidFill>
                  <a:srgbClr val="7B9899"/>
                </a:solidFill>
              </a:rPr>
              <a:t>Key assumptions</a:t>
            </a:r>
            <a:r>
              <a:rPr lang="en-US" sz="3000" b="1" smtClean="0">
                <a:solidFill>
                  <a:srgbClr val="FF0000"/>
                </a:solidFill>
              </a:rPr>
              <a:t> </a:t>
            </a:r>
          </a:p>
        </p:txBody>
      </p:sp>
      <p:sp>
        <p:nvSpPr>
          <p:cNvPr id="18435" name="Content Placeholder 2"/>
          <p:cNvSpPr>
            <a:spLocks noGrp="1"/>
          </p:cNvSpPr>
          <p:nvPr>
            <p:ph sz="quarter" idx="1"/>
          </p:nvPr>
        </p:nvSpPr>
        <p:spPr>
          <a:xfrm>
            <a:off x="0" y="1643050"/>
            <a:ext cx="9144000" cy="4357718"/>
          </a:xfrm>
        </p:spPr>
        <p:txBody>
          <a:bodyPr/>
          <a:lstStyle/>
          <a:p>
            <a:pPr algn="l" rtl="0" eaLnBrk="1" hangingPunct="1"/>
            <a:r>
              <a:rPr lang="en-US" dirty="0" smtClean="0"/>
              <a:t>The benchmark (r) is a known and valid number</a:t>
            </a:r>
          </a:p>
          <a:p>
            <a:pPr algn="l" rtl="0" eaLnBrk="1" hangingPunct="1"/>
            <a:r>
              <a:rPr lang="en-US" dirty="0" smtClean="0"/>
              <a:t>The multiplier comes from a representative and unbiased sample</a:t>
            </a:r>
          </a:p>
          <a:p>
            <a:pPr algn="l" rtl="0" eaLnBrk="1" hangingPunct="1"/>
            <a:r>
              <a:rPr lang="en-US" dirty="0" smtClean="0"/>
              <a:t>Subjects are randomly distributed and they have more or less comparable chance to be as part of the benchmark or the multiplier</a:t>
            </a:r>
          </a:p>
          <a:p>
            <a:pPr algn="l" rtl="0" eaLnBrk="1" hangingPunct="1"/>
            <a:r>
              <a:rPr lang="en-US" dirty="0" smtClean="0"/>
              <a:t>The population is close</a:t>
            </a:r>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6</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solidFill>
                  <a:srgbClr val="7B9899"/>
                </a:solidFill>
              </a:rPr>
              <a:t>Advantages </a:t>
            </a:r>
          </a:p>
        </p:txBody>
      </p:sp>
      <p:sp>
        <p:nvSpPr>
          <p:cNvPr id="20485" name="Content Placeholder 4"/>
          <p:cNvSpPr>
            <a:spLocks noGrp="1"/>
          </p:cNvSpPr>
          <p:nvPr>
            <p:ph sz="quarter" idx="1"/>
          </p:nvPr>
        </p:nvSpPr>
        <p:spPr>
          <a:xfrm>
            <a:off x="285720" y="1785926"/>
            <a:ext cx="8504238" cy="4572000"/>
          </a:xfrm>
        </p:spPr>
        <p:txBody>
          <a:bodyPr/>
          <a:lstStyle/>
          <a:p>
            <a:pPr algn="l" rtl="0" eaLnBrk="1" hangingPunct="1"/>
            <a:r>
              <a:rPr lang="en-US" dirty="0" smtClean="0"/>
              <a:t>Straightforward to use</a:t>
            </a:r>
          </a:p>
          <a:p>
            <a:pPr algn="l" rtl="0" eaLnBrk="1" hangingPunct="1"/>
            <a:r>
              <a:rPr lang="en-US" dirty="0" smtClean="0"/>
              <a:t>Require good institutional record-keeping</a:t>
            </a:r>
          </a:p>
          <a:p>
            <a:pPr algn="l" rtl="0" eaLnBrk="1" hangingPunct="1"/>
            <a:r>
              <a:rPr lang="en-US" dirty="0" smtClean="0"/>
              <a:t>The right questions inserted into regular behavioral surveillance</a:t>
            </a:r>
          </a:p>
          <a:p>
            <a:pPr algn="l" rtl="0" eaLnBrk="1" hangingPunct="1"/>
            <a:r>
              <a:rPr lang="en-US" dirty="0" smtClean="0"/>
              <a:t>No mystique, no sophisticated mathematics, no gloss of “high science”</a:t>
            </a:r>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7</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solidFill>
                  <a:srgbClr val="7B9899"/>
                </a:solidFill>
              </a:rPr>
              <a:t>Disadvantages</a:t>
            </a:r>
          </a:p>
        </p:txBody>
      </p:sp>
      <p:sp>
        <p:nvSpPr>
          <p:cNvPr id="21509" name="Content Placeholder 4"/>
          <p:cNvSpPr>
            <a:spLocks noGrp="1"/>
          </p:cNvSpPr>
          <p:nvPr>
            <p:ph sz="quarter" idx="1"/>
          </p:nvPr>
        </p:nvSpPr>
        <p:spPr>
          <a:xfrm>
            <a:off x="214282" y="1928802"/>
            <a:ext cx="8504238" cy="3330585"/>
          </a:xfrm>
        </p:spPr>
        <p:txBody>
          <a:bodyPr/>
          <a:lstStyle/>
          <a:p>
            <a:pPr algn="l" rtl="0" eaLnBrk="1" hangingPunct="1"/>
            <a:r>
              <a:rPr lang="en-US" dirty="0" smtClean="0"/>
              <a:t>Difficulty in finding data for institutions and  populations that correspond with one another</a:t>
            </a:r>
          </a:p>
          <a:p>
            <a:pPr algn="l" rtl="0" eaLnBrk="1" hangingPunct="1"/>
            <a:r>
              <a:rPr lang="en-US" dirty="0" smtClean="0"/>
              <a:t>Have a chance of being included in both survey</a:t>
            </a:r>
          </a:p>
        </p:txBody>
      </p:sp>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8</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04800" y="304800"/>
            <a:ext cx="8534400" cy="758825"/>
          </a:xfrm>
        </p:spPr>
        <p:txBody>
          <a:bodyPr/>
          <a:lstStyle/>
          <a:p>
            <a:pPr eaLnBrk="1" hangingPunct="1"/>
            <a:r>
              <a:rPr lang="en-US" sz="3000" b="1" i="1" smtClean="0">
                <a:solidFill>
                  <a:srgbClr val="FF0000"/>
                </a:solidFill>
              </a:rPr>
              <a:t>Potential data sources</a:t>
            </a:r>
            <a:endParaRPr lang="en-US" sz="3000" smtClean="0">
              <a:solidFill>
                <a:srgbClr val="FF0000"/>
              </a:solidFill>
            </a:endParaRPr>
          </a:p>
        </p:txBody>
      </p:sp>
      <p:pic>
        <p:nvPicPr>
          <p:cNvPr id="22533" name="Picture 2"/>
          <p:cNvPicPr>
            <a:picLocks noGrp="1" noChangeAspect="1" noChangeArrowheads="1"/>
          </p:cNvPicPr>
          <p:nvPr>
            <p:ph sz="quarter" idx="1"/>
          </p:nvPr>
        </p:nvPicPr>
        <p:blipFill>
          <a:blip r:embed="rId3" cstate="print"/>
          <a:srcRect/>
          <a:stretch>
            <a:fillRect/>
          </a:stretch>
        </p:blipFill>
        <p:spPr>
          <a:xfrm>
            <a:off x="152400" y="1371600"/>
            <a:ext cx="8839200" cy="5029200"/>
          </a:xfrm>
        </p:spPr>
      </p:pic>
      <p:sp>
        <p:nvSpPr>
          <p:cNvPr id="6" name="Slide Number Placeholder 5"/>
          <p:cNvSpPr>
            <a:spLocks noGrp="1"/>
          </p:cNvSpPr>
          <p:nvPr>
            <p:ph type="sldNum" sz="quarter" idx="10"/>
          </p:nvPr>
        </p:nvSpPr>
        <p:spPr/>
        <p:txBody>
          <a:bodyPr/>
          <a:lstStyle/>
          <a:p>
            <a:pPr>
              <a:defRPr/>
            </a:pPr>
            <a:fld id="{B3A692DC-7C11-4B97-A234-EB37A3F77754}" type="slidenum">
              <a:rPr lang="en-US" smtClean="0"/>
              <a:pPr>
                <a:defRPr/>
              </a:pPr>
              <a:t>9</a:t>
            </a:fld>
            <a:endParaRPr lang="en-US"/>
          </a:p>
        </p:txBody>
      </p:sp>
      <p:sp>
        <p:nvSpPr>
          <p:cNvPr id="5" name="Footer Placeholder 3"/>
          <p:cNvSpPr>
            <a:spLocks noGrp="1"/>
          </p:cNvSpPr>
          <p:nvPr>
            <p:ph type="ftr" sz="quarter" idx="11"/>
          </p:nvPr>
        </p:nvSpPr>
        <p:spPr bwMode="auto">
          <a:xfrm>
            <a:off x="3124200" y="6356350"/>
            <a:ext cx="2895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dirty="0"/>
              <a:t>www.hivhub.ir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8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8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475</Words>
  <Application>Microsoft Office PowerPoint</Application>
  <PresentationFormat>On-screen Show (4:3)</PresentationFormat>
  <Paragraphs>127</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Arial</vt:lpstr>
      <vt:lpstr>B Nazanin</vt:lpstr>
      <vt:lpstr>B Mitra</vt:lpstr>
      <vt:lpstr>B Titr</vt:lpstr>
      <vt:lpstr>Office Theme</vt:lpstr>
      <vt:lpstr>Multiplier method</vt:lpstr>
      <vt:lpstr>Objectives</vt:lpstr>
      <vt:lpstr>Introduction</vt:lpstr>
      <vt:lpstr>A question</vt:lpstr>
      <vt:lpstr>Multiplier method</vt:lpstr>
      <vt:lpstr> Key assumptions </vt:lpstr>
      <vt:lpstr>Advantages </vt:lpstr>
      <vt:lpstr>Disadvantages</vt:lpstr>
      <vt:lpstr>Potential data sources</vt:lpstr>
      <vt:lpstr>Example 1 </vt:lpstr>
      <vt:lpstr>Question to discuss</vt:lpstr>
      <vt:lpstr>Several key issues</vt:lpstr>
      <vt:lpstr>Key Issues </vt:lpstr>
      <vt:lpstr>Example 2</vt:lpstr>
      <vt:lpstr>Questions to discuss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soudabeh navadeh</dc:creator>
  <cp:lastModifiedBy>Ali Akbar Haghdoost</cp:lastModifiedBy>
  <cp:revision>13</cp:revision>
  <dcterms:created xsi:type="dcterms:W3CDTF">2011-10-13T07:43:03Z</dcterms:created>
  <dcterms:modified xsi:type="dcterms:W3CDTF">2011-10-14T14:57:17Z</dcterms:modified>
</cp:coreProperties>
</file>