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79E43AC-337B-4B6D-98A3-DCF5A20746F7}" type="datetimeFigureOut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15C94A9-5917-430E-A087-844B242382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15C94A9-5917-430E-A087-844B2423821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618ACA-48E0-4608-AF1A-3590DCAD8D88}" type="slidenum">
              <a:rPr lang="fa-IR" smtClean="0"/>
              <a:pPr/>
              <a:t>2</a:t>
            </a:fld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12 Oct. 2009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Multiplier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0C7F2B-A832-423F-9227-240A73655B6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0C7F2B-A832-423F-9227-240A73655B6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0C7F2B-A832-423F-9227-240A73655B6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0C7F2B-A832-423F-9227-240A73655B6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ogo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018088"/>
            <a:ext cx="3024187" cy="85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Moh1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1788" y="5805488"/>
            <a:ext cx="881062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 userDrawn="1"/>
        </p:nvSpPr>
        <p:spPr>
          <a:xfrm>
            <a:off x="3203575" y="4899025"/>
            <a:ext cx="5472113" cy="1400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600" b="1" dirty="0">
                <a:latin typeface="+mn-lt"/>
                <a:cs typeface="B Nazanin" pitchFamily="2" charset="-78"/>
              </a:rPr>
              <a:t>با همکاری:</a:t>
            </a:r>
            <a:endParaRPr lang="en-US" sz="1600" dirty="0">
              <a:latin typeface="+mn-lt"/>
              <a:cs typeface="B Nazanin" pitchFamily="2" charset="-78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600" dirty="0">
                <a:latin typeface="+mn-lt"/>
                <a:cs typeface="B Nazanin" pitchFamily="2" charset="-78"/>
              </a:rPr>
              <a:t>مرکز منطقه ای آموزش نظام مراقبت </a:t>
            </a:r>
            <a:r>
              <a:rPr lang="fr-FR" sz="1600" dirty="0">
                <a:latin typeface="+mn-lt"/>
                <a:cs typeface="B Nazanin" pitchFamily="2" charset="-78"/>
              </a:rPr>
              <a:t>HIV</a:t>
            </a:r>
            <a:r>
              <a:rPr lang="fa-IR" sz="1600" dirty="0">
                <a:latin typeface="+mn-lt"/>
                <a:cs typeface="B Nazanin" pitchFamily="2" charset="-78"/>
              </a:rPr>
              <a:t>/ایدز، دانشگاه علوم پزشکی کرمان</a:t>
            </a:r>
            <a:endParaRPr lang="en-US" sz="1600" dirty="0">
              <a:latin typeface="+mn-lt"/>
              <a:cs typeface="B Nazanin" pitchFamily="2" charset="-78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600" dirty="0">
                <a:latin typeface="+mn-lt"/>
                <a:cs typeface="B Nazanin" pitchFamily="2" charset="-78"/>
              </a:rPr>
              <a:t>اداره ایدز و بیماریهای آمیزشی، مرکز مدیریت بیماریها</a:t>
            </a:r>
            <a:endParaRPr lang="en-US" sz="1600" dirty="0">
              <a:latin typeface="+mn-lt"/>
              <a:cs typeface="B Nazanin" pitchFamily="2" charset="-78"/>
            </a:endParaRPr>
          </a:p>
          <a:p>
            <a:pPr algn="r" rtl="1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fa-IR" sz="1600" b="1" dirty="0">
                <a:latin typeface="+mn-lt"/>
                <a:cs typeface="B Nazanin" pitchFamily="2" charset="-78"/>
              </a:rPr>
              <a:t>مجری برنامه:</a:t>
            </a:r>
            <a:endParaRPr lang="en-US" sz="1600" dirty="0">
              <a:latin typeface="+mn-lt"/>
              <a:cs typeface="B Nazanin" pitchFamily="2" charset="-78"/>
            </a:endParaRPr>
          </a:p>
          <a:p>
            <a:pPr algn="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600" dirty="0">
                <a:latin typeface="+mn-lt"/>
                <a:cs typeface="B Nazanin" pitchFamily="2" charset="-78"/>
              </a:rPr>
              <a:t>دانشگاه علوم پزشکی آذربایجان شرقی</a:t>
            </a:r>
            <a:endParaRPr lang="en-US" sz="1600" dirty="0">
              <a:latin typeface="+mn-lt"/>
              <a:cs typeface="B Nazanin" pitchFamily="2" charset="-78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900113" y="260350"/>
            <a:ext cx="6767512" cy="5857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1600" b="1" dirty="0">
                <a:latin typeface="+mn-lt"/>
                <a:cs typeface="B Mitra" pitchFamily="2" charset="-78"/>
              </a:rPr>
              <a:t>کارگاه پیشرفته کشوری نسل دوم نظام مراقبت </a:t>
            </a:r>
            <a:r>
              <a:rPr lang="fr-FR" sz="1600" b="1" dirty="0">
                <a:latin typeface="+mn-lt"/>
                <a:cs typeface="B Mitra" pitchFamily="2" charset="-78"/>
              </a:rPr>
              <a:t>HIV</a:t>
            </a:r>
            <a:r>
              <a:rPr lang="fa-IR" sz="1600" b="1" dirty="0">
                <a:latin typeface="+mn-lt"/>
                <a:cs typeface="B Mitra" pitchFamily="2" charset="-78"/>
              </a:rPr>
              <a:t>/ایدز، برآورد جمعیت و روشهای نمونه گیری در جمعیت های سخت در دسترس – تبریز 1 تا 5 آبان 1390</a:t>
            </a:r>
            <a:endParaRPr lang="en-US" sz="1600" dirty="0">
              <a:latin typeface="+mn-lt"/>
              <a:cs typeface="B Mitra" pitchFamily="2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238895"/>
            <a:ext cx="7772400" cy="1470025"/>
          </a:xfrm>
        </p:spPr>
        <p:txBody>
          <a:bodyPr/>
          <a:lstStyle>
            <a:lvl1pPr>
              <a:defRPr>
                <a:solidFill>
                  <a:srgbClr val="FF0000"/>
                </a:solidFill>
                <a:cs typeface="B Titr" pitchFamily="2" charset="-78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260576"/>
            <a:ext cx="6400800" cy="1176536"/>
          </a:xfrm>
        </p:spPr>
        <p:txBody>
          <a:bodyPr/>
          <a:lstStyle>
            <a:lvl1pPr marL="0" indent="0" algn="ctr" rtl="1">
              <a:buNone/>
              <a:defRPr baseline="0">
                <a:solidFill>
                  <a:schemeClr val="tx1">
                    <a:tint val="75000"/>
                  </a:schemeClr>
                </a:solidFill>
                <a:cs typeface="B Nazanin" pitchFamily="2" charset="-78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43408-32BD-43BF-B598-61A4A266742F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EC475-3A85-450E-9DEA-CDF82F0B4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197A9-6120-4D45-963A-9C1E4BEA7538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B1D2-A554-4F01-9A41-9DC27B0759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22394-7B55-4EE8-8FC9-143DEC00D02A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FF3F6-2256-4CFD-8D1F-F88DD23E30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logo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6284913"/>
            <a:ext cx="2016125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rtl="1">
              <a:defRPr>
                <a:solidFill>
                  <a:srgbClr val="FF0000"/>
                </a:solidFill>
                <a:cs typeface="B Nazanin" pitchFamily="2" charset="-7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>
                <a:cs typeface="B Nazanin" pitchFamily="2" charset="-78"/>
              </a:defRPr>
            </a:lvl1pPr>
            <a:lvl2pPr algn="r" rtl="1">
              <a:defRPr>
                <a:cs typeface="B Nazanin" pitchFamily="2" charset="-78"/>
              </a:defRPr>
            </a:lvl2pPr>
            <a:lvl3pPr algn="r" rtl="1">
              <a:defRPr>
                <a:cs typeface="B Nazanin" pitchFamily="2" charset="-78"/>
              </a:defRPr>
            </a:lvl3pPr>
            <a:lvl4pPr algn="r" rtl="1">
              <a:defRPr>
                <a:cs typeface="B Nazanin" pitchFamily="2" charset="-78"/>
              </a:defRPr>
            </a:lvl4pPr>
            <a:lvl5pPr algn="r" rtl="1">
              <a:defRPr>
                <a:cs typeface="B Nazanin" pitchFamily="2" charset="-78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F8BD0-39A7-4DA0-A057-EB44534E9F1A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>
                <a:solidFill>
                  <a:srgbClr val="00B0F0"/>
                </a:solidFill>
              </a:defRPr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F2D60-39B1-42F3-80A5-A78D56F8C6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5B2D7-8170-4CEA-9997-7BECA3043432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241B9-16E6-460B-99AC-9EF9A1BABD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0DE1B-67B4-4EA1-96BE-B66D7DB80024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9C24A-3E44-476C-8C33-8F9E5ABB8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0269F-F870-462B-A749-2744756D41F2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67FF8-5EEC-403E-BB87-4672D7E143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C8912-FFF8-424E-9CBB-49EB9797907F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A5E2D-7416-44CB-8860-F270533B55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61AFD8-F8B8-455D-9198-A566C49DB6DA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A449B1-2F6C-4334-A838-909D75ACE4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BB8FB-D1DC-4D5A-A0EA-2DD3D690A00A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967A5-A2E3-48F8-969F-C7D6780B53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BA108-5794-4CE5-89BF-B8712DB465B9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BD5AA-4516-4B9F-ABC7-8ADE9C1487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6822D6A-5815-485E-8A91-8A8102CE31D5}" type="datetime1">
              <a:rPr lang="en-US"/>
              <a:pPr>
                <a:defRPr/>
              </a:pPr>
              <a:t>10/14/2011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www.hivhub.ir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3C8626-FB10-4BF6-9434-AA08F4A13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684213" y="1238250"/>
            <a:ext cx="7772400" cy="1470025"/>
          </a:xfrm>
        </p:spPr>
        <p:txBody>
          <a:bodyPr/>
          <a:lstStyle/>
          <a:p>
            <a:r>
              <a:rPr lang="en-US" dirty="0" smtClean="0"/>
              <a:t>Network Scale-up method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350" y="3260725"/>
            <a:ext cx="6400800" cy="1176338"/>
          </a:xfrm>
        </p:spPr>
        <p:txBody>
          <a:bodyPr rtlCol="0">
            <a:normAutofit/>
          </a:bodyPr>
          <a:lstStyle/>
          <a:p>
            <a:pPr algn="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a-IR" dirty="0" smtClean="0"/>
              <a:t>علی اکبر حقدوست، اپیدمیولوژیست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b="1" dirty="0" smtClean="0">
                <a:solidFill>
                  <a:srgbClr val="7B9899"/>
                </a:solidFill>
              </a:rPr>
              <a:t>Objectives</a:t>
            </a:r>
            <a:endParaRPr lang="en-US" dirty="0" smtClean="0">
              <a:solidFill>
                <a:srgbClr val="7B9899"/>
              </a:solidFill>
            </a:endParaRPr>
          </a:p>
        </p:txBody>
      </p:sp>
      <p:sp>
        <p:nvSpPr>
          <p:cNvPr id="14341" name="Content Placeholder 4"/>
          <p:cNvSpPr>
            <a:spLocks noGrp="1"/>
          </p:cNvSpPr>
          <p:nvPr>
            <p:ph sz="quarter" idx="1"/>
          </p:nvPr>
        </p:nvSpPr>
        <p:spPr>
          <a:xfrm>
            <a:off x="285720" y="1714488"/>
            <a:ext cx="8504238" cy="4143372"/>
          </a:xfrm>
        </p:spPr>
        <p:txBody>
          <a:bodyPr/>
          <a:lstStyle/>
          <a:p>
            <a:pPr algn="l" rtl="0" eaLnBrk="1" hangingPunct="1"/>
            <a:r>
              <a:rPr lang="en-US" dirty="0" smtClean="0"/>
              <a:t>To understand the basic concept of the NSU method</a:t>
            </a:r>
          </a:p>
          <a:p>
            <a:pPr algn="l" rtl="0" eaLnBrk="1" hangingPunct="1"/>
            <a:r>
              <a:rPr lang="en-US" dirty="0" smtClean="0"/>
              <a:t>To know what type of information you need</a:t>
            </a:r>
          </a:p>
          <a:p>
            <a:pPr algn="l" rtl="0" eaLnBrk="1" hangingPunct="1"/>
            <a:r>
              <a:rPr lang="en-US" dirty="0" smtClean="0"/>
              <a:t>To list its advantages, disadvantages, assumptions and limitations</a:t>
            </a:r>
          </a:p>
          <a:p>
            <a:pPr algn="l" rtl="0" eaLnBrk="1" hangingPunct="1"/>
            <a:r>
              <a:rPr lang="en-US" dirty="0" smtClean="0"/>
              <a:t>To compute the size of a hard to count population with such methods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A692DC-7C11-4B97-A234-EB37A3F7775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www.hivhub.ir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A692DC-7C11-4B97-A234-EB37A3F7775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pSp>
        <p:nvGrpSpPr>
          <p:cNvPr id="3" name="Group 119"/>
          <p:cNvGrpSpPr/>
          <p:nvPr/>
        </p:nvGrpSpPr>
        <p:grpSpPr>
          <a:xfrm>
            <a:off x="857224" y="1714488"/>
            <a:ext cx="7429552" cy="4286280"/>
            <a:chOff x="857224" y="1714488"/>
            <a:chExt cx="7429552" cy="4286280"/>
          </a:xfrm>
        </p:grpSpPr>
        <p:sp>
          <p:nvSpPr>
            <p:cNvPr id="5" name="Oval 4"/>
            <p:cNvSpPr/>
            <p:nvPr/>
          </p:nvSpPr>
          <p:spPr bwMode="auto">
            <a:xfrm>
              <a:off x="857224" y="1714488"/>
              <a:ext cx="7429552" cy="4286280"/>
            </a:xfrm>
            <a:prstGeom prst="ellipse">
              <a:avLst/>
            </a:prstGeom>
            <a:solidFill>
              <a:srgbClr val="00B0F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800" b="1" dirty="0" smtClean="0">
                  <a:solidFill>
                    <a:schemeClr val="accent5">
                      <a:lumMod val="1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</a:t>
              </a:r>
            </a:p>
          </p:txBody>
        </p:sp>
        <p:grpSp>
          <p:nvGrpSpPr>
            <p:cNvPr id="6" name="Group 118"/>
            <p:cNvGrpSpPr/>
            <p:nvPr/>
          </p:nvGrpSpPr>
          <p:grpSpPr>
            <a:xfrm>
              <a:off x="1285852" y="2071678"/>
              <a:ext cx="6877091" cy="3841767"/>
              <a:chOff x="1285852" y="2071678"/>
              <a:chExt cx="6877091" cy="3841767"/>
            </a:xfrm>
          </p:grpSpPr>
          <p:grpSp>
            <p:nvGrpSpPr>
              <p:cNvPr id="13" name="Group 12"/>
              <p:cNvGrpSpPr/>
              <p:nvPr/>
            </p:nvGrpSpPr>
            <p:grpSpPr>
              <a:xfrm>
                <a:off x="1285852" y="3286124"/>
                <a:ext cx="1090613" cy="1412875"/>
                <a:chOff x="6234122" y="3733800"/>
                <a:chExt cx="1090613" cy="1412875"/>
              </a:xfrm>
            </p:grpSpPr>
            <p:sp>
              <p:nvSpPr>
                <p:cNvPr id="7" name="Freeform 7"/>
                <p:cNvSpPr>
                  <a:spLocks/>
                </p:cNvSpPr>
                <p:nvPr/>
              </p:nvSpPr>
              <p:spPr bwMode="auto">
                <a:xfrm>
                  <a:off x="6234122" y="3733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8" name="Freeform 7"/>
                <p:cNvSpPr>
                  <a:spLocks/>
                </p:cNvSpPr>
                <p:nvPr/>
              </p:nvSpPr>
              <p:spPr bwMode="auto">
                <a:xfrm>
                  <a:off x="6386522" y="38862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9" name="Freeform 7"/>
                <p:cNvSpPr>
                  <a:spLocks/>
                </p:cNvSpPr>
                <p:nvPr/>
              </p:nvSpPr>
              <p:spPr bwMode="auto">
                <a:xfrm>
                  <a:off x="6538922" y="40386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0" name="Freeform 7"/>
                <p:cNvSpPr>
                  <a:spLocks/>
                </p:cNvSpPr>
                <p:nvPr/>
              </p:nvSpPr>
              <p:spPr bwMode="auto">
                <a:xfrm>
                  <a:off x="6691322" y="41910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1" name="Freeform 7"/>
                <p:cNvSpPr>
                  <a:spLocks/>
                </p:cNvSpPr>
                <p:nvPr/>
              </p:nvSpPr>
              <p:spPr bwMode="auto">
                <a:xfrm>
                  <a:off x="6843722" y="43434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2" name="Freeform 7"/>
                <p:cNvSpPr>
                  <a:spLocks/>
                </p:cNvSpPr>
                <p:nvPr/>
              </p:nvSpPr>
              <p:spPr bwMode="auto">
                <a:xfrm>
                  <a:off x="6996122" y="4495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</p:grpSp>
          <p:grpSp>
            <p:nvGrpSpPr>
              <p:cNvPr id="14" name="Group 13"/>
              <p:cNvGrpSpPr/>
              <p:nvPr/>
            </p:nvGrpSpPr>
            <p:grpSpPr>
              <a:xfrm>
                <a:off x="3929058" y="3143248"/>
                <a:ext cx="1090613" cy="1412875"/>
                <a:chOff x="6234122" y="3733800"/>
                <a:chExt cx="1090613" cy="1412875"/>
              </a:xfrm>
            </p:grpSpPr>
            <p:sp>
              <p:nvSpPr>
                <p:cNvPr id="15" name="Freeform 7"/>
                <p:cNvSpPr>
                  <a:spLocks/>
                </p:cNvSpPr>
                <p:nvPr/>
              </p:nvSpPr>
              <p:spPr bwMode="auto">
                <a:xfrm>
                  <a:off x="6234122" y="3733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6" name="Freeform 15"/>
                <p:cNvSpPr>
                  <a:spLocks/>
                </p:cNvSpPr>
                <p:nvPr/>
              </p:nvSpPr>
              <p:spPr bwMode="auto">
                <a:xfrm>
                  <a:off x="6386522" y="38862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7" name="Freeform 7"/>
                <p:cNvSpPr>
                  <a:spLocks/>
                </p:cNvSpPr>
                <p:nvPr/>
              </p:nvSpPr>
              <p:spPr bwMode="auto">
                <a:xfrm>
                  <a:off x="6538922" y="40386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8" name="Freeform 7"/>
                <p:cNvSpPr>
                  <a:spLocks/>
                </p:cNvSpPr>
                <p:nvPr/>
              </p:nvSpPr>
              <p:spPr bwMode="auto">
                <a:xfrm>
                  <a:off x="6691322" y="41910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9" name="Freeform 7"/>
                <p:cNvSpPr>
                  <a:spLocks/>
                </p:cNvSpPr>
                <p:nvPr/>
              </p:nvSpPr>
              <p:spPr bwMode="auto">
                <a:xfrm>
                  <a:off x="6843722" y="43434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20" name="Freeform 7"/>
                <p:cNvSpPr>
                  <a:spLocks/>
                </p:cNvSpPr>
                <p:nvPr/>
              </p:nvSpPr>
              <p:spPr bwMode="auto">
                <a:xfrm>
                  <a:off x="6996122" y="4495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</p:grpSp>
          <p:grpSp>
            <p:nvGrpSpPr>
              <p:cNvPr id="21" name="Group 20"/>
              <p:cNvGrpSpPr/>
              <p:nvPr/>
            </p:nvGrpSpPr>
            <p:grpSpPr>
              <a:xfrm>
                <a:off x="2214546" y="3000372"/>
                <a:ext cx="1090613" cy="1412875"/>
                <a:chOff x="6234122" y="3733800"/>
                <a:chExt cx="1090613" cy="1412875"/>
              </a:xfrm>
            </p:grpSpPr>
            <p:sp>
              <p:nvSpPr>
                <p:cNvPr id="22" name="Freeform 7"/>
                <p:cNvSpPr>
                  <a:spLocks/>
                </p:cNvSpPr>
                <p:nvPr/>
              </p:nvSpPr>
              <p:spPr bwMode="auto">
                <a:xfrm>
                  <a:off x="6234122" y="3733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23" name="Freeform 22"/>
                <p:cNvSpPr>
                  <a:spLocks/>
                </p:cNvSpPr>
                <p:nvPr/>
              </p:nvSpPr>
              <p:spPr bwMode="auto">
                <a:xfrm>
                  <a:off x="6386522" y="38862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24" name="Freeform 7"/>
                <p:cNvSpPr>
                  <a:spLocks/>
                </p:cNvSpPr>
                <p:nvPr/>
              </p:nvSpPr>
              <p:spPr bwMode="auto">
                <a:xfrm>
                  <a:off x="6538922" y="40386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25" name="Freeform 7"/>
                <p:cNvSpPr>
                  <a:spLocks/>
                </p:cNvSpPr>
                <p:nvPr/>
              </p:nvSpPr>
              <p:spPr bwMode="auto">
                <a:xfrm>
                  <a:off x="6691322" y="41910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26" name="Freeform 7"/>
                <p:cNvSpPr>
                  <a:spLocks/>
                </p:cNvSpPr>
                <p:nvPr/>
              </p:nvSpPr>
              <p:spPr bwMode="auto">
                <a:xfrm>
                  <a:off x="6843722" y="43434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27" name="Freeform 7"/>
                <p:cNvSpPr>
                  <a:spLocks/>
                </p:cNvSpPr>
                <p:nvPr/>
              </p:nvSpPr>
              <p:spPr bwMode="auto">
                <a:xfrm>
                  <a:off x="6996122" y="4495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</p:grpSp>
          <p:grpSp>
            <p:nvGrpSpPr>
              <p:cNvPr id="28" name="Group 27"/>
              <p:cNvGrpSpPr/>
              <p:nvPr/>
            </p:nvGrpSpPr>
            <p:grpSpPr>
              <a:xfrm>
                <a:off x="3357554" y="3643314"/>
                <a:ext cx="1090613" cy="1412875"/>
                <a:chOff x="6234122" y="3733800"/>
                <a:chExt cx="1090613" cy="1412875"/>
              </a:xfrm>
            </p:grpSpPr>
            <p:sp>
              <p:nvSpPr>
                <p:cNvPr id="29" name="Freeform 7"/>
                <p:cNvSpPr>
                  <a:spLocks/>
                </p:cNvSpPr>
                <p:nvPr/>
              </p:nvSpPr>
              <p:spPr bwMode="auto">
                <a:xfrm>
                  <a:off x="6234122" y="3733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30" name="Freeform 29"/>
                <p:cNvSpPr>
                  <a:spLocks/>
                </p:cNvSpPr>
                <p:nvPr/>
              </p:nvSpPr>
              <p:spPr bwMode="auto">
                <a:xfrm>
                  <a:off x="6386522" y="38862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31" name="Freeform 7"/>
                <p:cNvSpPr>
                  <a:spLocks/>
                </p:cNvSpPr>
                <p:nvPr/>
              </p:nvSpPr>
              <p:spPr bwMode="auto">
                <a:xfrm>
                  <a:off x="6538922" y="40386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32" name="Freeform 7"/>
                <p:cNvSpPr>
                  <a:spLocks/>
                </p:cNvSpPr>
                <p:nvPr/>
              </p:nvSpPr>
              <p:spPr bwMode="auto">
                <a:xfrm>
                  <a:off x="6691322" y="41910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33" name="Freeform 7"/>
                <p:cNvSpPr>
                  <a:spLocks/>
                </p:cNvSpPr>
                <p:nvPr/>
              </p:nvSpPr>
              <p:spPr bwMode="auto">
                <a:xfrm>
                  <a:off x="6843722" y="43434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34" name="Freeform 7"/>
                <p:cNvSpPr>
                  <a:spLocks/>
                </p:cNvSpPr>
                <p:nvPr/>
              </p:nvSpPr>
              <p:spPr bwMode="auto">
                <a:xfrm>
                  <a:off x="6996122" y="4495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</p:grpSp>
          <p:grpSp>
            <p:nvGrpSpPr>
              <p:cNvPr id="35" name="Group 34"/>
              <p:cNvGrpSpPr/>
              <p:nvPr/>
            </p:nvGrpSpPr>
            <p:grpSpPr>
              <a:xfrm>
                <a:off x="2786050" y="2357430"/>
                <a:ext cx="1090613" cy="1412875"/>
                <a:chOff x="6234122" y="3733800"/>
                <a:chExt cx="1090613" cy="1412875"/>
              </a:xfrm>
            </p:grpSpPr>
            <p:sp>
              <p:nvSpPr>
                <p:cNvPr id="36" name="Freeform 7"/>
                <p:cNvSpPr>
                  <a:spLocks/>
                </p:cNvSpPr>
                <p:nvPr/>
              </p:nvSpPr>
              <p:spPr bwMode="auto">
                <a:xfrm>
                  <a:off x="6234122" y="3733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37" name="Freeform 36"/>
                <p:cNvSpPr>
                  <a:spLocks/>
                </p:cNvSpPr>
                <p:nvPr/>
              </p:nvSpPr>
              <p:spPr bwMode="auto">
                <a:xfrm>
                  <a:off x="6386522" y="38862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38" name="Freeform 7"/>
                <p:cNvSpPr>
                  <a:spLocks/>
                </p:cNvSpPr>
                <p:nvPr/>
              </p:nvSpPr>
              <p:spPr bwMode="auto">
                <a:xfrm>
                  <a:off x="6538922" y="40386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39" name="Freeform 7"/>
                <p:cNvSpPr>
                  <a:spLocks/>
                </p:cNvSpPr>
                <p:nvPr/>
              </p:nvSpPr>
              <p:spPr bwMode="auto">
                <a:xfrm>
                  <a:off x="6691322" y="41910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40" name="Freeform 7"/>
                <p:cNvSpPr>
                  <a:spLocks/>
                </p:cNvSpPr>
                <p:nvPr/>
              </p:nvSpPr>
              <p:spPr bwMode="auto">
                <a:xfrm>
                  <a:off x="6843722" y="43434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41" name="Freeform 7"/>
                <p:cNvSpPr>
                  <a:spLocks/>
                </p:cNvSpPr>
                <p:nvPr/>
              </p:nvSpPr>
              <p:spPr bwMode="auto">
                <a:xfrm>
                  <a:off x="6996122" y="4495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</p:grpSp>
          <p:grpSp>
            <p:nvGrpSpPr>
              <p:cNvPr id="42" name="Group 41"/>
              <p:cNvGrpSpPr/>
              <p:nvPr/>
            </p:nvGrpSpPr>
            <p:grpSpPr>
              <a:xfrm>
                <a:off x="5072066" y="4357694"/>
                <a:ext cx="1090613" cy="1412875"/>
                <a:chOff x="6234122" y="3733800"/>
                <a:chExt cx="1090613" cy="1412875"/>
              </a:xfrm>
            </p:grpSpPr>
            <p:sp>
              <p:nvSpPr>
                <p:cNvPr id="43" name="Freeform 7"/>
                <p:cNvSpPr>
                  <a:spLocks/>
                </p:cNvSpPr>
                <p:nvPr/>
              </p:nvSpPr>
              <p:spPr bwMode="auto">
                <a:xfrm>
                  <a:off x="6234122" y="3733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44" name="Freeform 43"/>
                <p:cNvSpPr>
                  <a:spLocks/>
                </p:cNvSpPr>
                <p:nvPr/>
              </p:nvSpPr>
              <p:spPr bwMode="auto">
                <a:xfrm>
                  <a:off x="6386522" y="38862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45" name="Freeform 7"/>
                <p:cNvSpPr>
                  <a:spLocks/>
                </p:cNvSpPr>
                <p:nvPr/>
              </p:nvSpPr>
              <p:spPr bwMode="auto">
                <a:xfrm>
                  <a:off x="6538922" y="40386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46" name="Freeform 7"/>
                <p:cNvSpPr>
                  <a:spLocks/>
                </p:cNvSpPr>
                <p:nvPr/>
              </p:nvSpPr>
              <p:spPr bwMode="auto">
                <a:xfrm>
                  <a:off x="6691322" y="41910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47" name="Freeform 7"/>
                <p:cNvSpPr>
                  <a:spLocks/>
                </p:cNvSpPr>
                <p:nvPr/>
              </p:nvSpPr>
              <p:spPr bwMode="auto">
                <a:xfrm>
                  <a:off x="6843722" y="43434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48" name="Freeform 7"/>
                <p:cNvSpPr>
                  <a:spLocks/>
                </p:cNvSpPr>
                <p:nvPr/>
              </p:nvSpPr>
              <p:spPr bwMode="auto">
                <a:xfrm>
                  <a:off x="6996122" y="4495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</p:grpSp>
          <p:grpSp>
            <p:nvGrpSpPr>
              <p:cNvPr id="49" name="Group 48"/>
              <p:cNvGrpSpPr/>
              <p:nvPr/>
            </p:nvGrpSpPr>
            <p:grpSpPr>
              <a:xfrm>
                <a:off x="2500298" y="4286256"/>
                <a:ext cx="1090613" cy="1412875"/>
                <a:chOff x="6234122" y="3733800"/>
                <a:chExt cx="1090613" cy="1412875"/>
              </a:xfrm>
            </p:grpSpPr>
            <p:sp>
              <p:nvSpPr>
                <p:cNvPr id="50" name="Freeform 7"/>
                <p:cNvSpPr>
                  <a:spLocks/>
                </p:cNvSpPr>
                <p:nvPr/>
              </p:nvSpPr>
              <p:spPr bwMode="auto">
                <a:xfrm>
                  <a:off x="6234122" y="3733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51" name="Freeform 50"/>
                <p:cNvSpPr>
                  <a:spLocks/>
                </p:cNvSpPr>
                <p:nvPr/>
              </p:nvSpPr>
              <p:spPr bwMode="auto">
                <a:xfrm>
                  <a:off x="6386522" y="38862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52" name="Freeform 7"/>
                <p:cNvSpPr>
                  <a:spLocks/>
                </p:cNvSpPr>
                <p:nvPr/>
              </p:nvSpPr>
              <p:spPr bwMode="auto">
                <a:xfrm>
                  <a:off x="6538922" y="40386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53" name="Freeform 7"/>
                <p:cNvSpPr>
                  <a:spLocks/>
                </p:cNvSpPr>
                <p:nvPr/>
              </p:nvSpPr>
              <p:spPr bwMode="auto">
                <a:xfrm>
                  <a:off x="6691322" y="41910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54" name="Freeform 7"/>
                <p:cNvSpPr>
                  <a:spLocks/>
                </p:cNvSpPr>
                <p:nvPr/>
              </p:nvSpPr>
              <p:spPr bwMode="auto">
                <a:xfrm>
                  <a:off x="6843722" y="43434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55" name="Freeform 7"/>
                <p:cNvSpPr>
                  <a:spLocks/>
                </p:cNvSpPr>
                <p:nvPr/>
              </p:nvSpPr>
              <p:spPr bwMode="auto">
                <a:xfrm>
                  <a:off x="6996122" y="4495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</p:grpSp>
          <p:grpSp>
            <p:nvGrpSpPr>
              <p:cNvPr id="56" name="Group 55"/>
              <p:cNvGrpSpPr/>
              <p:nvPr/>
            </p:nvGrpSpPr>
            <p:grpSpPr>
              <a:xfrm>
                <a:off x="5857884" y="2143116"/>
                <a:ext cx="1090613" cy="1412875"/>
                <a:chOff x="6234122" y="3733800"/>
                <a:chExt cx="1090613" cy="1412875"/>
              </a:xfrm>
            </p:grpSpPr>
            <p:sp>
              <p:nvSpPr>
                <p:cNvPr id="57" name="Freeform 7"/>
                <p:cNvSpPr>
                  <a:spLocks/>
                </p:cNvSpPr>
                <p:nvPr/>
              </p:nvSpPr>
              <p:spPr bwMode="auto">
                <a:xfrm>
                  <a:off x="6234122" y="3733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58" name="Freeform 57"/>
                <p:cNvSpPr>
                  <a:spLocks/>
                </p:cNvSpPr>
                <p:nvPr/>
              </p:nvSpPr>
              <p:spPr bwMode="auto">
                <a:xfrm>
                  <a:off x="6386522" y="38862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59" name="Freeform 7"/>
                <p:cNvSpPr>
                  <a:spLocks/>
                </p:cNvSpPr>
                <p:nvPr/>
              </p:nvSpPr>
              <p:spPr bwMode="auto">
                <a:xfrm>
                  <a:off x="6538922" y="40386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60" name="Freeform 7"/>
                <p:cNvSpPr>
                  <a:spLocks/>
                </p:cNvSpPr>
                <p:nvPr/>
              </p:nvSpPr>
              <p:spPr bwMode="auto">
                <a:xfrm>
                  <a:off x="6691322" y="41910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61" name="Freeform 7"/>
                <p:cNvSpPr>
                  <a:spLocks/>
                </p:cNvSpPr>
                <p:nvPr/>
              </p:nvSpPr>
              <p:spPr bwMode="auto">
                <a:xfrm>
                  <a:off x="6843722" y="43434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62" name="Freeform 7"/>
                <p:cNvSpPr>
                  <a:spLocks/>
                </p:cNvSpPr>
                <p:nvPr/>
              </p:nvSpPr>
              <p:spPr bwMode="auto">
                <a:xfrm>
                  <a:off x="6996122" y="4495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</p:grpSp>
          <p:grpSp>
            <p:nvGrpSpPr>
              <p:cNvPr id="63" name="Group 62"/>
              <p:cNvGrpSpPr/>
              <p:nvPr/>
            </p:nvGrpSpPr>
            <p:grpSpPr>
              <a:xfrm>
                <a:off x="4857752" y="2071678"/>
                <a:ext cx="1090613" cy="1412875"/>
                <a:chOff x="6234122" y="3733800"/>
                <a:chExt cx="1090613" cy="1412875"/>
              </a:xfrm>
            </p:grpSpPr>
            <p:sp>
              <p:nvSpPr>
                <p:cNvPr id="64" name="Freeform 7"/>
                <p:cNvSpPr>
                  <a:spLocks/>
                </p:cNvSpPr>
                <p:nvPr/>
              </p:nvSpPr>
              <p:spPr bwMode="auto">
                <a:xfrm>
                  <a:off x="6234122" y="3733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65" name="Freeform 64"/>
                <p:cNvSpPr>
                  <a:spLocks/>
                </p:cNvSpPr>
                <p:nvPr/>
              </p:nvSpPr>
              <p:spPr bwMode="auto">
                <a:xfrm>
                  <a:off x="6386522" y="38862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66" name="Freeform 7"/>
                <p:cNvSpPr>
                  <a:spLocks/>
                </p:cNvSpPr>
                <p:nvPr/>
              </p:nvSpPr>
              <p:spPr bwMode="auto">
                <a:xfrm>
                  <a:off x="6538922" y="40386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67" name="Freeform 7"/>
                <p:cNvSpPr>
                  <a:spLocks/>
                </p:cNvSpPr>
                <p:nvPr/>
              </p:nvSpPr>
              <p:spPr bwMode="auto">
                <a:xfrm>
                  <a:off x="6691322" y="41910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68" name="Freeform 7"/>
                <p:cNvSpPr>
                  <a:spLocks/>
                </p:cNvSpPr>
                <p:nvPr/>
              </p:nvSpPr>
              <p:spPr bwMode="auto">
                <a:xfrm>
                  <a:off x="6843722" y="43434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69" name="Freeform 7"/>
                <p:cNvSpPr>
                  <a:spLocks/>
                </p:cNvSpPr>
                <p:nvPr/>
              </p:nvSpPr>
              <p:spPr bwMode="auto">
                <a:xfrm>
                  <a:off x="6996122" y="4495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</p:grpSp>
          <p:grpSp>
            <p:nvGrpSpPr>
              <p:cNvPr id="70" name="Group 69"/>
              <p:cNvGrpSpPr/>
              <p:nvPr/>
            </p:nvGrpSpPr>
            <p:grpSpPr>
              <a:xfrm>
                <a:off x="4857752" y="3357562"/>
                <a:ext cx="1090613" cy="1412875"/>
                <a:chOff x="6234122" y="3733800"/>
                <a:chExt cx="1090613" cy="1412875"/>
              </a:xfrm>
            </p:grpSpPr>
            <p:sp>
              <p:nvSpPr>
                <p:cNvPr id="71" name="Freeform 7"/>
                <p:cNvSpPr>
                  <a:spLocks/>
                </p:cNvSpPr>
                <p:nvPr/>
              </p:nvSpPr>
              <p:spPr bwMode="auto">
                <a:xfrm>
                  <a:off x="6234122" y="3733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72" name="Freeform 71"/>
                <p:cNvSpPr>
                  <a:spLocks/>
                </p:cNvSpPr>
                <p:nvPr/>
              </p:nvSpPr>
              <p:spPr bwMode="auto">
                <a:xfrm>
                  <a:off x="6386522" y="38862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73" name="Freeform 7"/>
                <p:cNvSpPr>
                  <a:spLocks/>
                </p:cNvSpPr>
                <p:nvPr/>
              </p:nvSpPr>
              <p:spPr bwMode="auto">
                <a:xfrm>
                  <a:off x="6538922" y="40386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74" name="Freeform 7"/>
                <p:cNvSpPr>
                  <a:spLocks/>
                </p:cNvSpPr>
                <p:nvPr/>
              </p:nvSpPr>
              <p:spPr bwMode="auto">
                <a:xfrm>
                  <a:off x="6691322" y="41910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75" name="Freeform 7"/>
                <p:cNvSpPr>
                  <a:spLocks/>
                </p:cNvSpPr>
                <p:nvPr/>
              </p:nvSpPr>
              <p:spPr bwMode="auto">
                <a:xfrm>
                  <a:off x="6843722" y="43434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76" name="Freeform 7"/>
                <p:cNvSpPr>
                  <a:spLocks/>
                </p:cNvSpPr>
                <p:nvPr/>
              </p:nvSpPr>
              <p:spPr bwMode="auto">
                <a:xfrm>
                  <a:off x="6996122" y="4495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</p:grpSp>
          <p:grpSp>
            <p:nvGrpSpPr>
              <p:cNvPr id="77" name="Group 76"/>
              <p:cNvGrpSpPr/>
              <p:nvPr/>
            </p:nvGrpSpPr>
            <p:grpSpPr>
              <a:xfrm>
                <a:off x="5786446" y="3571876"/>
                <a:ext cx="1090613" cy="1412875"/>
                <a:chOff x="6234122" y="3733800"/>
                <a:chExt cx="1090613" cy="1412875"/>
              </a:xfrm>
            </p:grpSpPr>
            <p:sp>
              <p:nvSpPr>
                <p:cNvPr id="78" name="Freeform 7"/>
                <p:cNvSpPr>
                  <a:spLocks/>
                </p:cNvSpPr>
                <p:nvPr/>
              </p:nvSpPr>
              <p:spPr bwMode="auto">
                <a:xfrm>
                  <a:off x="6234122" y="3733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79" name="Freeform 78"/>
                <p:cNvSpPr>
                  <a:spLocks/>
                </p:cNvSpPr>
                <p:nvPr/>
              </p:nvSpPr>
              <p:spPr bwMode="auto">
                <a:xfrm>
                  <a:off x="6386522" y="38862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80" name="Freeform 7"/>
                <p:cNvSpPr>
                  <a:spLocks/>
                </p:cNvSpPr>
                <p:nvPr/>
              </p:nvSpPr>
              <p:spPr bwMode="auto">
                <a:xfrm>
                  <a:off x="6538922" y="40386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81" name="Freeform 7"/>
                <p:cNvSpPr>
                  <a:spLocks/>
                </p:cNvSpPr>
                <p:nvPr/>
              </p:nvSpPr>
              <p:spPr bwMode="auto">
                <a:xfrm>
                  <a:off x="6691322" y="41910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82" name="Freeform 7"/>
                <p:cNvSpPr>
                  <a:spLocks/>
                </p:cNvSpPr>
                <p:nvPr/>
              </p:nvSpPr>
              <p:spPr bwMode="auto">
                <a:xfrm>
                  <a:off x="6843722" y="43434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83" name="Freeform 7"/>
                <p:cNvSpPr>
                  <a:spLocks/>
                </p:cNvSpPr>
                <p:nvPr/>
              </p:nvSpPr>
              <p:spPr bwMode="auto">
                <a:xfrm>
                  <a:off x="6996122" y="4495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</p:grpSp>
          <p:grpSp>
            <p:nvGrpSpPr>
              <p:cNvPr id="84" name="Group 83"/>
              <p:cNvGrpSpPr/>
              <p:nvPr/>
            </p:nvGrpSpPr>
            <p:grpSpPr>
              <a:xfrm>
                <a:off x="3786182" y="2071678"/>
                <a:ext cx="1090613" cy="1412875"/>
                <a:chOff x="6234122" y="3733800"/>
                <a:chExt cx="1090613" cy="1412875"/>
              </a:xfrm>
            </p:grpSpPr>
            <p:sp>
              <p:nvSpPr>
                <p:cNvPr id="85" name="Freeform 7"/>
                <p:cNvSpPr>
                  <a:spLocks/>
                </p:cNvSpPr>
                <p:nvPr/>
              </p:nvSpPr>
              <p:spPr bwMode="auto">
                <a:xfrm>
                  <a:off x="6234122" y="3733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86" name="Freeform 85"/>
                <p:cNvSpPr>
                  <a:spLocks/>
                </p:cNvSpPr>
                <p:nvPr/>
              </p:nvSpPr>
              <p:spPr bwMode="auto">
                <a:xfrm>
                  <a:off x="6386522" y="38862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87" name="Freeform 7"/>
                <p:cNvSpPr>
                  <a:spLocks/>
                </p:cNvSpPr>
                <p:nvPr/>
              </p:nvSpPr>
              <p:spPr bwMode="auto">
                <a:xfrm>
                  <a:off x="6538922" y="40386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88" name="Freeform 7"/>
                <p:cNvSpPr>
                  <a:spLocks/>
                </p:cNvSpPr>
                <p:nvPr/>
              </p:nvSpPr>
              <p:spPr bwMode="auto">
                <a:xfrm>
                  <a:off x="6691322" y="41910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89" name="Freeform 7"/>
                <p:cNvSpPr>
                  <a:spLocks/>
                </p:cNvSpPr>
                <p:nvPr/>
              </p:nvSpPr>
              <p:spPr bwMode="auto">
                <a:xfrm>
                  <a:off x="6843722" y="43434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90" name="Freeform 7"/>
                <p:cNvSpPr>
                  <a:spLocks/>
                </p:cNvSpPr>
                <p:nvPr/>
              </p:nvSpPr>
              <p:spPr bwMode="auto">
                <a:xfrm>
                  <a:off x="6996122" y="4495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</p:grpSp>
          <p:grpSp>
            <p:nvGrpSpPr>
              <p:cNvPr id="91" name="Group 90"/>
              <p:cNvGrpSpPr/>
              <p:nvPr/>
            </p:nvGrpSpPr>
            <p:grpSpPr>
              <a:xfrm>
                <a:off x="6072198" y="3071810"/>
                <a:ext cx="1090613" cy="1412875"/>
                <a:chOff x="6234122" y="3733800"/>
                <a:chExt cx="1090613" cy="1412875"/>
              </a:xfrm>
            </p:grpSpPr>
            <p:sp>
              <p:nvSpPr>
                <p:cNvPr id="92" name="Freeform 7"/>
                <p:cNvSpPr>
                  <a:spLocks/>
                </p:cNvSpPr>
                <p:nvPr/>
              </p:nvSpPr>
              <p:spPr bwMode="auto">
                <a:xfrm>
                  <a:off x="6234122" y="3733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93" name="Freeform 92"/>
                <p:cNvSpPr>
                  <a:spLocks/>
                </p:cNvSpPr>
                <p:nvPr/>
              </p:nvSpPr>
              <p:spPr bwMode="auto">
                <a:xfrm>
                  <a:off x="6386522" y="38862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94" name="Freeform 7"/>
                <p:cNvSpPr>
                  <a:spLocks/>
                </p:cNvSpPr>
                <p:nvPr/>
              </p:nvSpPr>
              <p:spPr bwMode="auto">
                <a:xfrm>
                  <a:off x="6538922" y="40386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95" name="Freeform 7"/>
                <p:cNvSpPr>
                  <a:spLocks/>
                </p:cNvSpPr>
                <p:nvPr/>
              </p:nvSpPr>
              <p:spPr bwMode="auto">
                <a:xfrm>
                  <a:off x="6691322" y="41910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96" name="Freeform 7"/>
                <p:cNvSpPr>
                  <a:spLocks/>
                </p:cNvSpPr>
                <p:nvPr/>
              </p:nvSpPr>
              <p:spPr bwMode="auto">
                <a:xfrm>
                  <a:off x="6843722" y="43434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97" name="Freeform 7"/>
                <p:cNvSpPr>
                  <a:spLocks/>
                </p:cNvSpPr>
                <p:nvPr/>
              </p:nvSpPr>
              <p:spPr bwMode="auto">
                <a:xfrm>
                  <a:off x="6996122" y="4495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</p:grpSp>
          <p:grpSp>
            <p:nvGrpSpPr>
              <p:cNvPr id="98" name="Group 97"/>
              <p:cNvGrpSpPr/>
              <p:nvPr/>
            </p:nvGrpSpPr>
            <p:grpSpPr>
              <a:xfrm>
                <a:off x="7072330" y="2857496"/>
                <a:ext cx="1090613" cy="1412875"/>
                <a:chOff x="6234122" y="3733800"/>
                <a:chExt cx="1090613" cy="1412875"/>
              </a:xfrm>
            </p:grpSpPr>
            <p:sp>
              <p:nvSpPr>
                <p:cNvPr id="99" name="Freeform 7"/>
                <p:cNvSpPr>
                  <a:spLocks/>
                </p:cNvSpPr>
                <p:nvPr/>
              </p:nvSpPr>
              <p:spPr bwMode="auto">
                <a:xfrm>
                  <a:off x="6234122" y="3733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00" name="Freeform 99"/>
                <p:cNvSpPr>
                  <a:spLocks/>
                </p:cNvSpPr>
                <p:nvPr/>
              </p:nvSpPr>
              <p:spPr bwMode="auto">
                <a:xfrm>
                  <a:off x="6386522" y="38862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01" name="Freeform 7"/>
                <p:cNvSpPr>
                  <a:spLocks/>
                </p:cNvSpPr>
                <p:nvPr/>
              </p:nvSpPr>
              <p:spPr bwMode="auto">
                <a:xfrm>
                  <a:off x="6538922" y="40386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02" name="Freeform 7"/>
                <p:cNvSpPr>
                  <a:spLocks/>
                </p:cNvSpPr>
                <p:nvPr/>
              </p:nvSpPr>
              <p:spPr bwMode="auto">
                <a:xfrm>
                  <a:off x="6691322" y="41910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03" name="Freeform 7"/>
                <p:cNvSpPr>
                  <a:spLocks/>
                </p:cNvSpPr>
                <p:nvPr/>
              </p:nvSpPr>
              <p:spPr bwMode="auto">
                <a:xfrm>
                  <a:off x="6843722" y="43434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04" name="Freeform 7"/>
                <p:cNvSpPr>
                  <a:spLocks/>
                </p:cNvSpPr>
                <p:nvPr/>
              </p:nvSpPr>
              <p:spPr bwMode="auto">
                <a:xfrm>
                  <a:off x="6996122" y="4495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</p:grpSp>
          <p:grpSp>
            <p:nvGrpSpPr>
              <p:cNvPr id="105" name="Group 104"/>
              <p:cNvGrpSpPr/>
              <p:nvPr/>
            </p:nvGrpSpPr>
            <p:grpSpPr>
              <a:xfrm>
                <a:off x="3357554" y="4500570"/>
                <a:ext cx="1090613" cy="1412875"/>
                <a:chOff x="6234122" y="3733800"/>
                <a:chExt cx="1090613" cy="1412875"/>
              </a:xfrm>
            </p:grpSpPr>
            <p:sp>
              <p:nvSpPr>
                <p:cNvPr id="106" name="Freeform 7"/>
                <p:cNvSpPr>
                  <a:spLocks/>
                </p:cNvSpPr>
                <p:nvPr/>
              </p:nvSpPr>
              <p:spPr bwMode="auto">
                <a:xfrm>
                  <a:off x="6234122" y="3733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07" name="Freeform 106"/>
                <p:cNvSpPr>
                  <a:spLocks/>
                </p:cNvSpPr>
                <p:nvPr/>
              </p:nvSpPr>
              <p:spPr bwMode="auto">
                <a:xfrm>
                  <a:off x="6386522" y="38862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08" name="Freeform 7"/>
                <p:cNvSpPr>
                  <a:spLocks/>
                </p:cNvSpPr>
                <p:nvPr/>
              </p:nvSpPr>
              <p:spPr bwMode="auto">
                <a:xfrm>
                  <a:off x="6538922" y="40386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09" name="Freeform 7"/>
                <p:cNvSpPr>
                  <a:spLocks/>
                </p:cNvSpPr>
                <p:nvPr/>
              </p:nvSpPr>
              <p:spPr bwMode="auto">
                <a:xfrm>
                  <a:off x="6691322" y="41910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10" name="Freeform 7"/>
                <p:cNvSpPr>
                  <a:spLocks/>
                </p:cNvSpPr>
                <p:nvPr/>
              </p:nvSpPr>
              <p:spPr bwMode="auto">
                <a:xfrm>
                  <a:off x="6843722" y="43434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11" name="Freeform 7"/>
                <p:cNvSpPr>
                  <a:spLocks/>
                </p:cNvSpPr>
                <p:nvPr/>
              </p:nvSpPr>
              <p:spPr bwMode="auto">
                <a:xfrm>
                  <a:off x="6996122" y="4495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</p:grpSp>
          <p:grpSp>
            <p:nvGrpSpPr>
              <p:cNvPr id="112" name="Group 111"/>
              <p:cNvGrpSpPr/>
              <p:nvPr/>
            </p:nvGrpSpPr>
            <p:grpSpPr>
              <a:xfrm>
                <a:off x="4429124" y="4500570"/>
                <a:ext cx="1090613" cy="1412875"/>
                <a:chOff x="6234122" y="3733800"/>
                <a:chExt cx="1090613" cy="1412875"/>
              </a:xfrm>
            </p:grpSpPr>
            <p:sp>
              <p:nvSpPr>
                <p:cNvPr id="113" name="Freeform 7"/>
                <p:cNvSpPr>
                  <a:spLocks/>
                </p:cNvSpPr>
                <p:nvPr/>
              </p:nvSpPr>
              <p:spPr bwMode="auto">
                <a:xfrm>
                  <a:off x="6234122" y="3733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14" name="Freeform 113"/>
                <p:cNvSpPr>
                  <a:spLocks/>
                </p:cNvSpPr>
                <p:nvPr/>
              </p:nvSpPr>
              <p:spPr bwMode="auto">
                <a:xfrm>
                  <a:off x="6386522" y="38862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15" name="Freeform 7"/>
                <p:cNvSpPr>
                  <a:spLocks/>
                </p:cNvSpPr>
                <p:nvPr/>
              </p:nvSpPr>
              <p:spPr bwMode="auto">
                <a:xfrm>
                  <a:off x="6538922" y="40386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16" name="Freeform 7"/>
                <p:cNvSpPr>
                  <a:spLocks/>
                </p:cNvSpPr>
                <p:nvPr/>
              </p:nvSpPr>
              <p:spPr bwMode="auto">
                <a:xfrm>
                  <a:off x="6691322" y="41910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17" name="Freeform 7"/>
                <p:cNvSpPr>
                  <a:spLocks/>
                </p:cNvSpPr>
                <p:nvPr/>
              </p:nvSpPr>
              <p:spPr bwMode="auto">
                <a:xfrm>
                  <a:off x="6843722" y="43434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  <p:sp>
              <p:nvSpPr>
                <p:cNvPr id="118" name="Freeform 7"/>
                <p:cNvSpPr>
                  <a:spLocks/>
                </p:cNvSpPr>
                <p:nvPr/>
              </p:nvSpPr>
              <p:spPr bwMode="auto">
                <a:xfrm>
                  <a:off x="6996122" y="4495800"/>
                  <a:ext cx="328613" cy="650875"/>
                </a:xfrm>
                <a:custGeom>
                  <a:avLst/>
                  <a:gdLst>
                    <a:gd name="T0" fmla="*/ 175392 w 830"/>
                    <a:gd name="T1" fmla="*/ 628281 h 1642"/>
                    <a:gd name="T2" fmla="*/ 178164 w 830"/>
                    <a:gd name="T3" fmla="*/ 635416 h 1642"/>
                    <a:gd name="T4" fmla="*/ 182915 w 830"/>
                    <a:gd name="T5" fmla="*/ 641758 h 1642"/>
                    <a:gd name="T6" fmla="*/ 188853 w 830"/>
                    <a:gd name="T7" fmla="*/ 646515 h 1642"/>
                    <a:gd name="T8" fmla="*/ 195584 w 830"/>
                    <a:gd name="T9" fmla="*/ 649686 h 1642"/>
                    <a:gd name="T10" fmla="*/ 203107 w 830"/>
                    <a:gd name="T11" fmla="*/ 650479 h 1642"/>
                    <a:gd name="T12" fmla="*/ 210233 w 830"/>
                    <a:gd name="T13" fmla="*/ 649686 h 1642"/>
                    <a:gd name="T14" fmla="*/ 217360 w 830"/>
                    <a:gd name="T15" fmla="*/ 646515 h 1642"/>
                    <a:gd name="T16" fmla="*/ 223299 w 830"/>
                    <a:gd name="T17" fmla="*/ 641758 h 1642"/>
                    <a:gd name="T18" fmla="*/ 227654 w 830"/>
                    <a:gd name="T19" fmla="*/ 635416 h 1642"/>
                    <a:gd name="T20" fmla="*/ 230821 w 830"/>
                    <a:gd name="T21" fmla="*/ 628281 h 1642"/>
                    <a:gd name="T22" fmla="*/ 291793 w 830"/>
                    <a:gd name="T23" fmla="*/ 411851 h 1642"/>
                    <a:gd name="T24" fmla="*/ 235572 w 830"/>
                    <a:gd name="T25" fmla="*/ 94738 h 1642"/>
                    <a:gd name="T26" fmla="*/ 239135 w 830"/>
                    <a:gd name="T27" fmla="*/ 93152 h 1642"/>
                    <a:gd name="T28" fmla="*/ 243490 w 830"/>
                    <a:gd name="T29" fmla="*/ 99098 h 1642"/>
                    <a:gd name="T30" fmla="*/ 284270 w 830"/>
                    <a:gd name="T31" fmla="*/ 296105 h 1642"/>
                    <a:gd name="T32" fmla="*/ 287437 w 830"/>
                    <a:gd name="T33" fmla="*/ 300861 h 1642"/>
                    <a:gd name="T34" fmla="*/ 292584 w 830"/>
                    <a:gd name="T35" fmla="*/ 304825 h 1642"/>
                    <a:gd name="T36" fmla="*/ 298523 w 830"/>
                    <a:gd name="T37" fmla="*/ 307600 h 1642"/>
                    <a:gd name="T38" fmla="*/ 304858 w 830"/>
                    <a:gd name="T39" fmla="*/ 308789 h 1642"/>
                    <a:gd name="T40" fmla="*/ 311193 w 830"/>
                    <a:gd name="T41" fmla="*/ 307600 h 1642"/>
                    <a:gd name="T42" fmla="*/ 316340 w 830"/>
                    <a:gd name="T43" fmla="*/ 304825 h 1642"/>
                    <a:gd name="T44" fmla="*/ 321486 w 830"/>
                    <a:gd name="T45" fmla="*/ 300861 h 1642"/>
                    <a:gd name="T46" fmla="*/ 325050 w 830"/>
                    <a:gd name="T47" fmla="*/ 296105 h 1642"/>
                    <a:gd name="T48" fmla="*/ 327821 w 830"/>
                    <a:gd name="T49" fmla="*/ 289762 h 1642"/>
                    <a:gd name="T50" fmla="*/ 328613 w 830"/>
                    <a:gd name="T51" fmla="*/ 283024 h 1642"/>
                    <a:gd name="T52" fmla="*/ 274768 w 830"/>
                    <a:gd name="T53" fmla="*/ 30126 h 1642"/>
                    <a:gd name="T54" fmla="*/ 267641 w 830"/>
                    <a:gd name="T55" fmla="*/ 12685 h 1642"/>
                    <a:gd name="T56" fmla="*/ 256160 w 830"/>
                    <a:gd name="T57" fmla="*/ 1586 h 1642"/>
                    <a:gd name="T58" fmla="*/ 80372 w 830"/>
                    <a:gd name="T59" fmla="*/ 0 h 1642"/>
                    <a:gd name="T60" fmla="*/ 66910 w 830"/>
                    <a:gd name="T61" fmla="*/ 5549 h 1642"/>
                    <a:gd name="T62" fmla="*/ 57804 w 830"/>
                    <a:gd name="T63" fmla="*/ 18234 h 1642"/>
                    <a:gd name="T64" fmla="*/ 792 w 830"/>
                    <a:gd name="T65" fmla="*/ 278267 h 1642"/>
                    <a:gd name="T66" fmla="*/ 0 w 830"/>
                    <a:gd name="T67" fmla="*/ 286195 h 1642"/>
                    <a:gd name="T68" fmla="*/ 1584 w 830"/>
                    <a:gd name="T69" fmla="*/ 292141 h 1642"/>
                    <a:gd name="T70" fmla="*/ 4355 w 830"/>
                    <a:gd name="T71" fmla="*/ 298086 h 1642"/>
                    <a:gd name="T72" fmla="*/ 8314 w 830"/>
                    <a:gd name="T73" fmla="*/ 302843 h 1642"/>
                    <a:gd name="T74" fmla="*/ 13857 w 830"/>
                    <a:gd name="T75" fmla="*/ 306807 h 1642"/>
                    <a:gd name="T76" fmla="*/ 19796 w 830"/>
                    <a:gd name="T77" fmla="*/ 308789 h 1642"/>
                    <a:gd name="T78" fmla="*/ 26131 w 830"/>
                    <a:gd name="T79" fmla="*/ 309185 h 1642"/>
                    <a:gd name="T80" fmla="*/ 32069 w 830"/>
                    <a:gd name="T81" fmla="*/ 307203 h 1642"/>
                    <a:gd name="T82" fmla="*/ 37612 w 830"/>
                    <a:gd name="T83" fmla="*/ 304429 h 1642"/>
                    <a:gd name="T84" fmla="*/ 42363 w 830"/>
                    <a:gd name="T85" fmla="*/ 300068 h 1642"/>
                    <a:gd name="T86" fmla="*/ 45135 w 830"/>
                    <a:gd name="T87" fmla="*/ 294123 h 1642"/>
                    <a:gd name="T88" fmla="*/ 85519 w 830"/>
                    <a:gd name="T89" fmla="*/ 97116 h 1642"/>
                    <a:gd name="T90" fmla="*/ 90666 w 830"/>
                    <a:gd name="T91" fmla="*/ 93548 h 1642"/>
                    <a:gd name="T92" fmla="*/ 95021 w 830"/>
                    <a:gd name="T93" fmla="*/ 99891 h 1642"/>
                    <a:gd name="T94" fmla="*/ 97396 w 830"/>
                    <a:gd name="T95" fmla="*/ 411851 h 1642"/>
                    <a:gd name="T96" fmla="*/ 98584 w 830"/>
                    <a:gd name="T97" fmla="*/ 631452 h 1642"/>
                    <a:gd name="T98" fmla="*/ 102147 w 830"/>
                    <a:gd name="T99" fmla="*/ 638587 h 1642"/>
                    <a:gd name="T100" fmla="*/ 106898 w 830"/>
                    <a:gd name="T101" fmla="*/ 643740 h 1642"/>
                    <a:gd name="T102" fmla="*/ 113629 w 830"/>
                    <a:gd name="T103" fmla="*/ 648100 h 1642"/>
                    <a:gd name="T104" fmla="*/ 120359 w 830"/>
                    <a:gd name="T105" fmla="*/ 650479 h 1642"/>
                    <a:gd name="T106" fmla="*/ 127882 w 830"/>
                    <a:gd name="T107" fmla="*/ 650875 h 1642"/>
                    <a:gd name="T108" fmla="*/ 135404 w 830"/>
                    <a:gd name="T109" fmla="*/ 649289 h 1642"/>
                    <a:gd name="T110" fmla="*/ 142135 w 830"/>
                    <a:gd name="T111" fmla="*/ 645722 h 1642"/>
                    <a:gd name="T112" fmla="*/ 147282 w 830"/>
                    <a:gd name="T113" fmla="*/ 640569 h 1642"/>
                    <a:gd name="T114" fmla="*/ 151637 w 830"/>
                    <a:gd name="T115" fmla="*/ 633830 h 1642"/>
                    <a:gd name="T116" fmla="*/ 154013 w 830"/>
                    <a:gd name="T117" fmla="*/ 625902 h 164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w 830"/>
                    <a:gd name="T178" fmla="*/ 0 h 1642"/>
                    <a:gd name="T179" fmla="*/ 830 w 830"/>
                    <a:gd name="T180" fmla="*/ 1642 h 1642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T177" t="T178" r="T179" b="T180"/>
                  <a:pathLst>
                    <a:path w="830" h="1642">
                      <a:moveTo>
                        <a:pt x="441" y="1039"/>
                      </a:moveTo>
                      <a:lnTo>
                        <a:pt x="441" y="1578"/>
                      </a:lnTo>
                      <a:lnTo>
                        <a:pt x="443" y="1585"/>
                      </a:lnTo>
                      <a:lnTo>
                        <a:pt x="445" y="1591"/>
                      </a:lnTo>
                      <a:lnTo>
                        <a:pt x="448" y="1597"/>
                      </a:lnTo>
                      <a:lnTo>
                        <a:pt x="450" y="1603"/>
                      </a:lnTo>
                      <a:lnTo>
                        <a:pt x="454" y="1608"/>
                      </a:lnTo>
                      <a:lnTo>
                        <a:pt x="457" y="1614"/>
                      </a:lnTo>
                      <a:lnTo>
                        <a:pt x="462" y="1619"/>
                      </a:lnTo>
                      <a:lnTo>
                        <a:pt x="466" y="1623"/>
                      </a:lnTo>
                      <a:lnTo>
                        <a:pt x="471" y="1628"/>
                      </a:lnTo>
                      <a:lnTo>
                        <a:pt x="477" y="1631"/>
                      </a:lnTo>
                      <a:lnTo>
                        <a:pt x="483" y="1634"/>
                      </a:lnTo>
                      <a:lnTo>
                        <a:pt x="489" y="1636"/>
                      </a:lnTo>
                      <a:lnTo>
                        <a:pt x="494" y="1639"/>
                      </a:lnTo>
                      <a:lnTo>
                        <a:pt x="500" y="1640"/>
                      </a:lnTo>
                      <a:lnTo>
                        <a:pt x="507" y="1641"/>
                      </a:lnTo>
                      <a:lnTo>
                        <a:pt x="513" y="1641"/>
                      </a:lnTo>
                      <a:lnTo>
                        <a:pt x="519" y="1641"/>
                      </a:lnTo>
                      <a:lnTo>
                        <a:pt x="525" y="1640"/>
                      </a:lnTo>
                      <a:lnTo>
                        <a:pt x="531" y="1639"/>
                      </a:lnTo>
                      <a:lnTo>
                        <a:pt x="538" y="1636"/>
                      </a:lnTo>
                      <a:lnTo>
                        <a:pt x="544" y="1634"/>
                      </a:lnTo>
                      <a:lnTo>
                        <a:pt x="549" y="1631"/>
                      </a:lnTo>
                      <a:lnTo>
                        <a:pt x="555" y="1628"/>
                      </a:lnTo>
                      <a:lnTo>
                        <a:pt x="559" y="1623"/>
                      </a:lnTo>
                      <a:lnTo>
                        <a:pt x="564" y="1619"/>
                      </a:lnTo>
                      <a:lnTo>
                        <a:pt x="568" y="1614"/>
                      </a:lnTo>
                      <a:lnTo>
                        <a:pt x="572" y="1608"/>
                      </a:lnTo>
                      <a:lnTo>
                        <a:pt x="575" y="1603"/>
                      </a:lnTo>
                      <a:lnTo>
                        <a:pt x="579" y="1597"/>
                      </a:lnTo>
                      <a:lnTo>
                        <a:pt x="581" y="1591"/>
                      </a:lnTo>
                      <a:lnTo>
                        <a:pt x="583" y="1585"/>
                      </a:lnTo>
                      <a:lnTo>
                        <a:pt x="585" y="1578"/>
                      </a:lnTo>
                      <a:lnTo>
                        <a:pt x="585" y="1039"/>
                      </a:lnTo>
                      <a:lnTo>
                        <a:pt x="737" y="1039"/>
                      </a:lnTo>
                      <a:lnTo>
                        <a:pt x="551" y="381"/>
                      </a:lnTo>
                      <a:lnTo>
                        <a:pt x="590" y="250"/>
                      </a:lnTo>
                      <a:lnTo>
                        <a:pt x="595" y="239"/>
                      </a:lnTo>
                      <a:lnTo>
                        <a:pt x="596" y="236"/>
                      </a:lnTo>
                      <a:lnTo>
                        <a:pt x="601" y="234"/>
                      </a:lnTo>
                      <a:lnTo>
                        <a:pt x="604" y="235"/>
                      </a:lnTo>
                      <a:lnTo>
                        <a:pt x="609" y="237"/>
                      </a:lnTo>
                      <a:lnTo>
                        <a:pt x="613" y="243"/>
                      </a:lnTo>
                      <a:lnTo>
                        <a:pt x="615" y="250"/>
                      </a:lnTo>
                      <a:lnTo>
                        <a:pt x="713" y="735"/>
                      </a:lnTo>
                      <a:lnTo>
                        <a:pt x="715" y="741"/>
                      </a:lnTo>
                      <a:lnTo>
                        <a:pt x="718" y="747"/>
                      </a:lnTo>
                      <a:lnTo>
                        <a:pt x="720" y="751"/>
                      </a:lnTo>
                      <a:lnTo>
                        <a:pt x="722" y="756"/>
                      </a:lnTo>
                      <a:lnTo>
                        <a:pt x="726" y="759"/>
                      </a:lnTo>
                      <a:lnTo>
                        <a:pt x="731" y="763"/>
                      </a:lnTo>
                      <a:lnTo>
                        <a:pt x="735" y="767"/>
                      </a:lnTo>
                      <a:lnTo>
                        <a:pt x="739" y="769"/>
                      </a:lnTo>
                      <a:lnTo>
                        <a:pt x="744" y="773"/>
                      </a:lnTo>
                      <a:lnTo>
                        <a:pt x="749" y="774"/>
                      </a:lnTo>
                      <a:lnTo>
                        <a:pt x="754" y="776"/>
                      </a:lnTo>
                      <a:lnTo>
                        <a:pt x="759" y="777"/>
                      </a:lnTo>
                      <a:lnTo>
                        <a:pt x="765" y="777"/>
                      </a:lnTo>
                      <a:lnTo>
                        <a:pt x="770" y="779"/>
                      </a:lnTo>
                      <a:lnTo>
                        <a:pt x="775" y="777"/>
                      </a:lnTo>
                      <a:lnTo>
                        <a:pt x="780" y="777"/>
                      </a:lnTo>
                      <a:lnTo>
                        <a:pt x="786" y="776"/>
                      </a:lnTo>
                      <a:lnTo>
                        <a:pt x="791" y="774"/>
                      </a:lnTo>
                      <a:lnTo>
                        <a:pt x="795" y="773"/>
                      </a:lnTo>
                      <a:lnTo>
                        <a:pt x="799" y="769"/>
                      </a:lnTo>
                      <a:lnTo>
                        <a:pt x="804" y="767"/>
                      </a:lnTo>
                      <a:lnTo>
                        <a:pt x="809" y="763"/>
                      </a:lnTo>
                      <a:lnTo>
                        <a:pt x="812" y="759"/>
                      </a:lnTo>
                      <a:lnTo>
                        <a:pt x="816" y="756"/>
                      </a:lnTo>
                      <a:lnTo>
                        <a:pt x="820" y="751"/>
                      </a:lnTo>
                      <a:lnTo>
                        <a:pt x="821" y="747"/>
                      </a:lnTo>
                      <a:lnTo>
                        <a:pt x="825" y="741"/>
                      </a:lnTo>
                      <a:lnTo>
                        <a:pt x="827" y="736"/>
                      </a:lnTo>
                      <a:lnTo>
                        <a:pt x="828" y="731"/>
                      </a:lnTo>
                      <a:lnTo>
                        <a:pt x="830" y="726"/>
                      </a:lnTo>
                      <a:lnTo>
                        <a:pt x="830" y="720"/>
                      </a:lnTo>
                      <a:lnTo>
                        <a:pt x="830" y="714"/>
                      </a:lnTo>
                      <a:lnTo>
                        <a:pt x="830" y="709"/>
                      </a:lnTo>
                      <a:lnTo>
                        <a:pt x="828" y="701"/>
                      </a:lnTo>
                      <a:lnTo>
                        <a:pt x="694" y="76"/>
                      </a:lnTo>
                      <a:lnTo>
                        <a:pt x="690" y="61"/>
                      </a:lnTo>
                      <a:lnTo>
                        <a:pt x="684" y="44"/>
                      </a:lnTo>
                      <a:lnTo>
                        <a:pt x="676" y="32"/>
                      </a:lnTo>
                      <a:lnTo>
                        <a:pt x="670" y="22"/>
                      </a:lnTo>
                      <a:lnTo>
                        <a:pt x="662" y="12"/>
                      </a:lnTo>
                      <a:lnTo>
                        <a:pt x="647" y="4"/>
                      </a:lnTo>
                      <a:lnTo>
                        <a:pt x="640" y="1"/>
                      </a:lnTo>
                      <a:lnTo>
                        <a:pt x="626" y="0"/>
                      </a:lnTo>
                      <a:lnTo>
                        <a:pt x="203" y="0"/>
                      </a:lnTo>
                      <a:lnTo>
                        <a:pt x="190" y="3"/>
                      </a:lnTo>
                      <a:lnTo>
                        <a:pt x="182" y="5"/>
                      </a:lnTo>
                      <a:lnTo>
                        <a:pt x="169" y="14"/>
                      </a:lnTo>
                      <a:lnTo>
                        <a:pt x="160" y="23"/>
                      </a:lnTo>
                      <a:lnTo>
                        <a:pt x="153" y="33"/>
                      </a:lnTo>
                      <a:lnTo>
                        <a:pt x="146" y="46"/>
                      </a:lnTo>
                      <a:lnTo>
                        <a:pt x="141" y="62"/>
                      </a:lnTo>
                      <a:lnTo>
                        <a:pt x="136" y="77"/>
                      </a:lnTo>
                      <a:lnTo>
                        <a:pt x="2" y="702"/>
                      </a:lnTo>
                      <a:lnTo>
                        <a:pt x="0" y="711"/>
                      </a:lnTo>
                      <a:lnTo>
                        <a:pt x="0" y="717"/>
                      </a:lnTo>
                      <a:lnTo>
                        <a:pt x="0" y="722"/>
                      </a:lnTo>
                      <a:lnTo>
                        <a:pt x="1" y="728"/>
                      </a:lnTo>
                      <a:lnTo>
                        <a:pt x="2" y="732"/>
                      </a:lnTo>
                      <a:lnTo>
                        <a:pt x="4" y="737"/>
                      </a:lnTo>
                      <a:lnTo>
                        <a:pt x="6" y="742"/>
                      </a:lnTo>
                      <a:lnTo>
                        <a:pt x="8" y="747"/>
                      </a:lnTo>
                      <a:lnTo>
                        <a:pt x="11" y="752"/>
                      </a:lnTo>
                      <a:lnTo>
                        <a:pt x="14" y="757"/>
                      </a:lnTo>
                      <a:lnTo>
                        <a:pt x="17" y="760"/>
                      </a:lnTo>
                      <a:lnTo>
                        <a:pt x="21" y="764"/>
                      </a:lnTo>
                      <a:lnTo>
                        <a:pt x="25" y="768"/>
                      </a:lnTo>
                      <a:lnTo>
                        <a:pt x="30" y="771"/>
                      </a:lnTo>
                      <a:lnTo>
                        <a:pt x="35" y="774"/>
                      </a:lnTo>
                      <a:lnTo>
                        <a:pt x="40" y="775"/>
                      </a:lnTo>
                      <a:lnTo>
                        <a:pt x="45" y="777"/>
                      </a:lnTo>
                      <a:lnTo>
                        <a:pt x="50" y="779"/>
                      </a:lnTo>
                      <a:lnTo>
                        <a:pt x="56" y="780"/>
                      </a:lnTo>
                      <a:lnTo>
                        <a:pt x="61" y="780"/>
                      </a:lnTo>
                      <a:lnTo>
                        <a:pt x="66" y="780"/>
                      </a:lnTo>
                      <a:lnTo>
                        <a:pt x="70" y="779"/>
                      </a:lnTo>
                      <a:lnTo>
                        <a:pt x="77" y="777"/>
                      </a:lnTo>
                      <a:lnTo>
                        <a:pt x="81" y="775"/>
                      </a:lnTo>
                      <a:lnTo>
                        <a:pt x="86" y="774"/>
                      </a:lnTo>
                      <a:lnTo>
                        <a:pt x="90" y="771"/>
                      </a:lnTo>
                      <a:lnTo>
                        <a:pt x="95" y="768"/>
                      </a:lnTo>
                      <a:lnTo>
                        <a:pt x="100" y="764"/>
                      </a:lnTo>
                      <a:lnTo>
                        <a:pt x="103" y="760"/>
                      </a:lnTo>
                      <a:lnTo>
                        <a:pt x="107" y="757"/>
                      </a:lnTo>
                      <a:lnTo>
                        <a:pt x="109" y="752"/>
                      </a:lnTo>
                      <a:lnTo>
                        <a:pt x="113" y="747"/>
                      </a:lnTo>
                      <a:lnTo>
                        <a:pt x="114" y="742"/>
                      </a:lnTo>
                      <a:lnTo>
                        <a:pt x="117" y="736"/>
                      </a:lnTo>
                      <a:lnTo>
                        <a:pt x="214" y="252"/>
                      </a:lnTo>
                      <a:lnTo>
                        <a:pt x="216" y="245"/>
                      </a:lnTo>
                      <a:lnTo>
                        <a:pt x="221" y="239"/>
                      </a:lnTo>
                      <a:lnTo>
                        <a:pt x="225" y="236"/>
                      </a:lnTo>
                      <a:lnTo>
                        <a:pt x="229" y="236"/>
                      </a:lnTo>
                      <a:lnTo>
                        <a:pt x="233" y="237"/>
                      </a:lnTo>
                      <a:lnTo>
                        <a:pt x="236" y="240"/>
                      </a:lnTo>
                      <a:lnTo>
                        <a:pt x="240" y="252"/>
                      </a:lnTo>
                      <a:lnTo>
                        <a:pt x="280" y="382"/>
                      </a:lnTo>
                      <a:lnTo>
                        <a:pt x="95" y="1039"/>
                      </a:lnTo>
                      <a:lnTo>
                        <a:pt x="246" y="1039"/>
                      </a:lnTo>
                      <a:lnTo>
                        <a:pt x="246" y="1579"/>
                      </a:lnTo>
                      <a:lnTo>
                        <a:pt x="247" y="1586"/>
                      </a:lnTo>
                      <a:lnTo>
                        <a:pt x="249" y="1593"/>
                      </a:lnTo>
                      <a:lnTo>
                        <a:pt x="252" y="1599"/>
                      </a:lnTo>
                      <a:lnTo>
                        <a:pt x="254" y="1605"/>
                      </a:lnTo>
                      <a:lnTo>
                        <a:pt x="258" y="1611"/>
                      </a:lnTo>
                      <a:lnTo>
                        <a:pt x="261" y="1616"/>
                      </a:lnTo>
                      <a:lnTo>
                        <a:pt x="265" y="1621"/>
                      </a:lnTo>
                      <a:lnTo>
                        <a:pt x="270" y="1624"/>
                      </a:lnTo>
                      <a:lnTo>
                        <a:pt x="275" y="1629"/>
                      </a:lnTo>
                      <a:lnTo>
                        <a:pt x="281" y="1633"/>
                      </a:lnTo>
                      <a:lnTo>
                        <a:pt x="287" y="1635"/>
                      </a:lnTo>
                      <a:lnTo>
                        <a:pt x="292" y="1638"/>
                      </a:lnTo>
                      <a:lnTo>
                        <a:pt x="298" y="1640"/>
                      </a:lnTo>
                      <a:lnTo>
                        <a:pt x="304" y="1641"/>
                      </a:lnTo>
                      <a:lnTo>
                        <a:pt x="311" y="1642"/>
                      </a:lnTo>
                      <a:lnTo>
                        <a:pt x="316" y="1642"/>
                      </a:lnTo>
                      <a:lnTo>
                        <a:pt x="323" y="1642"/>
                      </a:lnTo>
                      <a:lnTo>
                        <a:pt x="330" y="1641"/>
                      </a:lnTo>
                      <a:lnTo>
                        <a:pt x="336" y="1640"/>
                      </a:lnTo>
                      <a:lnTo>
                        <a:pt x="342" y="1638"/>
                      </a:lnTo>
                      <a:lnTo>
                        <a:pt x="348" y="1635"/>
                      </a:lnTo>
                      <a:lnTo>
                        <a:pt x="353" y="1633"/>
                      </a:lnTo>
                      <a:lnTo>
                        <a:pt x="359" y="1629"/>
                      </a:lnTo>
                      <a:lnTo>
                        <a:pt x="364" y="1624"/>
                      </a:lnTo>
                      <a:lnTo>
                        <a:pt x="368" y="1621"/>
                      </a:lnTo>
                      <a:lnTo>
                        <a:pt x="372" y="1616"/>
                      </a:lnTo>
                      <a:lnTo>
                        <a:pt x="376" y="1611"/>
                      </a:lnTo>
                      <a:lnTo>
                        <a:pt x="379" y="1605"/>
                      </a:lnTo>
                      <a:lnTo>
                        <a:pt x="383" y="1599"/>
                      </a:lnTo>
                      <a:lnTo>
                        <a:pt x="386" y="1593"/>
                      </a:lnTo>
                      <a:lnTo>
                        <a:pt x="387" y="1586"/>
                      </a:lnTo>
                      <a:lnTo>
                        <a:pt x="389" y="1579"/>
                      </a:lnTo>
                      <a:lnTo>
                        <a:pt x="389" y="1039"/>
                      </a:lnTo>
                      <a:lnTo>
                        <a:pt x="441" y="1039"/>
                      </a:lnTo>
                      <a:close/>
                    </a:path>
                  </a:pathLst>
                </a:custGeom>
                <a:solidFill>
                  <a:srgbClr val="FFFF00"/>
                </a:solidFill>
                <a:ln w="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Georgia" pitchFamily="18" charset="0"/>
                  </a:endParaRPr>
                </a:p>
              </p:txBody>
            </p:sp>
          </p:grpSp>
        </p:grpSp>
      </p:grpSp>
      <p:sp>
        <p:nvSpPr>
          <p:cNvPr id="122" name="Oval 121"/>
          <p:cNvSpPr/>
          <p:nvPr/>
        </p:nvSpPr>
        <p:spPr bwMode="auto">
          <a:xfrm>
            <a:off x="5143504" y="3286124"/>
            <a:ext cx="2214578" cy="2428892"/>
          </a:xfrm>
          <a:prstGeom prst="ellipse">
            <a:avLst/>
          </a:prstGeom>
          <a:solidFill>
            <a:srgbClr val="C00000">
              <a:alpha val="52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/>
              <a:t>            </a:t>
            </a:r>
            <a:r>
              <a:rPr lang="en-US" sz="2800" b="1" dirty="0" smtClean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        </a:t>
            </a: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rgbClr val="66FF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sp>
        <p:nvSpPr>
          <p:cNvPr id="120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www.hivhub.ir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main concept of NSU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000372"/>
            <a:ext cx="9144000" cy="2962284"/>
          </a:xfrm>
        </p:spPr>
        <p:txBody>
          <a:bodyPr/>
          <a:lstStyle/>
          <a:p>
            <a:pPr algn="l" rtl="0"/>
            <a:endParaRPr lang="en-US" sz="1400" dirty="0" smtClean="0"/>
          </a:p>
          <a:p>
            <a:pPr algn="l" rtl="0"/>
            <a:r>
              <a:rPr lang="en-US" sz="2400" dirty="0" smtClean="0"/>
              <a:t>Social network size (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sz="2400" dirty="0" smtClean="0"/>
              <a:t>): the mean number of people known to any member of the general population</a:t>
            </a:r>
          </a:p>
          <a:p>
            <a:pPr algn="l" rtl="0"/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</a:t>
            </a:r>
            <a:r>
              <a:rPr lang="en-US" sz="2400" dirty="0" smtClean="0"/>
              <a:t>: on average, each member of our sample knows m people from E</a:t>
            </a:r>
          </a:p>
          <a:p>
            <a:pPr algn="l" rtl="0"/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US" sz="2400" dirty="0" smtClean="0"/>
              <a:t>: the size of sub-population E that we would like to estimate its size</a:t>
            </a:r>
          </a:p>
          <a:p>
            <a:pPr algn="l" rtl="0"/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sz="2400" dirty="0" smtClean="0"/>
              <a:t>: the total size of population</a:t>
            </a:r>
          </a:p>
          <a:p>
            <a:pPr algn="l" rtl="0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A692DC-7C11-4B97-A234-EB37A3F7775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1714489"/>
            <a:ext cx="1818422" cy="1428760"/>
          </a:xfrm>
          <a:prstGeom prst="rect">
            <a:avLst/>
          </a:prstGeom>
          <a:noFill/>
        </p:spPr>
      </p:pic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www.hivhub.ir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Estimation of the network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4267200"/>
          </a:xfrm>
        </p:spPr>
        <p:txBody>
          <a:bodyPr/>
          <a:lstStyle/>
          <a:p>
            <a:pPr algn="l" rtl="0"/>
            <a:r>
              <a:rPr lang="fr-FR" b="1" dirty="0" err="1" smtClean="0"/>
              <a:t>Scaling</a:t>
            </a:r>
            <a:r>
              <a:rPr lang="fr-FR" b="1" dirty="0" smtClean="0"/>
              <a:t> </a:t>
            </a:r>
            <a:r>
              <a:rPr lang="fr-FR" b="1" dirty="0" err="1" smtClean="0"/>
              <a:t>from</a:t>
            </a:r>
            <a:r>
              <a:rPr lang="fr-FR" b="1" dirty="0" smtClean="0"/>
              <a:t> </a:t>
            </a:r>
            <a:r>
              <a:rPr lang="fr-FR" b="1" dirty="0" err="1" smtClean="0"/>
              <a:t>known</a:t>
            </a:r>
            <a:r>
              <a:rPr lang="fr-FR" b="1" dirty="0" smtClean="0"/>
              <a:t> populations: </a:t>
            </a:r>
            <a:r>
              <a:rPr lang="fr-FR" dirty="0" err="1" smtClean="0"/>
              <a:t>twins</a:t>
            </a:r>
            <a:r>
              <a:rPr lang="fr-FR" dirty="0" smtClean="0"/>
              <a:t>,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aged</a:t>
            </a:r>
            <a:r>
              <a:rPr lang="fr-FR" dirty="0" smtClean="0"/>
              <a:t> more </a:t>
            </a:r>
            <a:r>
              <a:rPr lang="fr-FR" dirty="0" err="1" smtClean="0"/>
              <a:t>than</a:t>
            </a:r>
            <a:r>
              <a:rPr lang="fr-FR" dirty="0" smtClean="0"/>
              <a:t> 65</a:t>
            </a: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r>
              <a:rPr lang="en-US" b="1" dirty="0" smtClean="0"/>
              <a:t>Direct method</a:t>
            </a:r>
            <a:r>
              <a:rPr lang="en-US" dirty="0" smtClean="0"/>
              <a:t>: </a:t>
            </a:r>
            <a:r>
              <a:rPr lang="fr-FR" dirty="0" smtClean="0"/>
              <a:t>by </a:t>
            </a:r>
            <a:r>
              <a:rPr lang="fr-FR" dirty="0" err="1" smtClean="0"/>
              <a:t>asking</a:t>
            </a:r>
            <a:r>
              <a:rPr lang="fr-FR" dirty="0" smtClean="0"/>
              <a:t> </a:t>
            </a:r>
            <a:r>
              <a:rPr lang="fr-FR" dirty="0" err="1" smtClean="0"/>
              <a:t>respondents</a:t>
            </a:r>
            <a:r>
              <a:rPr lang="fr-FR" dirty="0" smtClean="0"/>
              <a:t> to tell us how </a:t>
            </a:r>
            <a:r>
              <a:rPr lang="fr-FR" dirty="0" err="1" smtClean="0"/>
              <a:t>many</a:t>
            </a:r>
            <a:r>
              <a:rPr lang="fr-FR" dirty="0" smtClean="0"/>
              <a:t> people </a:t>
            </a:r>
            <a:r>
              <a:rPr lang="fr-FR" dirty="0" err="1" smtClean="0"/>
              <a:t>they</a:t>
            </a:r>
            <a:r>
              <a:rPr lang="fr-FR" dirty="0" smtClean="0"/>
              <a:t> know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A692DC-7C11-4B97-A234-EB37A3F7775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www.hivhub.ir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304800"/>
            <a:ext cx="8929718" cy="1216025"/>
          </a:xfrm>
        </p:spPr>
        <p:txBody>
          <a:bodyPr/>
          <a:lstStyle/>
          <a:p>
            <a:r>
              <a:rPr lang="en-US" dirty="0" smtClean="0"/>
              <a:t>Main methodological consideration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590692"/>
            <a:ext cx="8001000" cy="4267200"/>
          </a:xfrm>
        </p:spPr>
        <p:txBody>
          <a:bodyPr/>
          <a:lstStyle/>
          <a:p>
            <a:pPr algn="l" rtl="0"/>
            <a:r>
              <a:rPr lang="en-US" sz="2800" dirty="0" smtClean="0"/>
              <a:t>Transparency</a:t>
            </a:r>
          </a:p>
          <a:p>
            <a:pPr algn="l" rtl="0"/>
            <a:endParaRPr lang="en-US" sz="2800" dirty="0" smtClean="0"/>
          </a:p>
          <a:p>
            <a:pPr algn="l" rtl="0"/>
            <a:r>
              <a:rPr lang="en-US" sz="2800" dirty="0" smtClean="0"/>
              <a:t>Prestige bias</a:t>
            </a:r>
          </a:p>
          <a:p>
            <a:pPr algn="l" rtl="0"/>
            <a:endParaRPr lang="en-US" sz="2800" dirty="0" smtClean="0"/>
          </a:p>
          <a:p>
            <a:pPr algn="l" rtl="0"/>
            <a:r>
              <a:rPr lang="en-US" sz="2800" dirty="0" smtClean="0"/>
              <a:t>Rounding effect</a:t>
            </a:r>
          </a:p>
          <a:p>
            <a:pPr algn="l" rtl="0"/>
            <a:endParaRPr lang="en-US" sz="2800" dirty="0" smtClean="0"/>
          </a:p>
          <a:p>
            <a:pPr algn="l" rtl="0"/>
            <a:r>
              <a:rPr lang="en-US" sz="2800" dirty="0" smtClean="0"/>
              <a:t>Zero inflated distribution</a:t>
            </a:r>
          </a:p>
          <a:p>
            <a:pPr algn="l" rtl="0"/>
            <a:endParaRPr lang="en-US" sz="2800" dirty="0" smtClean="0"/>
          </a:p>
          <a:p>
            <a:pPr algn="l" rtl="0"/>
            <a:r>
              <a:rPr lang="en-US" sz="2800" dirty="0" smtClean="0"/>
              <a:t>Skewed distribution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A692DC-7C11-4B97-A234-EB37A3F7775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/>
              <a:t>www.hivhub.ir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8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8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178</Words>
  <Application>Microsoft Office PowerPoint</Application>
  <PresentationFormat>On-screen Show (4:3)</PresentationFormat>
  <Paragraphs>53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Arial</vt:lpstr>
      <vt:lpstr>B Nazanin</vt:lpstr>
      <vt:lpstr>B Mitra</vt:lpstr>
      <vt:lpstr>B Titr</vt:lpstr>
      <vt:lpstr>Office Theme</vt:lpstr>
      <vt:lpstr>Network Scale-up method</vt:lpstr>
      <vt:lpstr>Objectives</vt:lpstr>
      <vt:lpstr>Slide 3</vt:lpstr>
      <vt:lpstr>The main concept of NSU</vt:lpstr>
      <vt:lpstr>Estimation of the network size</vt:lpstr>
      <vt:lpstr>Main methodological consideration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soudabeh navadeh</dc:creator>
  <cp:lastModifiedBy>Ali Akbar Haghdoost</cp:lastModifiedBy>
  <cp:revision>16</cp:revision>
  <dcterms:created xsi:type="dcterms:W3CDTF">2011-10-13T07:43:03Z</dcterms:created>
  <dcterms:modified xsi:type="dcterms:W3CDTF">2011-10-14T15:03:33Z</dcterms:modified>
</cp:coreProperties>
</file>