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60" r:id="rId2"/>
    <p:sldId id="261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43AE06-F16E-4201-8E57-C0AAF5567796}" type="datetimeFigureOut">
              <a:rPr lang="en-US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C70AAE-3447-4C04-AD66-DD2048134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9DBF3F-D053-431F-B07A-3B50B7CA1C36}" type="datetimeFigureOut">
              <a:rPr lang="en-US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B84F70-476E-4ED3-927E-A0E13519B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86C1F-4854-4B70-9D86-A12877F7DF19}" type="datetime1">
              <a:rPr lang="en-US" smtClean="0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851A-F884-49FD-8344-DE14BFD2E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286A-F6F4-41C3-8622-4753B0943167}" type="datetime1">
              <a:rPr lang="en-US" smtClean="0"/>
              <a:pPr>
                <a:defRPr/>
              </a:pPr>
              <a:t>12/10/2010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DEA8-7823-4577-A40E-11E2FB0BB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77FF8-8432-4FF8-9698-76E39B3C043D}" type="datetime1">
              <a:rPr lang="en-US" smtClean="0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BC3DA-F26F-4D85-A866-16AA38256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lvl1pPr algn="r" rtl="1">
              <a:defRPr>
                <a:cs typeface="B Zar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Zar" pitchFamily="2" charset="-78"/>
              </a:defRPr>
            </a:lvl1pPr>
            <a:lvl2pPr algn="r" rtl="1">
              <a:defRPr>
                <a:cs typeface="B Zar" pitchFamily="2" charset="-78"/>
              </a:defRPr>
            </a:lvl2pPr>
            <a:lvl3pPr algn="r" rtl="1">
              <a:defRPr>
                <a:cs typeface="B Zar" pitchFamily="2" charset="-78"/>
              </a:defRPr>
            </a:lvl3pPr>
            <a:lvl4pPr algn="r" rtl="1">
              <a:defRPr>
                <a:cs typeface="B Zar" pitchFamily="2" charset="-78"/>
              </a:defRPr>
            </a:lvl4pPr>
            <a:lvl5pPr algn="r" rtl="1">
              <a:defRPr>
                <a:cs typeface="B Zar" pitchFamily="2" charset="-78"/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A6FA4-6BBA-499B-B973-AF9A4BC173CF}" type="datetime1">
              <a:rPr lang="en-US" smtClean="0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4500" y="6477000"/>
            <a:ext cx="5576888" cy="274638"/>
          </a:xfrm>
        </p:spPr>
        <p:txBody>
          <a:bodyPr/>
          <a:lstStyle>
            <a:lvl1pPr algn="r" rtl="1">
              <a:defRPr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CD77C-200B-4F1D-8D04-2CDCDB447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3ABE-8227-43E7-AD99-9CC8450C87AC}" type="datetime1">
              <a:rPr lang="en-US" smtClean="0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E610-8055-47A9-B692-AA00BA04B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C439-6A40-42A8-9160-5A5ADFEF06E0}" type="datetime1">
              <a:rPr lang="en-US" smtClean="0"/>
              <a:pPr>
                <a:defRPr/>
              </a:pPr>
              <a:t>12/10/2010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71D4-926A-4643-A790-A4FDCCCCC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C576-C5AB-4BE7-938F-738C08BC9A1F}" type="datetime1">
              <a:rPr lang="en-US" smtClean="0"/>
              <a:pPr>
                <a:defRPr/>
              </a:pPr>
              <a:t>12/10/2010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E887F-49BB-46B8-93A2-103995891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8A5A2-7613-45DE-A45F-B52451EB7DC5}" type="datetime1">
              <a:rPr lang="en-US" smtClean="0"/>
              <a:pPr>
                <a:defRPr/>
              </a:pPr>
              <a:t>12/10/2010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62D1-7C4A-43A5-A101-4356541B13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8393D-1555-4FBE-9D69-D52E980F3883}" type="datetime1">
              <a:rPr lang="en-US" smtClean="0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EBBB-BFED-48C5-9252-40D3EA69B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8C208-C26B-4F2C-B968-20CE4E69E493}" type="datetime1">
              <a:rPr lang="en-US" smtClean="0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B1FAE-AE3A-4CF7-B738-63C2706A8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5A4EF-1D4D-47E3-A52D-C0B0582284E5}" type="datetime1">
              <a:rPr lang="en-US" smtClean="0"/>
              <a:pPr>
                <a:defRPr/>
              </a:pPr>
              <a:t>12/10/2010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smtClean="0"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DAB93-D311-46FC-8136-FA0D19365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CA6C782-50FC-4A4F-863E-79178C53F1A0}" type="datetime1">
              <a:rPr lang="en-US" smtClean="0"/>
              <a:pPr>
                <a:defRPr/>
              </a:pPr>
              <a:t>12/10/2010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A41785E-274E-4C7B-A84D-F1D0EAC76C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9" r:id="rId4"/>
    <p:sldLayoutId id="2147483680" r:id="rId5"/>
    <p:sldLayoutId id="2147483681" r:id="rId6"/>
    <p:sldLayoutId id="2147483686" r:id="rId7"/>
    <p:sldLayoutId id="2147483687" r:id="rId8"/>
    <p:sldLayoutId id="2147483688" r:id="rId9"/>
    <p:sldLayoutId id="2147483682" r:id="rId10"/>
    <p:sldLayoutId id="214748368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55448"/>
            <a:ext cx="8358246" cy="1252728"/>
          </a:xfrm>
        </p:spPr>
        <p:txBody>
          <a:bodyPr>
            <a:normAutofit/>
          </a:bodyPr>
          <a:lstStyle/>
          <a:p>
            <a:r>
              <a:rPr lang="fa-IR" dirty="0" smtClean="0"/>
              <a:t>نظام مراقبت اچ-آی-وی بایست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774825"/>
            <a:ext cx="8643998" cy="4625975"/>
          </a:xfrm>
        </p:spPr>
        <p:txBody>
          <a:bodyPr/>
          <a:lstStyle/>
          <a:p>
            <a:r>
              <a:rPr lang="fa-IR" dirty="0" smtClean="0"/>
              <a:t>جمعیت گروههای پرخطر و گروههای در معرض خطر را تخمین بزند.</a:t>
            </a:r>
          </a:p>
          <a:p>
            <a:endParaRPr lang="fa-IR" dirty="0" smtClean="0"/>
          </a:p>
          <a:p>
            <a:r>
              <a:rPr lang="fa-IR" dirty="0" smtClean="0"/>
              <a:t>فراوانی رفتارهای پرخطر را در جامعه و در گروههای پرخطر نشان دهد.</a:t>
            </a:r>
          </a:p>
          <a:p>
            <a:endParaRPr lang="fa-IR" dirty="0" smtClean="0"/>
          </a:p>
          <a:p>
            <a:r>
              <a:rPr lang="fa-IR" dirty="0" smtClean="0"/>
              <a:t>میزان شیوع و بروز آلودگی در جامعه و در گروههای پرخطر را تعیین کند.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6" name="~PP3454.WAV">
            <a:hlinkClick r:id="" action="ppaction://media"/>
          </p:cNvPr>
          <p:cNvPicPr>
            <a:picLocks noRot="1" noChangeAspect="1"/>
          </p:cNvPicPr>
          <p:nvPr>
            <a:wavAudioFile r:embed="rId1" name="~PP3454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24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تخمین جمعیت گروههای پرخطر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چند نفر مصرف کننده تزریقی در جامعه وجود دارد؟</a:t>
            </a:r>
          </a:p>
          <a:p>
            <a:endParaRPr lang="fa-IR" dirty="0" smtClean="0"/>
          </a:p>
          <a:p>
            <a:r>
              <a:rPr lang="fa-IR" dirty="0" smtClean="0"/>
              <a:t>چه درصدی از مردان روابط جنسی پرخطر دارند؟</a:t>
            </a:r>
          </a:p>
          <a:p>
            <a:endParaRPr lang="fa-IR" dirty="0" smtClean="0"/>
          </a:p>
          <a:p>
            <a:r>
              <a:rPr lang="fa-IR" dirty="0" smtClean="0"/>
              <a:t>چند درصد جوانان از داروهای روانگرد استفاده می کنند؟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~PP1813.WAV">
            <a:hlinkClick r:id="" action="ppaction://media"/>
          </p:cNvPr>
          <p:cNvPicPr>
            <a:picLocks noRot="1" noChangeAspect="1"/>
          </p:cNvPicPr>
          <p:nvPr>
            <a:wavAudioFile r:embed="rId1" name="~PP1813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9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تعریف گروه پرخطر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به چه دلیل جمعیت مصرف کنندگان مواد مخدر در کشور از 1 تا 3 میلیون نفر متغیر گزارش می شود؟</a:t>
            </a:r>
          </a:p>
          <a:p>
            <a:endParaRPr lang="fa-IR" dirty="0" smtClean="0"/>
          </a:p>
          <a:p>
            <a:r>
              <a:rPr lang="fa-IR" dirty="0" smtClean="0"/>
              <a:t>به چه کسی باید مصرف کننده تزریقی مواد گفت؟</a:t>
            </a:r>
          </a:p>
          <a:p>
            <a:endParaRPr lang="fa-IR" dirty="0" smtClean="0"/>
          </a:p>
          <a:p>
            <a:endParaRPr lang="fa-IR" dirty="0" smtClean="0"/>
          </a:p>
          <a:p>
            <a:pPr algn="ctr">
              <a:buNone/>
            </a:pP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برای تخمین جمعیت باید ابتدا تعریف استانداری از آن ارایه گردد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~PP3802.WAV">
            <a:hlinkClick r:id="" action="ppaction://media"/>
          </p:cNvPr>
          <p:cNvPicPr>
            <a:picLocks noRot="1" noChangeAspect="1"/>
          </p:cNvPicPr>
          <p:nvPr>
            <a:wavAudioFile r:embed="rId1" name="~PP3802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98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روشهای </a:t>
            </a:r>
            <a:r>
              <a:rPr lang="fa-IR" dirty="0" smtClean="0"/>
              <a:t>مستقیم </a:t>
            </a:r>
            <a:r>
              <a:rPr lang="fa-IR" dirty="0" smtClean="0"/>
              <a:t>تخمین جمعیت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643050"/>
            <a:ext cx="9001156" cy="4625975"/>
          </a:xfrm>
        </p:spPr>
        <p:txBody>
          <a:bodyPr/>
          <a:lstStyle/>
          <a:p>
            <a:r>
              <a:rPr lang="fa-IR" sz="2800" b="1" dirty="0" smtClean="0">
                <a:solidFill>
                  <a:srgbClr val="C00000"/>
                </a:solidFill>
              </a:rPr>
              <a:t>سرشماری (</a:t>
            </a:r>
            <a:r>
              <a:rPr lang="en-US" sz="2800" b="1" dirty="0" smtClean="0">
                <a:solidFill>
                  <a:srgbClr val="C00000"/>
                </a:solidFill>
              </a:rPr>
              <a:t>census</a:t>
            </a:r>
            <a:r>
              <a:rPr lang="fa-IR" sz="2800" b="1" dirty="0" smtClean="0">
                <a:solidFill>
                  <a:srgbClr val="C00000"/>
                </a:solidFill>
              </a:rPr>
              <a:t>): </a:t>
            </a:r>
            <a:r>
              <a:rPr lang="fa-IR" dirty="0" smtClean="0"/>
              <a:t>با سر زدن به تمام محلهای تجمع گروه پرخطر همه افراد واجد شرایط شمرده می شوند</a:t>
            </a:r>
          </a:p>
          <a:p>
            <a:endParaRPr lang="fa-IR" sz="1200" dirty="0" smtClean="0"/>
          </a:p>
          <a:p>
            <a:r>
              <a:rPr lang="fa-IR" sz="2800" b="1" dirty="0" smtClean="0">
                <a:solidFill>
                  <a:srgbClr val="C00000"/>
                </a:solidFill>
              </a:rPr>
              <a:t>شمارش (</a:t>
            </a:r>
            <a:r>
              <a:rPr lang="en-US" sz="2800" b="1" dirty="0" smtClean="0">
                <a:solidFill>
                  <a:srgbClr val="C00000"/>
                </a:solidFill>
              </a:rPr>
              <a:t>enumeration</a:t>
            </a:r>
            <a:r>
              <a:rPr lang="fa-IR" sz="2800" b="1" dirty="0" smtClean="0">
                <a:solidFill>
                  <a:srgbClr val="C00000"/>
                </a:solidFill>
              </a:rPr>
              <a:t>):</a:t>
            </a:r>
            <a:r>
              <a:rPr lang="fa-IR" dirty="0" smtClean="0"/>
              <a:t> به صورت تصادفی تعدادی از محلهای تجمع گروههای پرخطر بررسی و افراد واجد شرایط شمرده و با محاسبات تخمینی از جمعیت گروه ارایه می شود</a:t>
            </a:r>
          </a:p>
          <a:p>
            <a:endParaRPr lang="fa-IR" sz="1400" dirty="0" smtClean="0"/>
          </a:p>
          <a:p>
            <a:r>
              <a:rPr lang="fa-IR" sz="2800" b="1" dirty="0" smtClean="0">
                <a:solidFill>
                  <a:srgbClr val="C00000"/>
                </a:solidFill>
              </a:rPr>
              <a:t>مدل مبتنی بر مکان یابی (</a:t>
            </a:r>
            <a:r>
              <a:rPr lang="en-US" sz="2800" b="1" dirty="0" smtClean="0">
                <a:solidFill>
                  <a:srgbClr val="C00000"/>
                </a:solidFill>
              </a:rPr>
              <a:t>mapping</a:t>
            </a:r>
            <a:r>
              <a:rPr lang="fa-IR" sz="2800" b="1" dirty="0" smtClean="0">
                <a:solidFill>
                  <a:srgbClr val="C00000"/>
                </a:solidFill>
              </a:rPr>
              <a:t>): </a:t>
            </a:r>
            <a:r>
              <a:rPr lang="fa-IR" dirty="0" smtClean="0"/>
              <a:t>در چند مرحله ابتدا محلهای تجمع شناسایی و بعد جمعیت این محلهای ابتدا به صورت غیر مسقیم شمرده و بعد با شمارش مستقیم میزان اعتبار آنها تعیین می شود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~PP1399.WAV">
            <a:hlinkClick r:id="" action="ppaction://media"/>
          </p:cNvPr>
          <p:cNvPicPr>
            <a:picLocks noRot="1" noChangeAspect="1"/>
          </p:cNvPicPr>
          <p:nvPr>
            <a:wavAudioFile r:embed="rId1" name="~PP1399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89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وش شناسي پژوهش در آموزش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2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txDef>
      <a:spPr>
        <a:noFill/>
      </a:spPr>
      <a:bodyPr wrap="square" rtlCol="1">
        <a:spAutoFit/>
      </a:bodyPr>
      <a:lstStyle>
        <a:defPPr>
          <a:defRPr sz="2400" dirty="0" smtClean="0">
            <a:cs typeface="B Zar" pitchFamily="2" charset="-7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روش شناسي پژوهش در آموزش</Template>
  <TotalTime>162</TotalTime>
  <Words>248</Words>
  <Application>Microsoft Office PowerPoint</Application>
  <PresentationFormat>On-screen Show (4:3)</PresentationFormat>
  <Paragraphs>41</Paragraphs>
  <Slides>4</Slides>
  <Notes>4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روش شناسي پژوهش در آموزش</vt:lpstr>
      <vt:lpstr>نظام مراقبت اچ-آی-وی بایست</vt:lpstr>
      <vt:lpstr>تخمین جمعیت گروههای پرخطر</vt:lpstr>
      <vt:lpstr>تعریف گروه پرخطر</vt:lpstr>
      <vt:lpstr>روشهای مستقیم تخمین جمعیت</vt:lpstr>
    </vt:vector>
  </TitlesOfParts>
  <Company>PES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مبانی مطالعات مرتبط به نظام مراقبت اچ-آی-وی</dc:title>
  <dc:creator>Ali Akbar Haghdoost</dc:creator>
  <cp:lastModifiedBy>Ali Akbar Haghdoost</cp:lastModifiedBy>
  <cp:revision>122</cp:revision>
  <dcterms:created xsi:type="dcterms:W3CDTF">2010-12-09T19:08:46Z</dcterms:created>
  <dcterms:modified xsi:type="dcterms:W3CDTF">2010-12-10T15:18:05Z</dcterms:modified>
</cp:coreProperties>
</file>