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6"/>
  </p:notesMasterIdLst>
  <p:handoutMasterIdLst>
    <p:handoutMasterId r:id="rId7"/>
  </p:handoutMasterIdLst>
  <p:sldIdLst>
    <p:sldId id="264" r:id="rId2"/>
    <p:sldId id="265" r:id="rId3"/>
    <p:sldId id="266" r:id="rId4"/>
    <p:sldId id="267" r:id="rId5"/>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7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4C43AE06-F16E-4201-8E57-C0AAF5567796}" type="datetimeFigureOut">
              <a:rPr lang="en-US"/>
              <a:pPr>
                <a:defRPr/>
              </a:pPr>
              <a:t>12/10/2010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25C70AAE-3447-4C04-AD66-DD204813452C}"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F09DBF3F-D053-431F-B07A-3B50B7CA1C36}" type="datetimeFigureOut">
              <a:rPr lang="en-US"/>
              <a:pPr>
                <a:defRPr/>
              </a:pPr>
              <a:t>12/10/2010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CBB84F70-476E-4ED3-927E-A0E13519B7B4}"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0C886C1F-4854-4B70-9D86-A12877F7DF19}" type="datetime1">
              <a:rPr lang="en-US" smtClean="0"/>
              <a:pPr>
                <a:defRPr/>
              </a:pPr>
              <a:t>12/10/2010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D9BA851A-F884-49FD-8344-DE14BFD2E0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90286A-F6F4-41C3-8622-4753B0943167}" type="datetime1">
              <a:rPr lang="en-US" smtClean="0"/>
              <a:pPr>
                <a:defRPr/>
              </a:pPr>
              <a:t>12/10/2010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D6DEA8-7823-4577-A40E-11E2FB0BBF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AD77FF8-8432-4FF8-9698-76E39B3C043D}" type="datetime1">
              <a:rPr lang="en-US" smtClean="0"/>
              <a:pPr>
                <a:defRPr/>
              </a:pPr>
              <a:t>12/10/2010</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B39BC3DA-F26F-4D85-A866-16AA382561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lgn="r" rtl="1">
              <a:defRPr>
                <a:cs typeface="B Zar" pitchFamily="2" charset="-78"/>
              </a:defRPr>
            </a:lvl1pPr>
            <a:extLst/>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cs typeface="B Zar" pitchFamily="2" charset="-78"/>
              </a:defRPr>
            </a:lvl1pPr>
            <a:lvl2pPr algn="r" rtl="1">
              <a:defRPr>
                <a:cs typeface="B Zar" pitchFamily="2" charset="-78"/>
              </a:defRPr>
            </a:lvl2pPr>
            <a:lvl3pPr algn="r" rtl="1">
              <a:defRPr>
                <a:cs typeface="B Zar" pitchFamily="2" charset="-78"/>
              </a:defRPr>
            </a:lvl3pPr>
            <a:lvl4pPr algn="r" rtl="1">
              <a:defRPr>
                <a:cs typeface="B Zar" pitchFamily="2" charset="-78"/>
              </a:defRPr>
            </a:lvl4pPr>
            <a:lvl5pPr algn="r" rtl="1">
              <a:defRPr>
                <a:cs typeface="B Zar" pitchFamily="2" charset="-78"/>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4A6FA4-6BBA-499B-B973-AF9A4BC173CF}" type="datetime1">
              <a:rPr lang="en-US" smtClean="0"/>
              <a:pPr>
                <a:defRPr/>
              </a:pPr>
              <a:t>12/10/2010</a:t>
            </a:fld>
            <a:endParaRPr lang="en-US"/>
          </a:p>
        </p:txBody>
      </p:sp>
      <p:sp>
        <p:nvSpPr>
          <p:cNvPr id="5" name="Footer Placeholder 4"/>
          <p:cNvSpPr>
            <a:spLocks noGrp="1"/>
          </p:cNvSpPr>
          <p:nvPr>
            <p:ph type="ftr" sz="quarter" idx="11"/>
          </p:nvPr>
        </p:nvSpPr>
        <p:spPr>
          <a:xfrm>
            <a:off x="1714500" y="6477000"/>
            <a:ext cx="5576888" cy="274638"/>
          </a:xfrm>
        </p:spPr>
        <p:txBody>
          <a:bodyPr/>
          <a:lstStyle>
            <a:lvl1pPr algn="r" rtl="1">
              <a:defRPr smtClean="0">
                <a:solidFill>
                  <a:schemeClr val="bg1">
                    <a:lumMod val="65000"/>
                  </a:schemeClr>
                </a:solidFill>
              </a:defRPr>
            </a:lvl1pPr>
          </a:lstStyle>
          <a:p>
            <a:pPr>
              <a:defRPr/>
            </a:pPr>
            <a:r>
              <a:rPr lang="fa-IR" smtClean="0"/>
              <a:t>علي اكبر حقدوست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DCD77C-200B-4F1D-8D04-2CDCDB447E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07A3ABE-8227-43E7-AD99-9CC8450C87AC}" type="datetime1">
              <a:rPr lang="en-US" smtClean="0"/>
              <a:pPr>
                <a:defRPr/>
              </a:pPr>
              <a:t>12/10/2010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8" name="Slide Number Placeholder 5"/>
          <p:cNvSpPr>
            <a:spLocks noGrp="1"/>
          </p:cNvSpPr>
          <p:nvPr>
            <p:ph type="sldNum" sz="quarter" idx="12"/>
          </p:nvPr>
        </p:nvSpPr>
        <p:spPr/>
        <p:txBody>
          <a:bodyPr/>
          <a:lstStyle>
            <a:lvl1pPr>
              <a:defRPr/>
            </a:lvl1pPr>
          </a:lstStyle>
          <a:p>
            <a:pPr>
              <a:defRPr/>
            </a:pPr>
            <a:fld id="{E45FE610-8055-47A9-B692-AA00BA04B7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29C439-6A40-42A8-9160-5A5ADFEF06E0}" type="datetime1">
              <a:rPr lang="en-US" smtClean="0"/>
              <a:pPr>
                <a:defRPr/>
              </a:pPr>
              <a:t>12/10/2010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3B671D4-926A-4643-A790-A4FDCCCCC6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0EC576-C5AB-4BE7-938F-738C08BC9A1F}" type="datetime1">
              <a:rPr lang="en-US" smtClean="0"/>
              <a:pPr>
                <a:defRPr/>
              </a:pPr>
              <a:t>12/10/2010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EE887F-49BB-46B8-93A2-103995891FB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48A5A2-7613-45DE-A45F-B52451EB7DC5}" type="datetime1">
              <a:rPr lang="en-US" smtClean="0"/>
              <a:pPr>
                <a:defRPr/>
              </a:pPr>
              <a:t>12/10/2010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fa-IR" smtClean="0"/>
              <a:t>علي اكبر حقدوست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8462D1-7C4A-43A5-A101-4356541B13F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A98393D-1555-4FBE-9D69-D52E980F3883}" type="datetime1">
              <a:rPr lang="en-US" smtClean="0"/>
              <a:pPr>
                <a:defRPr/>
              </a:pPr>
              <a:t>12/10/2010</a:t>
            </a:fld>
            <a:endParaRPr lang="en-US"/>
          </a:p>
        </p:txBody>
      </p:sp>
      <p:sp>
        <p:nvSpPr>
          <p:cNvPr id="3" name="Footer Placeholder 2"/>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4" name="Slide Number Placeholder 3"/>
          <p:cNvSpPr>
            <a:spLocks noGrp="1"/>
          </p:cNvSpPr>
          <p:nvPr>
            <p:ph type="sldNum" sz="quarter" idx="12"/>
          </p:nvPr>
        </p:nvSpPr>
        <p:spPr/>
        <p:txBody>
          <a:bodyPr/>
          <a:lstStyle>
            <a:lvl1pPr>
              <a:defRPr/>
            </a:lvl1pPr>
          </a:lstStyle>
          <a:p>
            <a:pPr>
              <a:defRPr/>
            </a:pPr>
            <a:fld id="{70AEEBBB-BFED-48C5-9252-40D3EA69B3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1328C208-C26B-4F2C-B968-20CE4E69E493}" type="datetime1">
              <a:rPr lang="en-US" smtClean="0"/>
              <a:pPr>
                <a:defRPr/>
              </a:pPr>
              <a:t>12/10/2010</a:t>
            </a:fld>
            <a:endParaRPr lang="en-US"/>
          </a:p>
        </p:txBody>
      </p:sp>
      <p:sp>
        <p:nvSpPr>
          <p:cNvPr id="8" name="Footer Placeholder 5"/>
          <p:cNvSpPr>
            <a:spLocks noGrp="1"/>
          </p:cNvSpPr>
          <p:nvPr>
            <p:ph type="ftr" sz="quarter" idx="11"/>
          </p:nvPr>
        </p:nvSpPr>
        <p:spPr/>
        <p:txBody>
          <a:bodyPr/>
          <a:lstStyle>
            <a:lvl1pPr>
              <a:defRPr/>
            </a:lvl1pPr>
          </a:lstStyle>
          <a:p>
            <a:pPr>
              <a:defRPr/>
            </a:pPr>
            <a:r>
              <a:rPr lang="fa-IR" smtClean="0"/>
              <a:t>علي اكبر حقدوست                                     </a:t>
            </a:r>
            <a:endParaRPr lang="en-US"/>
          </a:p>
        </p:txBody>
      </p:sp>
      <p:sp>
        <p:nvSpPr>
          <p:cNvPr id="9" name="Slide Number Placeholder 6"/>
          <p:cNvSpPr>
            <a:spLocks noGrp="1"/>
          </p:cNvSpPr>
          <p:nvPr>
            <p:ph type="sldNum" sz="quarter" idx="12"/>
          </p:nvPr>
        </p:nvSpPr>
        <p:spPr/>
        <p:txBody>
          <a:bodyPr/>
          <a:lstStyle>
            <a:lvl1pPr>
              <a:defRPr/>
            </a:lvl1pPr>
          </a:lstStyle>
          <a:p>
            <a:pPr>
              <a:defRPr/>
            </a:pPr>
            <a:fld id="{154B1FAE-AE3A-4CF7-B738-63C2706A80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F765A4EF-1D4D-47E3-A52D-C0B0582284E5}" type="datetime1">
              <a:rPr lang="en-US" smtClean="0"/>
              <a:pPr>
                <a:defRPr/>
              </a:pPr>
              <a:t>12/10/2010</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smtClean="0">
                <a:solidFill>
                  <a:schemeClr val="bg1">
                    <a:shade val="50000"/>
                  </a:schemeClr>
                </a:solidFill>
              </a:defRPr>
            </a:lvl1pPr>
          </a:lstStyle>
          <a:p>
            <a:pPr>
              <a:defRPr/>
            </a:pPr>
            <a:r>
              <a:rPr lang="fa-IR" smtClean="0"/>
              <a:t>علي اكبر حقدوست                                     </a:t>
            </a: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0CFDAB93-D311-46FC-8136-FA0D19365F5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1CA6C782-50FC-4A4F-863E-79178C53F1A0}" type="datetime1">
              <a:rPr lang="en-US" smtClean="0"/>
              <a:pPr>
                <a:defRPr/>
              </a:pPr>
              <a:t>12/10/2010</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r>
              <a:rPr lang="fa-IR" smtClean="0"/>
              <a:t>علي اكبر حقدوست                                     </a:t>
            </a: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AA41785E-274E-4C7B-A84D-F1D0EAC76C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9" r:id="rId4"/>
    <p:sldLayoutId id="2147483680" r:id="rId5"/>
    <p:sldLayoutId id="2147483681" r:id="rId6"/>
    <p:sldLayoutId id="2147483686" r:id="rId7"/>
    <p:sldLayoutId id="2147483687" r:id="rId8"/>
    <p:sldLayoutId id="2147483688" r:id="rId9"/>
    <p:sldLayoutId id="2147483682" r:id="rId10"/>
    <p:sldLayoutId id="2147483689" r:id="rId11"/>
  </p:sldLayoutIdLst>
  <p:hf hdr="0" dt="0"/>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روشهای غیرمستقیم تخمین جمعیت</a:t>
            </a:r>
            <a:br>
              <a:rPr lang="fa-IR" dirty="0" smtClean="0"/>
            </a:br>
            <a:r>
              <a:rPr lang="fa-IR" dirty="0" smtClean="0"/>
              <a:t>صید باز صید (</a:t>
            </a:r>
            <a:r>
              <a:rPr lang="en-US" dirty="0" smtClean="0"/>
              <a:t>capture-recapture</a:t>
            </a:r>
            <a:r>
              <a:rPr lang="fa-IR" dirty="0" smtClean="0"/>
              <a:t>)</a:t>
            </a:r>
            <a:endParaRPr lang="en-US" dirty="0"/>
          </a:p>
        </p:txBody>
      </p:sp>
      <p:sp>
        <p:nvSpPr>
          <p:cNvPr id="3" name="Content Placeholder 2"/>
          <p:cNvSpPr>
            <a:spLocks noGrp="1"/>
          </p:cNvSpPr>
          <p:nvPr>
            <p:ph idx="1"/>
          </p:nvPr>
        </p:nvSpPr>
        <p:spPr>
          <a:xfrm>
            <a:off x="0" y="1500174"/>
            <a:ext cx="9144000" cy="4625975"/>
          </a:xfrm>
        </p:spPr>
        <p:txBody>
          <a:bodyPr/>
          <a:lstStyle/>
          <a:p>
            <a:pPr marL="450850" lvl="1" indent="-450850">
              <a:buNone/>
            </a:pPr>
            <a:r>
              <a:rPr lang="fa-IR" b="1" u="sng" dirty="0" smtClean="0">
                <a:solidFill>
                  <a:srgbClr val="C00000"/>
                </a:solidFill>
                <a:effectLst>
                  <a:outerShdw blurRad="38100" dist="38100" dir="2700000" algn="tl">
                    <a:srgbClr val="000000">
                      <a:alpha val="43137"/>
                    </a:srgbClr>
                  </a:outerShdw>
                </a:effectLst>
              </a:rPr>
              <a:t>	شمارش موارد مشترک نمونه ها در دو و یا بیش از دو منبع مستقل</a:t>
            </a:r>
          </a:p>
          <a:p>
            <a:pPr lvl="1">
              <a:buNone/>
            </a:pPr>
            <a:endParaRPr lang="fa-IR" sz="2000" b="1" dirty="0" smtClean="0">
              <a:solidFill>
                <a:srgbClr val="C00000"/>
              </a:solidFill>
              <a:effectLst>
                <a:outerShdw blurRad="38100" dist="38100" dir="2700000" algn="tl">
                  <a:srgbClr val="000000">
                    <a:alpha val="43137"/>
                  </a:srgbClr>
                </a:outerShdw>
              </a:effectLst>
            </a:endParaRPr>
          </a:p>
          <a:p>
            <a:pPr>
              <a:buNone/>
            </a:pPr>
            <a:r>
              <a:rPr lang="fa-IR" sz="2400" dirty="0" smtClean="0"/>
              <a:t>تعداد مصرف کننده موادی که توسط پلیس در مهر و آبان در شهر کرمان دستگیر شده اند و در فاصله کمتر از 48 ساعت آزاد شده اند</a:t>
            </a:r>
            <a:r>
              <a:rPr lang="en-US" sz="2400" dirty="0" smtClean="0"/>
              <a:t>n1=550</a:t>
            </a:r>
            <a:endParaRPr lang="fa-IR" sz="2400" dirty="0" smtClean="0"/>
          </a:p>
          <a:p>
            <a:pPr>
              <a:buNone/>
            </a:pPr>
            <a:endParaRPr lang="fa-IR" sz="2400" dirty="0" smtClean="0"/>
          </a:p>
          <a:p>
            <a:pPr>
              <a:buNone/>
            </a:pPr>
            <a:r>
              <a:rPr lang="fa-IR" sz="2400" dirty="0" smtClean="0"/>
              <a:t>تعداد مصرف کننده موادی که در مهر و آبان از مراکز </a:t>
            </a:r>
            <a:r>
              <a:rPr lang="en-US" sz="2400" dirty="0" smtClean="0"/>
              <a:t>DIC</a:t>
            </a:r>
            <a:r>
              <a:rPr lang="fa-IR" sz="2400" dirty="0" smtClean="0"/>
              <a:t> خدمت دریافت نموده اند </a:t>
            </a:r>
            <a:r>
              <a:rPr lang="en-US" sz="2400" dirty="0" smtClean="0"/>
              <a:t>n2=350</a:t>
            </a:r>
            <a:endParaRPr lang="fa-IR" sz="2400" dirty="0" smtClean="0"/>
          </a:p>
          <a:p>
            <a:pPr>
              <a:buNone/>
            </a:pPr>
            <a:endParaRPr lang="fa-IR" sz="2400" dirty="0" smtClean="0"/>
          </a:p>
          <a:p>
            <a:pPr>
              <a:buNone/>
            </a:pPr>
            <a:r>
              <a:rPr lang="fa-IR" sz="2400" dirty="0" smtClean="0"/>
              <a:t>تعداد افراد مشترک در این دو لیست</a:t>
            </a:r>
            <a:r>
              <a:rPr lang="en-US" sz="2400" dirty="0" smtClean="0"/>
              <a:t> m=70</a:t>
            </a:r>
            <a:endParaRPr lang="fa-IR" sz="2400" dirty="0" smtClean="0"/>
          </a:p>
          <a:p>
            <a:pPr>
              <a:buNone/>
            </a:pPr>
            <a:endParaRPr lang="fa-IR" sz="2400" dirty="0" smtClean="0"/>
          </a:p>
          <a:p>
            <a:pPr>
              <a:buNone/>
            </a:pPr>
            <a:r>
              <a:rPr lang="fa-IR" sz="2400" dirty="0" smtClean="0"/>
              <a:t>جمعیت احتمالی مصرف کنندگان در شهر کرمان</a:t>
            </a:r>
            <a:endParaRPr lang="en-US" sz="2400" dirty="0" smtClean="0"/>
          </a:p>
          <a:p>
            <a:pPr>
              <a:buNone/>
            </a:pPr>
            <a:endParaRPr lang="fa-IR" sz="2400" dirty="0" smtClean="0"/>
          </a:p>
          <a:p>
            <a:pPr algn="ctr" rtl="0">
              <a:buNone/>
            </a:pPr>
            <a:r>
              <a:rPr lang="en-US" b="1" dirty="0" smtClean="0">
                <a:solidFill>
                  <a:srgbClr val="C00000"/>
                </a:solidFill>
                <a:effectLst>
                  <a:outerShdw blurRad="38100" dist="38100" dir="2700000" algn="tl">
                    <a:srgbClr val="000000">
                      <a:alpha val="43137"/>
                    </a:srgbClr>
                  </a:outerShdw>
                </a:effectLst>
                <a:latin typeface="Book Antiqua" pitchFamily="18" charset="0"/>
              </a:rPr>
              <a:t>N=(n1*n2)/m=(350*550)/70=2750</a:t>
            </a:r>
            <a:endParaRPr lang="en-US" b="1" dirty="0">
              <a:solidFill>
                <a:srgbClr val="C00000"/>
              </a:solidFill>
              <a:effectLst>
                <a:outerShdw blurRad="38100" dist="38100" dir="2700000" algn="tl">
                  <a:srgbClr val="000000">
                    <a:alpha val="43137"/>
                  </a:srgbClr>
                </a:outerShdw>
              </a:effectLst>
              <a:latin typeface="Book Antiqua" pitchFamily="18" charset="0"/>
            </a:endParaRPr>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a:t>
            </a:fld>
            <a:endParaRPr lang="en-US"/>
          </a:p>
        </p:txBody>
      </p:sp>
      <p:pic>
        <p:nvPicPr>
          <p:cNvPr id="6" name="~PP2594.WAV">
            <a:hlinkClick r:id="" action="ppaction://media"/>
          </p:cNvPr>
          <p:cNvPicPr>
            <a:picLocks noRot="1" noChangeAspect="1"/>
          </p:cNvPicPr>
          <p:nvPr>
            <a:wavAudioFile r:embed="rId1" name="~PP2594.WAV"/>
          </p:nvPr>
        </p:nvPicPr>
        <p:blipFill>
          <a:blip r:embed="rId4"/>
          <a:stretch>
            <a:fillRect/>
          </a:stretch>
        </p:blipFill>
        <p:spPr>
          <a:xfrm>
            <a:off x="8653463" y="6367463"/>
            <a:ext cx="304800" cy="304800"/>
          </a:xfrm>
          <a:prstGeom prst="rect">
            <a:avLst/>
          </a:prstGeom>
        </p:spPr>
      </p:pic>
    </p:spTree>
  </p:cSld>
  <p:clrMapOvr>
    <a:masterClrMapping/>
  </p:clrMapOvr>
  <p:transition advTm="1671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روشهای غیرمستقیم تخمین جمعیت</a:t>
            </a:r>
            <a:br>
              <a:rPr lang="fa-IR" dirty="0" smtClean="0"/>
            </a:br>
            <a:r>
              <a:rPr lang="en-US" dirty="0" smtClean="0"/>
              <a:t>Multiplier</a:t>
            </a:r>
            <a:endParaRPr lang="en-US" dirty="0"/>
          </a:p>
        </p:txBody>
      </p:sp>
      <p:sp>
        <p:nvSpPr>
          <p:cNvPr id="3" name="Content Placeholder 2"/>
          <p:cNvSpPr>
            <a:spLocks noGrp="1"/>
          </p:cNvSpPr>
          <p:nvPr>
            <p:ph idx="1"/>
          </p:nvPr>
        </p:nvSpPr>
        <p:spPr>
          <a:xfrm>
            <a:off x="0" y="1774825"/>
            <a:ext cx="9144000" cy="4625975"/>
          </a:xfrm>
        </p:spPr>
        <p:txBody>
          <a:bodyPr/>
          <a:lstStyle/>
          <a:p>
            <a:pPr>
              <a:buNone/>
            </a:pPr>
            <a:r>
              <a:rPr lang="fa-IR" sz="2800" b="1" u="sng" dirty="0" smtClean="0">
                <a:solidFill>
                  <a:srgbClr val="C00000"/>
                </a:solidFill>
                <a:effectLst>
                  <a:outerShdw blurRad="38100" dist="38100" dir="2700000" algn="tl">
                    <a:srgbClr val="000000">
                      <a:alpha val="43137"/>
                    </a:srgbClr>
                  </a:outerShdw>
                </a:effectLst>
              </a:rPr>
              <a:t>ترکیب یک مضرب که از نمونه تصادفی بدست می آید با شمارش تعداد نمونه های گروه مورد در نظر در یک منبع مستقل</a:t>
            </a:r>
          </a:p>
          <a:p>
            <a:pPr>
              <a:buNone/>
            </a:pPr>
            <a:endParaRPr lang="fa-IR" sz="2400" b="1" u="sng" dirty="0" smtClean="0">
              <a:solidFill>
                <a:srgbClr val="C00000"/>
              </a:solidFill>
              <a:effectLst>
                <a:outerShdw blurRad="38100" dist="38100" dir="2700000" algn="tl">
                  <a:srgbClr val="000000">
                    <a:alpha val="43137"/>
                  </a:srgbClr>
                </a:outerShdw>
              </a:effectLst>
            </a:endParaRPr>
          </a:p>
          <a:p>
            <a:endParaRPr lang="fa-IR" sz="1400" dirty="0" smtClean="0"/>
          </a:p>
          <a:p>
            <a:pPr marL="271463" indent="-152400">
              <a:buNone/>
            </a:pPr>
            <a:r>
              <a:rPr lang="fa-IR" sz="3000" dirty="0" smtClean="0"/>
              <a:t>فرض نمایید در یک کلینیک ارایه دهنده خدمت به زنان مبتلا به عفونتهای تناسلی، در طی یک ماه 300 نفر مراجعه کننده داشته باشد که در بین آنها 120 نفر زنان تن فروش بوده اند. همچنین اگر در یک نمونه تصادفی از زنان تن فروش از جامعه سوال شده باشدکه آیا در یک ماه گذشته به کلینیک مذکور مراجعه داشته اند و 30 درصد نمونه ها جواب مثبت داده باشند. به راحتی می توان فرض کرد که 30% زنان تن فروش شهر برابر 120 نفر شده اند و در نتیجه تخمین کلی ما از این جمعیت برابر 400=30/(120*100) خواهد بود.</a:t>
            </a:r>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2</a:t>
            </a:fld>
            <a:endParaRPr lang="en-US"/>
          </a:p>
        </p:txBody>
      </p:sp>
      <p:pic>
        <p:nvPicPr>
          <p:cNvPr id="6" name="~PP3835.WAV">
            <a:hlinkClick r:id="" action="ppaction://media"/>
          </p:cNvPr>
          <p:cNvPicPr>
            <a:picLocks noRot="1" noChangeAspect="1"/>
          </p:cNvPicPr>
          <p:nvPr>
            <a:wavAudioFile r:embed="rId1" name="~PP3835.WAV"/>
          </p:nvPr>
        </p:nvPicPr>
        <p:blipFill>
          <a:blip r:embed="rId4"/>
          <a:stretch>
            <a:fillRect/>
          </a:stretch>
        </p:blipFill>
        <p:spPr>
          <a:xfrm>
            <a:off x="8653463" y="6367463"/>
            <a:ext cx="304800" cy="304800"/>
          </a:xfrm>
          <a:prstGeom prst="rect">
            <a:avLst/>
          </a:prstGeom>
        </p:spPr>
      </p:pic>
    </p:spTree>
  </p:cSld>
  <p:clrMapOvr>
    <a:masterClrMapping/>
  </p:clrMapOvr>
  <p:transition advTm="1323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روشهای غیرمستقیم تخمین جمعیت</a:t>
            </a:r>
            <a:br>
              <a:rPr lang="fa-IR" dirty="0" smtClean="0"/>
            </a:br>
            <a:r>
              <a:rPr lang="en-US" dirty="0" smtClean="0"/>
              <a:t>network scale-up</a:t>
            </a:r>
            <a:endParaRPr lang="en-US" dirty="0"/>
          </a:p>
        </p:txBody>
      </p:sp>
      <p:sp>
        <p:nvSpPr>
          <p:cNvPr id="3" name="Content Placeholder 2"/>
          <p:cNvSpPr>
            <a:spLocks noGrp="1"/>
          </p:cNvSpPr>
          <p:nvPr>
            <p:ph idx="1"/>
          </p:nvPr>
        </p:nvSpPr>
        <p:spPr>
          <a:xfrm>
            <a:off x="0" y="1571612"/>
            <a:ext cx="9144000" cy="4625975"/>
          </a:xfrm>
        </p:spPr>
        <p:txBody>
          <a:bodyPr/>
          <a:lstStyle/>
          <a:p>
            <a:pPr lvl="1">
              <a:buNone/>
            </a:pPr>
            <a:r>
              <a:rPr lang="fa-IR" b="1" u="sng" dirty="0" smtClean="0">
                <a:solidFill>
                  <a:srgbClr val="C00000"/>
                </a:solidFill>
                <a:effectLst>
                  <a:outerShdw blurRad="38100" dist="38100" dir="2700000" algn="tl">
                    <a:srgbClr val="000000">
                      <a:alpha val="43137"/>
                    </a:srgbClr>
                  </a:outerShdw>
                </a:effectLst>
              </a:rPr>
              <a:t>بر اساس فراوانی گروه پرخطر در شبکه اجتماعی یک نمونه تصادفی از جمعیت عمومی</a:t>
            </a:r>
          </a:p>
          <a:p>
            <a:pPr marL="271463" lvl="1" indent="6350">
              <a:buNone/>
            </a:pPr>
            <a:r>
              <a:rPr lang="fa-IR" sz="3000" dirty="0" smtClean="0"/>
              <a:t>بایست ابتدا دریافت که متوسط اندازه شبکه اجتماعی هر فرد در جامعه تقریبا چند نفر است. بعد مشخص نمود که چند درصدافراد شبکه اجتماعی افراد در گروه پرخطر قرار می گیرند.</a:t>
            </a:r>
          </a:p>
          <a:p>
            <a:pPr marL="271463" lvl="1" indent="6350">
              <a:buNone/>
            </a:pPr>
            <a:r>
              <a:rPr lang="fa-IR" sz="3000" dirty="0" smtClean="0"/>
              <a:t>به عنوان مثال در یک تحقیق مشخص شد که به طور متوسط هر مرد کرمانی حدود 303 مرد را می شناسد. همچنین مشخص شد که به طور متوسط هر مرد کرمانی 12/5 مرد را می شناسد که در سال گذشته حداقل یکبار داروهای روانگرد مصرف کرده اند. در نتیجه تخمین زده شد که 4/12درصد مردان کرمانی حداقل یکبار داروی روانگرد مصرف نموده اند.</a:t>
            </a:r>
          </a:p>
          <a:p>
            <a:pPr lvl="1">
              <a:buNone/>
            </a:pPr>
            <a:endParaRPr lang="fa-IR" b="1" u="sng" dirty="0" smtClean="0">
              <a:solidFill>
                <a:srgbClr val="C00000"/>
              </a:solidFill>
              <a:effectLst>
                <a:outerShdw blurRad="38100" dist="38100" dir="2700000" algn="tl">
                  <a:srgbClr val="000000">
                    <a:alpha val="43137"/>
                  </a:srgbClr>
                </a:outerShdw>
              </a:effectLst>
            </a:endParaRPr>
          </a:p>
          <a:p>
            <a:pPr lvl="1">
              <a:buNone/>
            </a:pPr>
            <a:endParaRPr lang="fa-IR" b="1" u="sng" dirty="0" smtClean="0">
              <a:solidFill>
                <a:srgbClr val="C0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3</a:t>
            </a:fld>
            <a:endParaRPr lang="en-US"/>
          </a:p>
        </p:txBody>
      </p:sp>
      <p:pic>
        <p:nvPicPr>
          <p:cNvPr id="6" name="~PP1394.WAV">
            <a:hlinkClick r:id="" action="ppaction://media"/>
          </p:cNvPr>
          <p:cNvPicPr>
            <a:picLocks noRot="1" noChangeAspect="1"/>
          </p:cNvPicPr>
          <p:nvPr>
            <a:wavAudioFile r:embed="rId1" name="~PP1394.WAV"/>
          </p:nvPr>
        </p:nvPicPr>
        <p:blipFill>
          <a:blip r:embed="rId4"/>
          <a:stretch>
            <a:fillRect/>
          </a:stretch>
        </p:blipFill>
        <p:spPr>
          <a:xfrm>
            <a:off x="8653463" y="6367463"/>
            <a:ext cx="304800" cy="304800"/>
          </a:xfrm>
          <a:prstGeom prst="rect">
            <a:avLst/>
          </a:prstGeom>
        </p:spPr>
      </p:pic>
    </p:spTree>
  </p:cSld>
  <p:clrMapOvr>
    <a:masterClrMapping/>
  </p:clrMapOvr>
  <p:transition advTm="231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نمونه گیری از گروههای پرخطر</a:t>
            </a:r>
            <a:endParaRPr lang="en-US" dirty="0"/>
          </a:p>
        </p:txBody>
      </p:sp>
      <p:sp>
        <p:nvSpPr>
          <p:cNvPr id="3" name="Content Placeholder 2"/>
          <p:cNvSpPr>
            <a:spLocks noGrp="1"/>
          </p:cNvSpPr>
          <p:nvPr>
            <p:ph idx="1"/>
          </p:nvPr>
        </p:nvSpPr>
        <p:spPr/>
        <p:txBody>
          <a:bodyPr/>
          <a:lstStyle/>
          <a:p>
            <a:r>
              <a:rPr lang="fa-IR" dirty="0" smtClean="0"/>
              <a:t>با توجه به اینکه گروههای پرخطر معمولاً مخفی هستند و کمتر در دسترس می باشند، جمع آوری اطلاعات از آنها با دشواری بسیار زیادی مواجه است.</a:t>
            </a:r>
          </a:p>
          <a:p>
            <a:endParaRPr lang="fa-IR" dirty="0" smtClean="0"/>
          </a:p>
          <a:p>
            <a:r>
              <a:rPr lang="fa-IR" dirty="0" smtClean="0"/>
              <a:t>لذا روشهای رایج برای گرفتن نمونه گیری کاربرد چندانی برای گروههای پرخطر ندارد و در عوض تکنیکهای جایگزینی برای آن وضع شده است.</a:t>
            </a:r>
            <a:endParaRPr lang="en-US" dirty="0"/>
          </a:p>
        </p:txBody>
      </p:sp>
      <p:sp>
        <p:nvSpPr>
          <p:cNvPr id="4" name="Footer Placeholder 3"/>
          <p:cNvSpPr>
            <a:spLocks noGrp="1"/>
          </p:cNvSpPr>
          <p:nvPr>
            <p:ph type="ftr" sz="quarter" idx="11"/>
          </p:nvPr>
        </p:nvSpPr>
        <p:spPr/>
        <p:txBody>
          <a:bodyPr/>
          <a:lstStyle/>
          <a:p>
            <a:pPr>
              <a:defRPr/>
            </a:pPr>
            <a:r>
              <a:rPr lang="fa-IR" smtClean="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4</a:t>
            </a:fld>
            <a:endParaRPr lang="en-US"/>
          </a:p>
        </p:txBody>
      </p:sp>
      <p:pic>
        <p:nvPicPr>
          <p:cNvPr id="7" name="~PP2900.WAV">
            <a:hlinkClick r:id="" action="ppaction://media"/>
          </p:cNvPr>
          <p:cNvPicPr>
            <a:picLocks noRot="1" noChangeAspect="1"/>
          </p:cNvPicPr>
          <p:nvPr>
            <a:wavAudioFile r:embed="rId1" name="~PP2900.WAV"/>
          </p:nvPr>
        </p:nvPicPr>
        <p:blipFill>
          <a:blip r:embed="rId4"/>
          <a:stretch>
            <a:fillRect/>
          </a:stretch>
        </p:blipFill>
        <p:spPr>
          <a:xfrm>
            <a:off x="8653463" y="6367463"/>
            <a:ext cx="304800" cy="304800"/>
          </a:xfrm>
          <a:prstGeom prst="rect">
            <a:avLst/>
          </a:prstGeom>
        </p:spPr>
      </p:pic>
    </p:spTree>
  </p:cSld>
  <p:clrMapOvr>
    <a:masterClrMapping/>
  </p:clrMapOvr>
  <p:transition advTm="507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وش شناسي پژوهش در آموزش">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txDef>
      <a:spPr>
        <a:noFill/>
      </a:spPr>
      <a:bodyPr wrap="square" rtlCol="1">
        <a:spAutoFit/>
      </a:bodyPr>
      <a:lstStyle>
        <a:defPPr>
          <a:defRPr sz="2400" dirty="0" smtClean="0">
            <a:cs typeface="B Zar" pitchFamily="2"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روش شناسي پژوهش در آموزش</Template>
  <TotalTime>160</TotalTime>
  <Words>349</Words>
  <Application>Microsoft Office PowerPoint</Application>
  <PresentationFormat>On-screen Show (4:3)</PresentationFormat>
  <Paragraphs>41</Paragraphs>
  <Slides>4</Slides>
  <Notes>4</Notes>
  <HiddenSlides>0</HiddenSlides>
  <MMClips>4</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روش شناسي پژوهش در آموزش</vt:lpstr>
      <vt:lpstr>روشهای غیرمستقیم تخمین جمعیت صید باز صید (capture-recapture)</vt:lpstr>
      <vt:lpstr>روشهای غیرمستقیم تخمین جمعیت Multiplier</vt:lpstr>
      <vt:lpstr>روشهای غیرمستقیم تخمین جمعیت network scale-up</vt:lpstr>
      <vt:lpstr>نمونه گیری از گروههای پرخطر</vt:lpstr>
    </vt:vector>
  </TitlesOfParts>
  <Company>PES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مبانی مطالعات مرتبط به نظام مراقبت اچ-آی-وی</dc:title>
  <dc:creator>Ali Akbar Haghdoost</dc:creator>
  <cp:lastModifiedBy>Ali Akbar Haghdoost</cp:lastModifiedBy>
  <cp:revision>121</cp:revision>
  <dcterms:created xsi:type="dcterms:W3CDTF">2010-12-09T19:08:46Z</dcterms:created>
  <dcterms:modified xsi:type="dcterms:W3CDTF">2010-12-10T15:17:45Z</dcterms:modified>
</cp:coreProperties>
</file>