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بودجه بندی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8" name="~PP3373.WAV">
            <a:hlinkClick r:id="" action="ppaction://media"/>
          </p:cNvPr>
          <p:cNvPicPr>
            <a:picLocks noRot="1" noChangeAspect="1"/>
          </p:cNvPicPr>
          <p:nvPr>
            <a:wavAudioFile r:embed="rId1" name="~PP3373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دسته بندی هزینه های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هزینه های پرسنلی</a:t>
            </a:r>
          </a:p>
          <a:p>
            <a:r>
              <a:rPr lang="fa-IR" dirty="0" smtClean="0"/>
              <a:t>هزینه های خرید خدمات</a:t>
            </a:r>
          </a:p>
          <a:p>
            <a:r>
              <a:rPr lang="fa-IR" dirty="0" smtClean="0"/>
              <a:t>هزینه های تجهیزاتی</a:t>
            </a:r>
          </a:p>
          <a:p>
            <a:r>
              <a:rPr lang="fa-IR" dirty="0" smtClean="0"/>
              <a:t>هزینه های مواد و وسایل مصرفی</a:t>
            </a:r>
          </a:p>
          <a:p>
            <a:r>
              <a:rPr lang="fa-IR" dirty="0" smtClean="0"/>
              <a:t>هزینه های مسافرتها</a:t>
            </a:r>
          </a:p>
          <a:p>
            <a:r>
              <a:rPr lang="fa-IR" dirty="0" smtClean="0"/>
              <a:t>هزینه متفرقه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2054.WAV">
            <a:hlinkClick r:id="" action="ppaction://media"/>
          </p:cNvPr>
          <p:cNvPicPr>
            <a:picLocks noRot="1" noChangeAspect="1"/>
          </p:cNvPicPr>
          <p:nvPr>
            <a:wavAudioFile r:embed="rId1" name="~PP205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شیوه نگارش هزینه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هر دسته از هزینه ها باید جدول جداگانه ای نوشت.</a:t>
            </a:r>
          </a:p>
          <a:p>
            <a:r>
              <a:rPr lang="fa-IR" dirty="0" smtClean="0"/>
              <a:t>با توجه به قوانین و مقررات موسسه حمایت کننده مالی باید هزینه ها را تدوین نمود.</a:t>
            </a:r>
          </a:p>
          <a:p>
            <a:r>
              <a:rPr lang="fa-IR" dirty="0" smtClean="0"/>
              <a:t>اگر </a:t>
            </a:r>
            <a:r>
              <a:rPr lang="fa-IR" dirty="0" smtClean="0"/>
              <a:t>به </a:t>
            </a:r>
            <a:r>
              <a:rPr lang="fa-IR" dirty="0" smtClean="0"/>
              <a:t>هر شکل سعی بر کاهش هزینه های تحقیق است بهتر است ابتدا به صورت واقعی هزینه ها نوشته شود و بعد بیان شود به چه دلیل قسمتی از هزینه ها به روشهای جایگزین پوشش داده خواهد شد.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147.WAV">
            <a:hlinkClick r:id="" action="ppaction://media"/>
          </p:cNvPr>
          <p:cNvPicPr>
            <a:picLocks noRot="1" noChangeAspect="1"/>
          </p:cNvPicPr>
          <p:nvPr>
            <a:wavAudioFile r:embed="rId1" name="~PP214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هزینه های پرسنلی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باید ساعت کاری هر فرد مشخص گردد.</a:t>
            </a:r>
          </a:p>
          <a:p>
            <a:r>
              <a:rPr lang="fa-IR" dirty="0" smtClean="0"/>
              <a:t>باید حق الزحمه ساعتی هر فرد تبیین گردد</a:t>
            </a:r>
          </a:p>
          <a:p>
            <a:pPr lvl="1"/>
            <a:r>
              <a:rPr lang="fa-IR" dirty="0" smtClean="0"/>
              <a:t>حق الزحمه ساعتی هر فرد معمولاً متناسب با مدرک و نوع کار (تخصصی، نیمه تخصصی و غیر تخصصی) و قوانین و مقررات موسسه حمایت کننده مادی تعیین می شود.</a:t>
            </a:r>
          </a:p>
          <a:p>
            <a:pPr lvl="1"/>
            <a:r>
              <a:rPr lang="fa-IR" dirty="0" smtClean="0"/>
              <a:t>معمولاً حق التحقیق برای اعضای هیئت علمی در دانشگاههای کشور، </a:t>
            </a:r>
            <a:r>
              <a:rPr lang="fa-IR" dirty="0" smtClean="0"/>
              <a:t>1:60 </a:t>
            </a:r>
            <a:r>
              <a:rPr lang="fa-IR" dirty="0" smtClean="0"/>
              <a:t>دو بند اول </a:t>
            </a:r>
            <a:r>
              <a:rPr lang="fa-IR" dirty="0" smtClean="0"/>
              <a:t>فیش حقوقی </a:t>
            </a:r>
            <a:r>
              <a:rPr lang="fa-IR" dirty="0" smtClean="0"/>
              <a:t>در نظر گرفته می شود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علی اکبر حقدوست</a:t>
            </a:r>
            <a:endParaRPr lang="en-US" dirty="0"/>
          </a:p>
        </p:txBody>
      </p:sp>
      <p:pic>
        <p:nvPicPr>
          <p:cNvPr id="5" name="~PP1825.WAV">
            <a:hlinkClick r:id="" action="ppaction://media"/>
          </p:cNvPr>
          <p:cNvPicPr>
            <a:picLocks noRot="1" noChangeAspect="1"/>
          </p:cNvPicPr>
          <p:nvPr>
            <a:wavAudioFile r:embed="rId1" name="~PP182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خرید خدمت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بسیاری از تحقیقات، انجام آزمایشات، کارهای کامپیوتری و حتی آنالیز آماری ممکن است به شکل خرید خدمت صورت گیرد و موسسات و شرکتهایی در قبال دریافت وجه این خدمات را ارایه دهند.</a:t>
            </a:r>
          </a:p>
          <a:p>
            <a:r>
              <a:rPr lang="fa-IR" dirty="0" smtClean="0"/>
              <a:t>طبیعی است که در صورت خرید خدمت، نباید این موارد در قسمت هزینه های پرسنلی نیز آورده شوند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513.WAV">
            <a:hlinkClick r:id="" action="ppaction://media"/>
          </p:cNvPr>
          <p:cNvPicPr>
            <a:picLocks noRot="1" noChangeAspect="1"/>
          </p:cNvPicPr>
          <p:nvPr>
            <a:wavAudioFile r:embed="rId1" name="~PP251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هزینه های تجهیزاتی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4825"/>
            <a:ext cx="8929718" cy="4625975"/>
          </a:xfrm>
        </p:spPr>
        <p:txBody>
          <a:bodyPr/>
          <a:lstStyle/>
          <a:p>
            <a:r>
              <a:rPr lang="fa-IR" dirty="0" smtClean="0"/>
              <a:t>برای انجام تحقیق ممکن است نیاز به خرید تجهیزاتی اعم از آزمایشگاهی، کامپیوتری، و پشتیبانی باشد که باید در جدولی مجزا نوشته شوند.</a:t>
            </a:r>
          </a:p>
          <a:p>
            <a:r>
              <a:rPr lang="fa-IR" dirty="0" smtClean="0"/>
              <a:t>البته در بعضی موارد لازم است مواد مصرفی مانند کیتهای آزمایشگاهی در جدولی جداگانه آورده شود و در بعضی موارد جزیی از جدول تجهیزاتی است.</a:t>
            </a:r>
          </a:p>
          <a:p>
            <a:r>
              <a:rPr lang="fa-IR" dirty="0" smtClean="0"/>
              <a:t>به صورت یک اصل کلی در صورت خرید دستگاهها و وسایل غیر مصرفی، بعد از اتمام تحقیق مالکیت این وسایل با سازمان حمایت کننده است مگر آنکه در متن قرارداد چیز دیگری نوشته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3260.WAV">
            <a:hlinkClick r:id="" action="ppaction://media"/>
          </p:cNvPr>
          <p:cNvPicPr>
            <a:picLocks noRot="1" noChangeAspect="1"/>
          </p:cNvPicPr>
          <p:nvPr>
            <a:wavAudioFile r:embed="rId1" name="~PP326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مسافرتها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معمولاً مسافرتها به داخل شهری و بین شهری تقسیم می شوند.</a:t>
            </a:r>
          </a:p>
          <a:p>
            <a:r>
              <a:rPr lang="fa-IR" dirty="0" smtClean="0"/>
              <a:t>البته برای بعضی طرحها در این قسمت ممکن است هزینه یک سفر خارجی برای مثلاً شرکت در کنفرانس بین المللی برای ارایه نتایج نیز آورده شود.</a:t>
            </a:r>
          </a:p>
          <a:p>
            <a:r>
              <a:rPr lang="fa-IR" dirty="0" smtClean="0"/>
              <a:t>معمولاً تعداد مسافرتها در هزینه متوسط آنها ضرب می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043.WAV">
            <a:hlinkClick r:id="" action="ppaction://media"/>
          </p:cNvPr>
          <p:cNvPicPr>
            <a:picLocks noRot="1" noChangeAspect="1"/>
          </p:cNvPicPr>
          <p:nvPr>
            <a:wavAudioFile r:embed="rId1" name="~PP204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هزینه های متفرقه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معمولاً هزینه های مربوط و نوشته ابزار، پست، تلفن و چیزهایی از این دست در این قسمت نوشته می شود.</a:t>
            </a:r>
          </a:p>
          <a:p>
            <a:r>
              <a:rPr lang="fa-IR" dirty="0" smtClean="0"/>
              <a:t>باید در این قسمت مالیات طرح نوشته شده و به کل بودجه طرح اضافه شود</a:t>
            </a:r>
          </a:p>
          <a:p>
            <a:r>
              <a:rPr lang="fa-IR" dirty="0" smtClean="0"/>
              <a:t>معمولاً متناسب با کل بودجه تحقیق هزینه مختصری نیز تحت عنوان غیر قابل پیش بینی نوشته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324.WAV">
            <a:hlinkClick r:id="" action="ppaction://media"/>
          </p:cNvPr>
          <p:cNvPicPr>
            <a:picLocks noRot="1" noChangeAspect="1"/>
          </p:cNvPicPr>
          <p:nvPr>
            <a:wavAudioFile r:embed="rId1" name="~PP132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طرحهای بین سازمانی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ممکن است بتوان هزینه یک طرح را توسط چند سازمان تامین نمود و یا قسمت مشخصی از بودجه را </a:t>
            </a:r>
            <a:r>
              <a:rPr lang="fa-IR" dirty="0" smtClean="0"/>
              <a:t>به </a:t>
            </a:r>
            <a:r>
              <a:rPr lang="fa-IR" dirty="0" smtClean="0"/>
              <a:t>روشهای دیگری تامین </a:t>
            </a:r>
            <a:r>
              <a:rPr lang="fa-IR" dirty="0" smtClean="0"/>
              <a:t>کرد.</a:t>
            </a:r>
            <a:endParaRPr lang="fa-IR" dirty="0" smtClean="0"/>
          </a:p>
          <a:p>
            <a:r>
              <a:rPr lang="fa-IR" dirty="0" smtClean="0"/>
              <a:t>این مشارکتها را معمولاً در انتهای بودجه بندی طرح بیان می کنند.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علی اکبر حقدوست</a:t>
            </a:r>
            <a:endParaRPr lang="en-US" dirty="0"/>
          </a:p>
        </p:txBody>
      </p:sp>
      <p:pic>
        <p:nvPicPr>
          <p:cNvPr id="6" name="~PP1348.WAV">
            <a:hlinkClick r:id="" action="ppaction://media"/>
          </p:cNvPr>
          <p:cNvPicPr>
            <a:picLocks noRot="1" noChangeAspect="1"/>
          </p:cNvPicPr>
          <p:nvPr>
            <a:wavAudioFile r:embed="rId1" name="~PP134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872</TotalTime>
  <Words>570</Words>
  <Application>Microsoft Office PowerPoint</Application>
  <PresentationFormat>On-screen Show (4:3)</PresentationFormat>
  <Paragraphs>64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روش شناسي پژوهش در آموزش</vt:lpstr>
      <vt:lpstr>روش شناسي پژوهشهای کمی (14)  بودجه بندی</vt:lpstr>
      <vt:lpstr>دسته بندی هزینه های تحقیق</vt:lpstr>
      <vt:lpstr>شیوه نگارش هزینه ها</vt:lpstr>
      <vt:lpstr>هزینه های پرسنلی</vt:lpstr>
      <vt:lpstr>خرید خدمت</vt:lpstr>
      <vt:lpstr>هزینه های تجهیزاتی</vt:lpstr>
      <vt:lpstr>مسافرتها</vt:lpstr>
      <vt:lpstr>هزینه های متفرقه</vt:lpstr>
      <vt:lpstr>طرحهای بین سازمانی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513</cp:revision>
  <dcterms:created xsi:type="dcterms:W3CDTF">2010-01-27T16:56:38Z</dcterms:created>
  <dcterms:modified xsi:type="dcterms:W3CDTF">2010-02-25T19:41:54Z</dcterms:modified>
</cp:coreProperties>
</file>