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86C1F-4854-4B70-9D86-A12877F7DF19}" type="datetime1">
              <a:rPr lang="en-US" smtClean="0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286A-F6F4-41C3-8622-4753B0943167}" type="datetime1">
              <a:rPr lang="en-US" smtClean="0"/>
              <a:pPr>
                <a:defRPr/>
              </a:pPr>
              <a:t>1/30/2011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77FF8-8432-4FF8-9698-76E39B3C043D}" type="datetime1">
              <a:rPr lang="en-US" smtClean="0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Za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Zar" pitchFamily="2" charset="-78"/>
              </a:defRPr>
            </a:lvl1pPr>
            <a:lvl2pPr algn="r" rtl="1">
              <a:defRPr>
                <a:cs typeface="B Zar" pitchFamily="2" charset="-78"/>
              </a:defRPr>
            </a:lvl2pPr>
            <a:lvl3pPr algn="r" rtl="1">
              <a:defRPr>
                <a:cs typeface="B Zar" pitchFamily="2" charset="-78"/>
              </a:defRPr>
            </a:lvl3pPr>
            <a:lvl4pPr algn="r" rtl="1">
              <a:defRPr>
                <a:cs typeface="B Zar" pitchFamily="2" charset="-78"/>
              </a:defRPr>
            </a:lvl4pPr>
            <a:lvl5pPr algn="r" rtl="1">
              <a:defRPr>
                <a:cs typeface="B Zar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6FA4-6BBA-499B-B973-AF9A4BC173CF}" type="datetime1">
              <a:rPr lang="en-US" smtClean="0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A3ABE-8227-43E7-AD99-9CC8450C87AC}" type="datetime1">
              <a:rPr lang="en-US" smtClean="0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C439-6A40-42A8-9160-5A5ADFEF06E0}" type="datetime1">
              <a:rPr lang="en-US" smtClean="0"/>
              <a:pPr>
                <a:defRPr/>
              </a:pPr>
              <a:t>1/30/2011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C576-C5AB-4BE7-938F-738C08BC9A1F}" type="datetime1">
              <a:rPr lang="en-US" smtClean="0"/>
              <a:pPr>
                <a:defRPr/>
              </a:pPr>
              <a:t>1/30/2011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8A5A2-7613-45DE-A45F-B52451EB7DC5}" type="datetime1">
              <a:rPr lang="en-US" smtClean="0"/>
              <a:pPr>
                <a:defRPr/>
              </a:pPr>
              <a:t>1/30/2011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393D-1555-4FBE-9D69-D52E980F3883}" type="datetime1">
              <a:rPr lang="en-US" smtClean="0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C208-C26B-4F2C-B968-20CE4E69E493}" type="datetime1">
              <a:rPr lang="en-US" smtClean="0"/>
              <a:pPr>
                <a:defRPr/>
              </a:pPr>
              <a:t>1/30/2011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A4EF-1D4D-47E3-A52D-C0B0582284E5}" type="datetime1">
              <a:rPr lang="en-US" smtClean="0"/>
              <a:pPr>
                <a:defRPr/>
              </a:pPr>
              <a:t>1/30/2011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CA6C782-50FC-4A4F-863E-79178C53F1A0}" type="datetime1">
              <a:rPr lang="en-US" smtClean="0"/>
              <a:pPr>
                <a:defRPr/>
              </a:pPr>
              <a:t>1/30/2011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 fontAlgn="auto">
              <a:spcAft>
                <a:spcPts val="0"/>
              </a:spcAft>
              <a:defRPr/>
            </a:pPr>
            <a:r>
              <a:rPr lang="fa-IR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بررسی وضعیت عود ویواکس در کشور</a:t>
            </a:r>
            <a:endParaRPr lang="en-US" dirty="0">
              <a:solidFill>
                <a:schemeClr val="accent1"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اطلاعات مورد استفاده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Zar" pitchFamily="2" charset="-78"/>
              </a:rPr>
              <a:t>اطلاعات بيماران مبتلا به مالاريا  در شهرستان كهنوج بين سالهاي 1373 الي 1381 جمع آوري شده و سپس با استفاده از يك برنامه كامپيوتري در محيط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Access</a:t>
            </a:r>
            <a:r>
              <a:rPr lang="fa-IR" dirty="0" smtClean="0">
                <a:cs typeface="Zar" pitchFamily="2" charset="-78"/>
              </a:rPr>
              <a:t>، بر اساس سن، جنس، نام و نام خانوادگي بيماران و حرف اول و آخر نام پدر و مادر بيماران، عفونتهاي مجدد در افراد شناسايي و بين آنها ارتباط برقرار شد.</a:t>
            </a:r>
            <a:endParaRPr lang="en-US" dirty="0" smtClean="0">
              <a:cs typeface="Zar" pitchFamily="2" charset="-78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آماری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Zar" pitchFamily="2" charset="-78"/>
              </a:rPr>
              <a:t>داده ها با استفاده از روش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dirty="0" smtClean="0">
                <a:cs typeface="Zar" pitchFamily="2" charset="-78"/>
              </a:rPr>
              <a:t>x</a:t>
            </a:r>
            <a:r>
              <a:rPr lang="fa-IR" dirty="0" smtClean="0">
                <a:cs typeface="Zar" pitchFamily="2" charset="-78"/>
              </a:rPr>
              <a:t> مدل سازي شده و فصل بروز عفونت اوليه به عنوان متغيير مخدوش كننده در نظر گرفته شد.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نتایج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Zar" pitchFamily="2" charset="-78"/>
              </a:rPr>
              <a:t>18263</a:t>
            </a:r>
            <a:r>
              <a:rPr lang="fa-I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a-IR" dirty="0" smtClean="0">
                <a:cs typeface="Zar" pitchFamily="2" charset="-78"/>
              </a:rPr>
              <a:t>مورد بيماري در 16297 نفر؛ 353 نفر در حمله اول با فلسيپارم و در حمله دوم با ويواكس آلوده شده بودند.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نتایج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pSp>
        <p:nvGrpSpPr>
          <p:cNvPr id="6" name="Group 10127"/>
          <p:cNvGrpSpPr>
            <a:grpSpLocks noGrp="1"/>
          </p:cNvGrpSpPr>
          <p:nvPr>
            <p:ph idx="1"/>
          </p:nvPr>
        </p:nvGrpSpPr>
        <p:grpSpPr bwMode="auto">
          <a:xfrm>
            <a:off x="314356" y="1643050"/>
            <a:ext cx="8686800" cy="4929820"/>
            <a:chOff x="499" y="4718"/>
            <a:chExt cx="5534" cy="4186"/>
          </a:xfrm>
        </p:grpSpPr>
        <p:sp>
          <p:nvSpPr>
            <p:cNvPr id="7" name="Rectangle 10125"/>
            <p:cNvSpPr>
              <a:spLocks noChangeArrowheads="1"/>
            </p:cNvSpPr>
            <p:nvPr/>
          </p:nvSpPr>
          <p:spPr bwMode="auto">
            <a:xfrm>
              <a:off x="499" y="4718"/>
              <a:ext cx="5534" cy="3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1429" tIns="45714" rIns="91429" bIns="45714"/>
            <a:lstStyle/>
            <a:p>
              <a:pPr algn="ctr" defTabSz="3497263"/>
              <a:r>
                <a:rPr lang="en-GB" altLang="zh-CN" dirty="0">
                  <a:latin typeface="Times New Roman" pitchFamily="18" charset="0"/>
                  <a:ea typeface="宋体" charset="-122"/>
                  <a:cs typeface="Times New Roman" pitchFamily="18" charset="0"/>
                </a:rPr>
                <a:t>Secondary attack rates, classified by the gap and the </a:t>
              </a:r>
              <a:r>
                <a:rPr lang="en-GB" altLang="zh-CN" dirty="0" smtClean="0">
                  <a:latin typeface="Times New Roman" pitchFamily="18" charset="0"/>
                  <a:ea typeface="宋体" charset="-122"/>
                  <a:cs typeface="Times New Roman" pitchFamily="18" charset="0"/>
                </a:rPr>
                <a:t>species </a:t>
              </a:r>
              <a:r>
                <a:rPr lang="en-GB" altLang="zh-CN" dirty="0">
                  <a:latin typeface="Times New Roman" pitchFamily="18" charset="0"/>
                  <a:ea typeface="宋体" charset="-122"/>
                  <a:cs typeface="Times New Roman" pitchFamily="18" charset="0"/>
                </a:rPr>
                <a:t>in the first and second attacks</a:t>
              </a:r>
              <a:r>
                <a:rPr lang="en-GB" altLang="zh-CN" sz="3200" dirty="0">
                  <a:ea typeface="宋体" charset="-122"/>
                  <a:cs typeface="Times New Roman" pitchFamily="18" charset="0"/>
                </a:rPr>
                <a:t> </a:t>
              </a:r>
              <a:endParaRPr lang="en-GB" sz="3200" dirty="0">
                <a:ea typeface="宋体" charset="-122"/>
                <a:cs typeface="Times New Roman" pitchFamily="18" charset="0"/>
              </a:endParaRPr>
            </a:p>
          </p:txBody>
        </p:sp>
        <p:pic>
          <p:nvPicPr>
            <p:cNvPr id="8" name="Picture 101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54" y="5143"/>
              <a:ext cx="5006" cy="37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نتایج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dirty="0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Text Box 10129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774825"/>
            <a:ext cx="8229600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3497263" rtl="0">
              <a:buNone/>
            </a:pPr>
            <a:r>
              <a:rPr lang="en-US" sz="2000" dirty="0"/>
              <a:t>Month after the first attack           Monthly relapse rate</a:t>
            </a:r>
          </a:p>
          <a:p>
            <a:pPr algn="l" defTabSz="3497263" rtl="0">
              <a:buNone/>
            </a:pPr>
            <a:r>
              <a:rPr lang="en-US" sz="2000" dirty="0"/>
              <a:t>	                       </a:t>
            </a:r>
            <a:r>
              <a:rPr lang="fa-IR" sz="2000" dirty="0" smtClean="0"/>
              <a:t>	</a:t>
            </a:r>
            <a:r>
              <a:rPr lang="en-US" sz="2000" dirty="0" smtClean="0"/>
              <a:t>per </a:t>
            </a:r>
            <a:r>
              <a:rPr lang="en-US" sz="2000" dirty="0"/>
              <a:t>1000 person month</a:t>
            </a:r>
          </a:p>
          <a:p>
            <a:pPr algn="l" defTabSz="3497263" rtl="0">
              <a:buNone/>
            </a:pPr>
            <a:r>
              <a:rPr lang="en-US" sz="2000" dirty="0"/>
              <a:t>	3-5	        10.9	</a:t>
            </a:r>
          </a:p>
          <a:p>
            <a:pPr algn="l" defTabSz="3497263" rtl="0">
              <a:buNone/>
            </a:pPr>
            <a:r>
              <a:rPr lang="en-US" sz="2000" dirty="0"/>
              <a:t>	6-7 	         15.7</a:t>
            </a:r>
          </a:p>
          <a:p>
            <a:pPr algn="l" defTabSz="3497263" rtl="0">
              <a:buNone/>
            </a:pPr>
            <a:r>
              <a:rPr lang="en-US" sz="2000" dirty="0"/>
              <a:t>	8-12	         31.9</a:t>
            </a:r>
          </a:p>
          <a:p>
            <a:pPr algn="l" defTabSz="3497263" rtl="0">
              <a:buNone/>
            </a:pPr>
            <a:r>
              <a:rPr lang="en-US" sz="2000" dirty="0"/>
              <a:t>	13-24	         15.1</a:t>
            </a:r>
          </a:p>
          <a:p>
            <a:pPr algn="l" defTabSz="3497263" rtl="0">
              <a:buNone/>
            </a:pPr>
            <a:endParaRPr lang="en-US" sz="2000" dirty="0"/>
          </a:p>
          <a:p>
            <a:pPr algn="l" defTabSz="3497263" rtl="0">
              <a:buNone/>
            </a:pPr>
            <a:endParaRPr lang="fa-IR" sz="2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defTabSz="3497263" rtl="0">
              <a:buNone/>
            </a:pPr>
            <a:endParaRPr lang="fa-IR" sz="2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defTabSz="3497263" rtl="0">
              <a:buNone/>
            </a:pPr>
            <a:endParaRPr lang="fa-IR" sz="2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defTabSz="3497263" rtl="0">
              <a:buNone/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Relapse </a:t>
            </a: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risk in the fist year	          16.8%</a:t>
            </a:r>
          </a:p>
          <a:p>
            <a:pPr algn="l" defTabSz="3497263" rtl="0">
              <a:buNone/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Relapse risk in the first two years          24.5%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نتیجه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برای حذف ویواکس باید شناسایی موارد بی علامت و موارد عود بسیار مهم تلقی شود و برای کاهش آنها برنامه ریزی دقیقی صورت گیرد.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r>
              <a:rPr lang="fa-IR" sz="4000" dirty="0" smtClean="0"/>
              <a:t>چرا بیماری از یک سال به سال بعد منتقل می شود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حفظ انگل در بدن پشه در فصل سرما: احتمالاً مهمترین دلیل در مورد فلسیپارم می باشد.</a:t>
            </a:r>
          </a:p>
          <a:p>
            <a:endParaRPr lang="fa-IR" dirty="0" smtClean="0"/>
          </a:p>
          <a:p>
            <a:r>
              <a:rPr lang="fa-IR" dirty="0" smtClean="0"/>
              <a:t>حفظ انگل در بدن انسان در فصل سرما: به شکل حاملهای بی علامت و یا به صورت نهفته در ویواکس</a:t>
            </a:r>
          </a:p>
          <a:p>
            <a:endParaRPr lang="fa-IR" dirty="0" smtClean="0"/>
          </a:p>
          <a:p>
            <a:r>
              <a:rPr lang="fa-IR" dirty="0" smtClean="0"/>
              <a:t>حفظ انگل در محیط در فصل سرما: توجیه پذیر نیست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دوره نهفتگی انگل در بدن پشه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57158" y="1571612"/>
          <a:ext cx="8517322" cy="4714908"/>
        </p:xfrm>
        <a:graphic>
          <a:graphicData uri="http://schemas.openxmlformats.org/presentationml/2006/ole">
            <p:oleObj spid="_x0000_s1026" name="Worksheet" r:id="rId4" imgW="3495589" imgH="181942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رابطه دما با طول عمر پشه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0" y="0"/>
          <a:ext cx="2057400" cy="514350"/>
        </p:xfrm>
        <a:graphic>
          <a:graphicData uri="http://schemas.openxmlformats.org/presentationml/2006/ole">
            <p:oleObj spid="_x0000_s3073" name="Equation" r:id="rId4" imgW="1269449" imgH="317362" progId="Equation.3">
              <p:embed/>
            </p:oleObj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0" y="0"/>
          <a:ext cx="2057400" cy="514350"/>
        </p:xfrm>
        <a:graphic>
          <a:graphicData uri="http://schemas.openxmlformats.org/presentationml/2006/ole">
            <p:oleObj spid="_x0000_s3075" name="Equation" r:id="rId5" imgW="1269449" imgH="317362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428860" y="3071810"/>
          <a:ext cx="4496462" cy="1158882"/>
        </p:xfrm>
        <a:graphic>
          <a:graphicData uri="http://schemas.openxmlformats.org/presentationml/2006/ole">
            <p:oleObj spid="_x0000_s3077" name="Equation" r:id="rId6" imgW="1231560" imgH="317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برای حذف بیماری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آیا انگل در بدن پشه باقی می ماند و آنقدر اهمیت دارد که بتواند نقش موثری در انتقال بیماری از یک سال به سال بعد داشته باشد؟</a:t>
            </a:r>
          </a:p>
          <a:p>
            <a:endParaRPr lang="fa-IR" dirty="0" smtClean="0"/>
          </a:p>
          <a:p>
            <a:endParaRPr lang="fa-IR" dirty="0" smtClean="0"/>
          </a:p>
          <a:p>
            <a:r>
              <a:rPr lang="fa-IR" dirty="0" smtClean="0"/>
              <a:t>در ویواکس افراد بی علامت و حامل و یا افرادی که انگل را به صورت نهفته در بدن دارند چقدر اهمیت دارد؟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چگونه باید عود را تشخیص داد؟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Zar" pitchFamily="2" charset="-78"/>
              </a:rPr>
              <a:t>بدليل مشكل تشخيص افتراقي بين عفونت مجدد و عود حتي با استفاده از روشهاي مولكولي، متاسفانه روش دقيقي براي تعيين دقيق ميزان عود وجود ندارد.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چگونه باید عود را تشخیص داد؟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Zar" pitchFamily="2" charset="-78"/>
              </a:rPr>
              <a:t>در يكي از روشها، ميزان بروز عفونت در فصل عدم انتقال بيماري به عنوان تخميني از ميزان عود در نظر گرفته مي شود (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Mason, 1975; Adak, 1998</a:t>
            </a:r>
            <a:r>
              <a:rPr lang="fa-IR" dirty="0" smtClean="0">
                <a:cs typeface="Zar" pitchFamily="2" charset="-78"/>
              </a:rPr>
              <a:t>)</a:t>
            </a:r>
          </a:p>
          <a:p>
            <a:endParaRPr lang="fa-IR" dirty="0" smtClean="0">
              <a:cs typeface="Zar" pitchFamily="2" charset="-78"/>
            </a:endParaRPr>
          </a:p>
          <a:p>
            <a:r>
              <a:rPr lang="fa-IR" dirty="0" smtClean="0">
                <a:cs typeface="Zar" pitchFamily="2" charset="-78"/>
              </a:rPr>
              <a:t>و </a:t>
            </a:r>
            <a:r>
              <a:rPr lang="fa-IR" dirty="0" smtClean="0">
                <a:cs typeface="Zar" pitchFamily="2" charset="-78"/>
              </a:rPr>
              <a:t>يا در روشي ديگر ميزان توام عود و عفونت مجدد گزارش مي شود (</a:t>
            </a:r>
            <a:r>
              <a:rPr lang="en-GB" altLang="zh-CN" sz="28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Boulos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, 1991; </a:t>
            </a:r>
            <a:r>
              <a:rPr lang="en-GB" altLang="zh-CN" sz="28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Dua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, 2001 ; </a:t>
            </a:r>
            <a:r>
              <a:rPr lang="en-GB" altLang="zh-CN" sz="28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Fernandopulle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, 2003; </a:t>
            </a:r>
            <a:r>
              <a:rPr lang="en-GB" altLang="zh-CN" sz="28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Gogtay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, 2000; Prasad, 1991; Rowland, 1999</a:t>
            </a:r>
            <a:r>
              <a:rPr lang="fa-IR" dirty="0" smtClean="0">
                <a:cs typeface="Zar" pitchFamily="2" charset="-78"/>
              </a:rPr>
              <a:t>).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چگونه باید عود را تشخیص داد؟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Zar" pitchFamily="2" charset="-78"/>
              </a:rPr>
              <a:t>بدون </a:t>
            </a:r>
            <a:r>
              <a:rPr lang="fa-IR" dirty="0" smtClean="0">
                <a:cs typeface="Zar" pitchFamily="2" charset="-78"/>
              </a:rPr>
              <a:t>درمان، </a:t>
            </a:r>
            <a:r>
              <a:rPr lang="fa-IR" dirty="0" smtClean="0">
                <a:cs typeface="Zar" pitchFamily="2" charset="-78"/>
              </a:rPr>
              <a:t>ميزان عود پلاسموديم ويواكس بين 25 الي 55% گزارش شده است (</a:t>
            </a:r>
            <a:r>
              <a:rPr lang="en-GB" altLang="zh-CN" sz="28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Gogtay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 2000, Prasad</a:t>
            </a:r>
            <a:r>
              <a:rPr lang="en-GB" altLang="zh-CN" sz="2800" dirty="0" smtClean="0">
                <a:ea typeface="宋体" charset="-122"/>
              </a:rPr>
              <a:t> 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1991, Adak 1998</a:t>
            </a:r>
            <a:r>
              <a:rPr lang="fa-IR" dirty="0" smtClean="0">
                <a:cs typeface="Zar" pitchFamily="2" charset="-78"/>
              </a:rPr>
              <a:t>).</a:t>
            </a:r>
          </a:p>
          <a:p>
            <a:endParaRPr lang="fa-IR" dirty="0" smtClean="0">
              <a:cs typeface="Zar" pitchFamily="2" charset="-78"/>
            </a:endParaRPr>
          </a:p>
          <a:p>
            <a:r>
              <a:rPr lang="fa-IR" dirty="0" smtClean="0">
                <a:cs typeface="Zar" pitchFamily="2" charset="-78"/>
              </a:rPr>
              <a:t>اين </a:t>
            </a:r>
            <a:r>
              <a:rPr lang="fa-IR" dirty="0" smtClean="0">
                <a:cs typeface="Zar" pitchFamily="2" charset="-78"/>
              </a:rPr>
              <a:t>ميزان با مصرف كامل پريماكئين (14 روز) حدود 25% بدست آمده است (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Rowland, 1999; </a:t>
            </a:r>
            <a:r>
              <a:rPr lang="en-GB" altLang="zh-CN" sz="2800" dirty="0" err="1" smtClean="0">
                <a:latin typeface="Times New Roman" pitchFamily="18" charset="0"/>
                <a:ea typeface="宋体" charset="-122"/>
                <a:cs typeface="Times New Roman" pitchFamily="18" charset="0"/>
              </a:rPr>
              <a:t>Yadav</a:t>
            </a:r>
            <a:r>
              <a:rPr lang="en-GB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, 2002</a:t>
            </a:r>
            <a:r>
              <a:rPr lang="fa-IR" dirty="0" smtClean="0">
                <a:cs typeface="Zar" pitchFamily="2" charset="-78"/>
              </a:rPr>
              <a:t>).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پیشنهادی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pSp>
        <p:nvGrpSpPr>
          <p:cNvPr id="24" name="Group 10124"/>
          <p:cNvGrpSpPr>
            <a:grpSpLocks noGrp="1"/>
          </p:cNvGrpSpPr>
          <p:nvPr>
            <p:ph idx="1"/>
          </p:nvPr>
        </p:nvGrpSpPr>
        <p:grpSpPr bwMode="auto">
          <a:xfrm>
            <a:off x="457200" y="1774825"/>
            <a:ext cx="8229600" cy="4625975"/>
            <a:chOff x="5670" y="10025"/>
            <a:chExt cx="6895" cy="7620"/>
          </a:xfrm>
        </p:grpSpPr>
        <p:grpSp>
          <p:nvGrpSpPr>
            <p:cNvPr id="25" name="Group 10120"/>
            <p:cNvGrpSpPr>
              <a:grpSpLocks/>
            </p:cNvGrpSpPr>
            <p:nvPr/>
          </p:nvGrpSpPr>
          <p:grpSpPr bwMode="auto">
            <a:xfrm>
              <a:off x="5852" y="10703"/>
              <a:ext cx="5201" cy="4107"/>
              <a:chOff x="5852" y="10703"/>
              <a:chExt cx="5201" cy="4107"/>
            </a:xfrm>
          </p:grpSpPr>
          <p:sp>
            <p:nvSpPr>
              <p:cNvPr id="28" name="Text Box 47"/>
              <p:cNvSpPr txBox="1">
                <a:spLocks noChangeArrowheads="1"/>
              </p:cNvSpPr>
              <p:nvPr/>
            </p:nvSpPr>
            <p:spPr bwMode="auto">
              <a:xfrm>
                <a:off x="6324" y="10703"/>
                <a:ext cx="1388" cy="612"/>
              </a:xfrm>
              <a:prstGeom prst="rect">
                <a:avLst/>
              </a:prstGeom>
              <a:noFill/>
              <a:ln w="38100" cmpd="dbl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l" rtl="0"/>
                <a:r>
                  <a:rPr lang="en-GB">
                    <a:solidFill>
                      <a:srgbClr val="FF0000"/>
                    </a:solidFill>
                  </a:rPr>
                  <a:t>Primary attack</a:t>
                </a:r>
              </a:p>
            </p:txBody>
          </p:sp>
          <p:sp>
            <p:nvSpPr>
              <p:cNvPr id="29" name="Text Box 48"/>
              <p:cNvSpPr txBox="1">
                <a:spLocks noChangeArrowheads="1"/>
              </p:cNvSpPr>
              <p:nvPr/>
            </p:nvSpPr>
            <p:spPr bwMode="auto">
              <a:xfrm>
                <a:off x="9439" y="10703"/>
                <a:ext cx="1614" cy="612"/>
              </a:xfrm>
              <a:prstGeom prst="rect">
                <a:avLst/>
              </a:prstGeom>
              <a:noFill/>
              <a:ln w="38100" cmpd="dbl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l" rtl="0"/>
                <a:r>
                  <a:rPr lang="en-GB">
                    <a:solidFill>
                      <a:srgbClr val="FF0000"/>
                    </a:solidFill>
                  </a:rPr>
                  <a:t>secondary attack</a:t>
                </a:r>
              </a:p>
            </p:txBody>
          </p:sp>
          <p:grpSp>
            <p:nvGrpSpPr>
              <p:cNvPr id="30" name="Group 10119"/>
              <p:cNvGrpSpPr>
                <a:grpSpLocks/>
              </p:cNvGrpSpPr>
              <p:nvPr/>
            </p:nvGrpSpPr>
            <p:grpSpPr bwMode="auto">
              <a:xfrm>
                <a:off x="5852" y="11343"/>
                <a:ext cx="4497" cy="1420"/>
                <a:chOff x="5852" y="11343"/>
                <a:chExt cx="4497" cy="1420"/>
              </a:xfrm>
            </p:grpSpPr>
            <p:sp>
              <p:nvSpPr>
                <p:cNvPr id="37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5852" y="11999"/>
                  <a:ext cx="1986" cy="764"/>
                </a:xfrm>
                <a:prstGeom prst="rect">
                  <a:avLst/>
                </a:prstGeom>
                <a:noFill/>
                <a:ln w="38100" cmpd="dbl">
                  <a:noFill/>
                  <a:miter lim="800000"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ctr" rtl="0"/>
                  <a:r>
                    <a:rPr lang="en-GB" sz="1200" i="1"/>
                    <a:t>P.falciparum</a:t>
                  </a:r>
                </a:p>
                <a:p>
                  <a:pPr algn="ctr" rtl="0"/>
                  <a:r>
                    <a:rPr lang="en-GB" sz="1200" b="1">
                      <a:solidFill>
                        <a:srgbClr val="FF0000"/>
                      </a:solidFill>
                    </a:rPr>
                    <a:t>(group 1)</a:t>
                  </a:r>
                </a:p>
              </p:txBody>
            </p:sp>
            <p:sp>
              <p:nvSpPr>
                <p:cNvPr id="38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7834" y="11343"/>
                  <a:ext cx="1903" cy="460"/>
                </a:xfrm>
                <a:prstGeom prst="rect">
                  <a:avLst/>
                </a:prstGeom>
                <a:noFill/>
                <a:ln w="38100" cmpd="dbl">
                  <a:noFill/>
                  <a:miter lim="800000"/>
                  <a:headEnd/>
                  <a:tailEnd/>
                </a:ln>
                <a:effectLst/>
              </p:spPr>
              <p:txBody>
                <a:bodyPr lIns="90000" tIns="46800" rIns="90000" bIns="46800">
                  <a:spAutoFit/>
                </a:bodyPr>
                <a:lstStyle/>
                <a:p>
                  <a:pPr algn="l" rtl="0"/>
                  <a:r>
                    <a:rPr lang="en-GB" sz="1200"/>
                    <a:t>Re-infection</a:t>
                  </a:r>
                </a:p>
              </p:txBody>
            </p:sp>
            <p:sp>
              <p:nvSpPr>
                <p:cNvPr id="39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9798" y="12066"/>
                  <a:ext cx="551" cy="460"/>
                </a:xfrm>
                <a:prstGeom prst="rect">
                  <a:avLst/>
                </a:prstGeom>
                <a:noFill/>
                <a:ln w="38100" cmpd="dbl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l" rtl="0"/>
                  <a:r>
                    <a:rPr lang="en-GB" sz="1200" i="1"/>
                    <a:t>P.vivax</a:t>
                  </a:r>
                </a:p>
              </p:txBody>
            </p:sp>
            <p:sp>
              <p:nvSpPr>
                <p:cNvPr id="40" name="Line 53"/>
                <p:cNvSpPr>
                  <a:spLocks noChangeShapeType="1"/>
                </p:cNvSpPr>
                <p:nvPr/>
              </p:nvSpPr>
              <p:spPr bwMode="auto">
                <a:xfrm>
                  <a:off x="7836" y="12327"/>
                  <a:ext cx="198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med" len="med"/>
                </a:ln>
                <a:effectLst/>
              </p:spPr>
              <p:txBody>
                <a:bodyPr lIns="90000" tIns="46800" rIns="90000" bIns="46800"/>
                <a:lstStyle/>
                <a:p>
                  <a:endParaRPr lang="en-US" sz="900"/>
                </a:p>
              </p:txBody>
            </p:sp>
            <p:sp>
              <p:nvSpPr>
                <p:cNvPr id="41" name="Line 54"/>
                <p:cNvSpPr>
                  <a:spLocks noChangeShapeType="1"/>
                </p:cNvSpPr>
                <p:nvPr/>
              </p:nvSpPr>
              <p:spPr bwMode="auto">
                <a:xfrm>
                  <a:off x="8683" y="11780"/>
                  <a:ext cx="0" cy="54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med" len="med"/>
                </a:ln>
                <a:effectLst/>
              </p:spPr>
              <p:txBody>
                <a:bodyPr lIns="90000" tIns="46800" rIns="90000" bIns="46800"/>
                <a:lstStyle/>
                <a:p>
                  <a:endParaRPr lang="en-US" sz="900"/>
                </a:p>
              </p:txBody>
            </p:sp>
          </p:grpSp>
          <p:grpSp>
            <p:nvGrpSpPr>
              <p:cNvPr id="31" name="Group 10118"/>
              <p:cNvGrpSpPr>
                <a:grpSpLocks/>
              </p:cNvGrpSpPr>
              <p:nvPr/>
            </p:nvGrpSpPr>
            <p:grpSpPr bwMode="auto">
              <a:xfrm>
                <a:off x="6497" y="12890"/>
                <a:ext cx="3942" cy="1920"/>
                <a:chOff x="6497" y="12890"/>
                <a:chExt cx="3942" cy="1920"/>
              </a:xfrm>
            </p:grpSpPr>
            <p:sp>
              <p:nvSpPr>
                <p:cNvPr id="3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6497" y="12890"/>
                  <a:ext cx="676" cy="764"/>
                </a:xfrm>
                <a:prstGeom prst="rect">
                  <a:avLst/>
                </a:prstGeom>
                <a:noFill/>
                <a:ln w="38100" cmpd="dbl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rtl="0"/>
                  <a:r>
                    <a:rPr lang="en-GB" sz="1200" i="1"/>
                    <a:t>P.vivax</a:t>
                  </a:r>
                </a:p>
                <a:p>
                  <a:pPr algn="ctr" rtl="0"/>
                  <a:r>
                    <a:rPr lang="en-GB" sz="1200" b="1">
                      <a:solidFill>
                        <a:srgbClr val="FF0000"/>
                      </a:solidFill>
                    </a:rPr>
                    <a:t>(group2)</a:t>
                  </a:r>
                </a:p>
              </p:txBody>
            </p:sp>
            <p:sp>
              <p:nvSpPr>
                <p:cNvPr id="3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9888" y="13064"/>
                  <a:ext cx="551" cy="460"/>
                </a:xfrm>
                <a:prstGeom prst="rect">
                  <a:avLst/>
                </a:prstGeom>
                <a:noFill/>
                <a:ln w="38100" cmpd="dbl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l" rtl="0"/>
                  <a:r>
                    <a:rPr lang="en-GB" sz="1200" i="1"/>
                    <a:t>P.vivax</a:t>
                  </a:r>
                </a:p>
              </p:txBody>
            </p:sp>
            <p:sp>
              <p:nvSpPr>
                <p:cNvPr id="3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7921" y="13742"/>
                  <a:ext cx="837" cy="1068"/>
                </a:xfrm>
                <a:prstGeom prst="rect">
                  <a:avLst/>
                </a:prstGeom>
                <a:noFill/>
                <a:ln w="38100" cmpd="dbl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rtl="0"/>
                  <a:r>
                    <a:rPr lang="en-GB" sz="1200"/>
                    <a:t>Re-infection</a:t>
                  </a:r>
                </a:p>
                <a:p>
                  <a:pPr algn="ctr" rtl="0"/>
                  <a:r>
                    <a:rPr lang="en-GB" sz="1200"/>
                    <a:t>+</a:t>
                  </a:r>
                </a:p>
                <a:p>
                  <a:pPr algn="ctr" rtl="0"/>
                  <a:r>
                    <a:rPr lang="en-GB" sz="1200"/>
                    <a:t>Relapse</a:t>
                  </a:r>
                </a:p>
              </p:txBody>
            </p:sp>
            <p:sp>
              <p:nvSpPr>
                <p:cNvPr id="35" name="Line 59"/>
                <p:cNvSpPr>
                  <a:spLocks noChangeShapeType="1"/>
                </p:cNvSpPr>
                <p:nvPr/>
              </p:nvSpPr>
              <p:spPr bwMode="auto">
                <a:xfrm>
                  <a:off x="7606" y="13312"/>
                  <a:ext cx="2266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med" len="med"/>
                </a:ln>
                <a:effectLst/>
              </p:spPr>
              <p:txBody>
                <a:bodyPr lIns="90000" tIns="46800" rIns="90000" bIns="46800"/>
                <a:lstStyle/>
                <a:p>
                  <a:endParaRPr lang="en-US" sz="900"/>
                </a:p>
              </p:txBody>
            </p:sp>
            <p:sp>
              <p:nvSpPr>
                <p:cNvPr id="36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8645" y="13312"/>
                  <a:ext cx="0" cy="546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stealth" w="med" len="med"/>
                </a:ln>
                <a:effectLst/>
              </p:spPr>
              <p:txBody>
                <a:bodyPr lIns="90000" tIns="46800" rIns="90000" bIns="46800"/>
                <a:lstStyle/>
                <a:p>
                  <a:endParaRPr lang="en-US" sz="900"/>
                </a:p>
              </p:txBody>
            </p:sp>
          </p:grpSp>
        </p:grpSp>
        <p:sp>
          <p:nvSpPr>
            <p:cNvPr id="26" name="Text Box 10117"/>
            <p:cNvSpPr txBox="1">
              <a:spLocks noChangeArrowheads="1"/>
            </p:cNvSpPr>
            <p:nvPr/>
          </p:nvSpPr>
          <p:spPr bwMode="auto">
            <a:xfrm>
              <a:off x="7122" y="10161"/>
              <a:ext cx="3428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defTabSz="3497263"/>
              <a:r>
                <a:rPr lang="fa-IR" sz="28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Zar" pitchFamily="2" charset="-78"/>
                </a:rPr>
                <a:t>نحوه تخمين ميزان عود</a:t>
              </a:r>
              <a:endParaRPr lang="en-US" sz="2000">
                <a:cs typeface="Zar" pitchFamily="2" charset="-78"/>
              </a:endParaRPr>
            </a:p>
          </p:txBody>
        </p:sp>
        <p:sp>
          <p:nvSpPr>
            <p:cNvPr id="27" name="Rectangle 10121"/>
            <p:cNvSpPr>
              <a:spLocks noChangeArrowheads="1"/>
            </p:cNvSpPr>
            <p:nvPr/>
          </p:nvSpPr>
          <p:spPr bwMode="auto">
            <a:xfrm>
              <a:off x="5670" y="10025"/>
              <a:ext cx="6895" cy="7620"/>
            </a:xfrm>
            <a:prstGeom prst="rect">
              <a:avLst/>
            </a:prstGeom>
            <a:solidFill>
              <a:srgbClr val="FFFF99">
                <a:alpha val="2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3497263"/>
              <a:endParaRPr lang="en-US" sz="900" dirty="0"/>
            </a:p>
            <a:p>
              <a:pPr algn="ctr" defTabSz="3497263"/>
              <a:endParaRPr lang="en-US" sz="900" dirty="0"/>
            </a:p>
            <a:p>
              <a:pPr algn="ctr" defTabSz="3497263"/>
              <a:endParaRPr lang="en-US" sz="900" dirty="0"/>
            </a:p>
            <a:p>
              <a:pPr algn="ctr" defTabSz="3497263"/>
              <a:endParaRPr lang="en-US" sz="900" dirty="0"/>
            </a:p>
            <a:p>
              <a:pPr algn="ctr" defTabSz="3497263"/>
              <a:endParaRPr lang="fa-IR" sz="2400" dirty="0"/>
            </a:p>
            <a:p>
              <a:pPr algn="ctr" defTabSz="3497263"/>
              <a:endParaRPr lang="fa-IR" sz="2400" dirty="0"/>
            </a:p>
            <a:p>
              <a:pPr algn="ctr" defTabSz="3497263"/>
              <a:endParaRPr lang="fa-IR" sz="2400" dirty="0"/>
            </a:p>
            <a:p>
              <a:pPr algn="ctr" defTabSz="3497263"/>
              <a:endParaRPr lang="fa-IR" sz="2400" dirty="0"/>
            </a:p>
            <a:p>
              <a:pPr algn="ctr" defTabSz="3497263"/>
              <a:endParaRPr lang="fa-IR" sz="2400" dirty="0" smtClean="0">
                <a:cs typeface="Zar" pitchFamily="2" charset="-78"/>
              </a:endParaRPr>
            </a:p>
            <a:p>
              <a:pPr algn="ctr" defTabSz="3497263"/>
              <a:endParaRPr lang="fa-IR" sz="2400" dirty="0" smtClean="0">
                <a:cs typeface="Zar" pitchFamily="2" charset="-78"/>
              </a:endParaRPr>
            </a:p>
            <a:p>
              <a:pPr algn="ctr" defTabSz="3497263"/>
              <a:r>
                <a:rPr lang="fa-IR" sz="2400" dirty="0" smtClean="0">
                  <a:cs typeface="Zar" pitchFamily="2" charset="-78"/>
                </a:rPr>
                <a:t>بر </a:t>
              </a:r>
              <a:r>
                <a:rPr lang="fa-IR" sz="2400" dirty="0">
                  <a:cs typeface="Zar" pitchFamily="2" charset="-78"/>
                </a:rPr>
                <a:t>اساس نمودار فوق تفاوت بين ميزان</a:t>
              </a:r>
            </a:p>
            <a:p>
              <a:pPr algn="ctr" defTabSz="3497263"/>
              <a:r>
                <a:rPr lang="fa-IR" sz="2400" dirty="0">
                  <a:cs typeface="Zar" pitchFamily="2" charset="-78"/>
                </a:rPr>
                <a:t> بروز عفونت ثانويه در گروه اول و دوم </a:t>
              </a:r>
            </a:p>
            <a:p>
              <a:pPr algn="ctr" defTabSz="3497263"/>
              <a:r>
                <a:rPr lang="fa-IR" sz="2400" dirty="0">
                  <a:cs typeface="Zar" pitchFamily="2" charset="-78"/>
                </a:rPr>
                <a:t>بعد از </a:t>
              </a:r>
              <a:r>
                <a:rPr lang="en-US" sz="2400" dirty="0">
                  <a:latin typeface="Times New Roman" pitchFamily="18" charset="0"/>
                  <a:cs typeface="Zar" pitchFamily="2" charset="-78"/>
                </a:rPr>
                <a:t>adjustment </a:t>
              </a:r>
              <a:r>
                <a:rPr lang="fa-IR" sz="2400" dirty="0">
                  <a:cs typeface="Zar" pitchFamily="2" charset="-78"/>
                </a:rPr>
                <a:t>براي فصل مي تواند </a:t>
              </a:r>
            </a:p>
            <a:p>
              <a:pPr algn="ctr" defTabSz="3497263"/>
              <a:r>
                <a:rPr lang="fa-IR" sz="2400" dirty="0">
                  <a:cs typeface="Zar" pitchFamily="2" charset="-78"/>
                </a:rPr>
                <a:t>تخميني از ميزان عود باشد. </a:t>
              </a:r>
              <a:endParaRPr lang="en-US" sz="2400" dirty="0">
                <a:cs typeface="Zar" pitchFamily="2" charset="-7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40</TotalTime>
  <Words>681</Words>
  <Application>Microsoft Office PowerPoint</Application>
  <PresentationFormat>On-screen Show (4:3)</PresentationFormat>
  <Paragraphs>136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روش شناسي پژوهش در آموزش</vt:lpstr>
      <vt:lpstr>Microsoft Office Excel 97-2003 Worksheet</vt:lpstr>
      <vt:lpstr>Microsoft Equation 3.0</vt:lpstr>
      <vt:lpstr>بررسی وضعیت عود ویواکس در کشور</vt:lpstr>
      <vt:lpstr>چرا بیماری از یک سال به سال بعد منتقل می شود</vt:lpstr>
      <vt:lpstr>دوره نهفتگی انگل در بدن پشه</vt:lpstr>
      <vt:lpstr>رابطه دما با طول عمر پشه</vt:lpstr>
      <vt:lpstr>برای حذف بیماری</vt:lpstr>
      <vt:lpstr>چگونه باید عود را تشخیص داد؟</vt:lpstr>
      <vt:lpstr>چگونه باید عود را تشخیص داد؟</vt:lpstr>
      <vt:lpstr>چگونه باید عود را تشخیص داد؟</vt:lpstr>
      <vt:lpstr>روش پیشنهادی</vt:lpstr>
      <vt:lpstr>اطلاعات مورد استفاده</vt:lpstr>
      <vt:lpstr>روش آماری</vt:lpstr>
      <vt:lpstr>نتایج</vt:lpstr>
      <vt:lpstr>نتایج</vt:lpstr>
      <vt:lpstr>نتایج</vt:lpstr>
      <vt:lpstr>نتیجه گیری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بررسی وضعیت عود ویواکس در کشور</dc:title>
  <dc:creator>Ali Akbar Haghdoost</dc:creator>
  <cp:lastModifiedBy>Ali Akbar Haghdoost</cp:lastModifiedBy>
  <cp:revision>36</cp:revision>
  <dcterms:created xsi:type="dcterms:W3CDTF">2011-01-30T19:50:22Z</dcterms:created>
  <dcterms:modified xsi:type="dcterms:W3CDTF">2011-01-30T20:31:14Z</dcterms:modified>
</cp:coreProperties>
</file>