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9" r:id="rId2"/>
    <p:sldId id="268" r:id="rId3"/>
    <p:sldId id="258" r:id="rId4"/>
    <p:sldId id="269" r:id="rId5"/>
    <p:sldId id="281" r:id="rId6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879" autoAdjust="0"/>
    <p:restoredTop sz="94660"/>
  </p:normalViewPr>
  <p:slideViewPr>
    <p:cSldViewPr>
      <p:cViewPr>
        <p:scale>
          <a:sx n="80" d="100"/>
          <a:sy n="80" d="100"/>
        </p:scale>
        <p:origin x="-582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43AE06-F16E-4201-8E57-C0AAF5567796}" type="datetimeFigureOut">
              <a:rPr lang="en-US"/>
              <a:pPr>
                <a:defRPr/>
              </a:pPr>
              <a:t>9/24/2010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70AAE-3447-4C04-AD66-DD204813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9DBF3F-D053-431F-B07A-3B50B7CA1C36}" type="datetimeFigureOut">
              <a:rPr lang="en-US"/>
              <a:pPr>
                <a:defRPr/>
              </a:pPr>
              <a:t>9/24/2010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B84F70-476E-4ED3-927E-A0E13519B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51359-1029-4518-A1AB-A6F26EA08BCC}" type="datetime1">
              <a:rPr lang="en-US" smtClean="0"/>
              <a:pPr>
                <a:defRPr/>
              </a:pPr>
              <a:t>9/24/2010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851A-F884-49FD-8344-DE14BFD2E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4FA6E-B34D-481D-AF86-9569578D4E38}" type="datetime1">
              <a:rPr lang="en-US" smtClean="0"/>
              <a:pPr>
                <a:defRPr/>
              </a:pPr>
              <a:t>9/24/2010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DEA8-7823-4577-A40E-11E2FB0B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F0880-6552-4A8A-9856-DEF7A8EC507A}" type="datetime1">
              <a:rPr lang="en-US" smtClean="0"/>
              <a:pPr>
                <a:defRPr/>
              </a:pPr>
              <a:t>9/24/2010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C3DA-F26F-4D85-A866-16AA38256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 algn="r" rtl="1">
              <a:defRPr>
                <a:cs typeface="B Zar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Zar" pitchFamily="2" charset="-78"/>
              </a:defRPr>
            </a:lvl1pPr>
            <a:lvl2pPr algn="r" rtl="1">
              <a:defRPr>
                <a:cs typeface="B Zar" pitchFamily="2" charset="-78"/>
              </a:defRPr>
            </a:lvl2pPr>
            <a:lvl3pPr algn="r" rtl="1">
              <a:defRPr>
                <a:cs typeface="B Zar" pitchFamily="2" charset="-78"/>
              </a:defRPr>
            </a:lvl3pPr>
            <a:lvl4pPr algn="r" rtl="1">
              <a:defRPr>
                <a:cs typeface="B Zar" pitchFamily="2" charset="-78"/>
              </a:defRPr>
            </a:lvl4pPr>
            <a:lvl5pPr algn="r" rtl="1">
              <a:defRPr>
                <a:cs typeface="B Zar" pitchFamily="2" charset="-78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446F7-EA43-42B4-BC40-428D62D6E62D}" type="datetime1">
              <a:rPr lang="en-US" smtClean="0"/>
              <a:pPr>
                <a:defRPr/>
              </a:pPr>
              <a:t>9/24/2010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4500" y="6477000"/>
            <a:ext cx="5576888" cy="274638"/>
          </a:xfrm>
        </p:spPr>
        <p:txBody>
          <a:bodyPr/>
          <a:lstStyle>
            <a:lvl1pPr algn="r" rtl="1">
              <a:defRPr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D77C-200B-4F1D-8D04-2CDCDB44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7C4E5-108A-4542-A936-61207D5EED14}" type="datetime1">
              <a:rPr lang="en-US" smtClean="0"/>
              <a:pPr>
                <a:defRPr/>
              </a:pPr>
              <a:t>9/24/2010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610-8055-47A9-B692-AA00BA04B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28B8D-75C6-4BCA-A235-6D37A56BA9D2}" type="datetime1">
              <a:rPr lang="en-US" smtClean="0"/>
              <a:pPr>
                <a:defRPr/>
              </a:pPr>
              <a:t>9/24/2010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71D4-926A-4643-A790-A4FDCCCC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BCCD7-7BD7-4666-BBBB-C2CD0882017A}" type="datetime1">
              <a:rPr lang="en-US" smtClean="0"/>
              <a:pPr>
                <a:defRPr/>
              </a:pPr>
              <a:t>9/24/2010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887F-49BB-46B8-93A2-103995891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95F5E-A79A-4A7B-8CC3-25630E182D13}" type="datetime1">
              <a:rPr lang="en-US" smtClean="0"/>
              <a:pPr>
                <a:defRPr/>
              </a:pPr>
              <a:t>9/24/2010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62D1-7C4A-43A5-A101-4356541B1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5EBEA-B928-4C4A-A7FD-36BF83DAACE3}" type="datetime1">
              <a:rPr lang="en-US" smtClean="0"/>
              <a:pPr>
                <a:defRPr/>
              </a:pPr>
              <a:t>9/24/2010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EBBB-BFED-48C5-9252-40D3EA69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922D3-00A4-47F7-A97B-7B713F79D1CD}" type="datetime1">
              <a:rPr lang="en-US" smtClean="0"/>
              <a:pPr>
                <a:defRPr/>
              </a:pPr>
              <a:t>9/24/2010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1FAE-AE3A-4CF7-B738-63C2706A8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B9AB8-CD72-447B-9873-50BAF2FA6416}" type="datetime1">
              <a:rPr lang="en-US" smtClean="0"/>
              <a:pPr>
                <a:defRPr/>
              </a:pPr>
              <a:t>9/24/2010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AB93-D311-46FC-8136-FA0D1936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78CAC18-0A21-4DF3-9806-19EF1B49A162}" type="datetime1">
              <a:rPr lang="en-US" smtClean="0"/>
              <a:pPr>
                <a:defRPr/>
              </a:pPr>
              <a:t>9/24/2010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41785E-274E-4C7B-A84D-F1D0EAC76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9" r:id="rId4"/>
    <p:sldLayoutId id="2147483680" r:id="rId5"/>
    <p:sldLayoutId id="2147483681" r:id="rId6"/>
    <p:sldLayoutId id="2147483686" r:id="rId7"/>
    <p:sldLayoutId id="2147483687" r:id="rId8"/>
    <p:sldLayoutId id="2147483688" r:id="rId9"/>
    <p:sldLayoutId id="2147483682" r:id="rId10"/>
    <p:sldLayoutId id="214748368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شیوع در کشورهای توسعه یافته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4929222"/>
          </a:xfrm>
        </p:spPr>
        <p:txBody>
          <a:bodyPr/>
          <a:lstStyle/>
          <a:p>
            <a:pPr algn="ctr">
              <a:buNone/>
            </a:pP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در کل در کشورهای توسعه یافته شیوع آسم بالاتر است و روند تغییرات افزایشی آن در چند دهه اخیر شیب کمی داشته است</a:t>
            </a:r>
          </a:p>
          <a:p>
            <a:endParaRPr lang="fa-IR" dirty="0" smtClean="0"/>
          </a:p>
          <a:p>
            <a:r>
              <a:rPr lang="fa-IR" dirty="0" smtClean="0"/>
              <a:t>در انگلستان، نیوزیلند، استرالیا، ایرلند میزان شیوع نزدیک به 15% است.</a:t>
            </a:r>
          </a:p>
          <a:p>
            <a:r>
              <a:rPr lang="fa-IR" dirty="0" smtClean="0"/>
              <a:t>در انگلستان از هر 7 کودک و از هر 25 فرد بالغ یک نفر مبتلا به آسم است.</a:t>
            </a:r>
          </a:p>
          <a:p>
            <a:r>
              <a:rPr lang="fa-IR" dirty="0" smtClean="0"/>
              <a:t>نژاد آفریقایی-آمریکایی بیشتر مستعد ابتلا هستند و میزان بستری در بیمارستان آنها حدود 50% بیشتر است.</a:t>
            </a:r>
          </a:p>
          <a:p>
            <a:r>
              <a:rPr lang="fa-IR" dirty="0" smtClean="0"/>
              <a:t>میزان بستری در بیمارستان در اکثر کشورها کاهش یافته ولی در آمریکا بین 1960 تا 1980 دو برابر شده است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6" name="~PP1291.WAV">
            <a:hlinkClick r:id="" action="ppaction://media"/>
          </p:cNvPr>
          <p:cNvPicPr>
            <a:picLocks noRot="1" noChangeAspect="1"/>
          </p:cNvPicPr>
          <p:nvPr>
            <a:wavAudioFile r:embed="rId1" name="~PP1291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51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شیوع در کشورهای در حال توسعه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472518" cy="4625975"/>
          </a:xfrm>
        </p:spPr>
        <p:txBody>
          <a:bodyPr/>
          <a:lstStyle/>
          <a:p>
            <a:pPr algn="ctr">
              <a:buNone/>
            </a:pP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روند افزایشی در این کشورها بسیار سریع بوده و تقریباً رابطه مستقیمی با سرعت توسعه یافتن، شهرنشینی و رواج مدل زندگی غربی دارد</a:t>
            </a:r>
          </a:p>
          <a:p>
            <a:endParaRPr lang="fa-IR" dirty="0" smtClean="0"/>
          </a:p>
          <a:p>
            <a:r>
              <a:rPr lang="fa-IR" dirty="0" smtClean="0"/>
              <a:t>در بعضی کشورهای آمریکای جنوبی مانند پرو بالای 10% است</a:t>
            </a:r>
          </a:p>
          <a:p>
            <a:r>
              <a:rPr lang="fa-IR" dirty="0" smtClean="0"/>
              <a:t>در کشورهای آفریقایی در حال افزایش است و در آفریقای جنوبی به حدود 8% رسیده است</a:t>
            </a:r>
          </a:p>
          <a:p>
            <a:r>
              <a:rPr lang="fa-IR" dirty="0" smtClean="0"/>
              <a:t>در هندوستان و چین نیز روند افزایش آن بسیار سریع است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~PP1150.WAV">
            <a:hlinkClick r:id="" action="ppaction://media"/>
          </p:cNvPr>
          <p:cNvPicPr>
            <a:picLocks noRot="1" noChangeAspect="1"/>
          </p:cNvPicPr>
          <p:nvPr>
            <a:wavAudioFile r:embed="rId1" name="~PP1150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5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میزان شیوع آسم در سطح دنیا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00521"/>
            <a:ext cx="8358246" cy="507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~PP2413.WAV">
            <a:hlinkClick r:id="" action="ppaction://media"/>
          </p:cNvPr>
          <p:cNvPicPr>
            <a:picLocks noRot="1" noChangeAspect="1"/>
          </p:cNvPicPr>
          <p:nvPr>
            <a:wavAudioFile r:embed="rId1" name="~PP2413.WAV"/>
          </p:nvPr>
        </p:nvPicPr>
        <p:blipFill>
          <a:blip r:embed="rId5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"/>
            <a:ext cx="450056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4857736"/>
            <a:ext cx="450056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0"/>
            <a:ext cx="4643438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~PP3399.WAV">
            <a:hlinkClick r:id="" action="ppaction://media"/>
          </p:cNvPr>
          <p:cNvPicPr>
            <a:picLocks noRot="1" noChangeAspect="1"/>
          </p:cNvPicPr>
          <p:nvPr>
            <a:wavAudioFile r:embed="rId1" name="~PP3399.WAV"/>
          </p:nvPr>
        </p:nvPicPr>
        <p:blipFill>
          <a:blip r:embed="rId7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8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آسم در ایران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           اپیدمیولوژی آسم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90" y="0"/>
            <a:ext cx="4643438" cy="146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85888"/>
            <a:ext cx="5351529" cy="53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214942" y="1928802"/>
            <a:ext cx="35423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بر اساس 19 مطالعه ای وارد این متاآنالیز شده است، در افراد زیر 18 سال کمترین شیوع گزارش شده از کرمان با 2/7% و بیشترین در تهران با 35/4% بود. برآورد کلی بدست آمده در این مطالعه شیوعی حدود 13% را نشان می دهد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pic>
        <p:nvPicPr>
          <p:cNvPr id="10" name="~PP2927.WAV">
            <a:hlinkClick r:id="" action="ppaction://media"/>
          </p:cNvPr>
          <p:cNvPicPr>
            <a:picLocks noRot="1" noChangeAspect="1"/>
          </p:cNvPicPr>
          <p:nvPr>
            <a:wavAudioFile r:embed="rId1" name="~PP2927.WAV"/>
          </p:nvPr>
        </p:nvPicPr>
        <p:blipFill>
          <a:blip r:embed="rId6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83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وش شناسي پژوهش در آموزش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2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wrap="square">
        <a:spAutoFit/>
      </a:bodyPr>
      <a:lstStyle>
        <a:defPPr>
          <a:defRPr sz="2400" dirty="0" smtClean="0">
            <a:cs typeface="B Zar" pitchFamily="2" charset="-78"/>
          </a:defRPr>
        </a:defPPr>
      </a:lstStyle>
    </a:spDef>
    <a:txDef>
      <a:spPr>
        <a:noFill/>
      </a:spPr>
      <a:bodyPr wrap="square" rtlCol="1">
        <a:spAutoFit/>
      </a:bodyPr>
      <a:lstStyle>
        <a:defPPr>
          <a:defRPr sz="2400" dirty="0" smtClean="0">
            <a:cs typeface="B Zar" pitchFamily="2" charset="-7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روش شناسي پژوهش در آموزش</Template>
  <TotalTime>9835</TotalTime>
  <Words>283</Words>
  <Application>Microsoft Office PowerPoint</Application>
  <PresentationFormat>On-screen Show (4:3)</PresentationFormat>
  <Paragraphs>36</Paragraphs>
  <Slides>5</Slides>
  <Notes>5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روش شناسي پژوهش در آموزش</vt:lpstr>
      <vt:lpstr>شیوع در کشورهای توسعه یافته</vt:lpstr>
      <vt:lpstr>شیوع در کشورهای در حال توسعه</vt:lpstr>
      <vt:lpstr>میزان شیوع آسم در سطح دنیا</vt:lpstr>
      <vt:lpstr>Slide 4</vt:lpstr>
      <vt:lpstr>آسم در ایران</vt:lpstr>
    </vt:vector>
  </TitlesOfParts>
  <Company>PES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روش شناسي پژوهش در آموزش</dc:title>
  <dc:creator>Ali Akbar Haghdoost</dc:creator>
  <cp:lastModifiedBy>Ali Akbar Haghdoost</cp:lastModifiedBy>
  <cp:revision>407</cp:revision>
  <dcterms:created xsi:type="dcterms:W3CDTF">2010-01-27T16:56:38Z</dcterms:created>
  <dcterms:modified xsi:type="dcterms:W3CDTF">2010-09-24T10:52:10Z</dcterms:modified>
</cp:coreProperties>
</file>