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62F1-CCEB-423A-A8F8-53DD663B38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l" rtl="0">
              <a:defRPr>
                <a:cs typeface="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cs typeface="Zar" pitchFamily="2" charset="-78"/>
              </a:defRPr>
            </a:lvl1pPr>
            <a:lvl2pPr algn="l" rtl="0">
              <a:defRPr>
                <a:cs typeface="Zar" pitchFamily="2" charset="-78"/>
              </a:defRPr>
            </a:lvl2pPr>
            <a:lvl3pPr algn="l" rtl="0">
              <a:defRPr>
                <a:cs typeface="Zar" pitchFamily="2" charset="-78"/>
              </a:defRPr>
            </a:lvl3pPr>
            <a:lvl4pPr algn="l" rtl="0">
              <a:defRPr>
                <a:cs typeface="Zar" pitchFamily="2" charset="-78"/>
              </a:defRPr>
            </a:lvl4pPr>
            <a:lvl5pPr algn="l" rtl="0">
              <a:defRPr>
                <a:cs typeface="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 research paper for publication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Picture 2" descr="C:\Documents and Settings\Alireza\My Documents\My Pictures\Ali-Farzat-Syria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49" y="5177837"/>
            <a:ext cx="2024049" cy="16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lireza\My Documents\My Pictures\entrepreneurshi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90675"/>
            <a:ext cx="74564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(1)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6100" dirty="0">
                <a:latin typeface="Comic Sans MS" pitchFamily="66" charset="0"/>
              </a:rPr>
              <a:t>Concisely describes the study hypothesis, rational, purpose, and objectives</a:t>
            </a:r>
          </a:p>
        </p:txBody>
      </p:sp>
      <p:pic>
        <p:nvPicPr>
          <p:cNvPr id="4" name="Picture 2" descr="C:\Documents and Settings\Alireza\My Documents\My Pictures\innovation guide.bmp"/>
          <p:cNvPicPr>
            <a:picLocks noChangeAspect="1" noChangeArrowheads="1"/>
          </p:cNvPicPr>
          <p:nvPr/>
        </p:nvPicPr>
        <p:blipFill>
          <a:blip r:embed="rId3"/>
          <a:srcRect l="15999" t="11723" r="12000" b="-2573"/>
          <a:stretch>
            <a:fillRect/>
          </a:stretch>
        </p:blipFill>
        <p:spPr bwMode="auto">
          <a:xfrm>
            <a:off x="0" y="4643422"/>
            <a:ext cx="1571604" cy="22145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(2)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966200" cy="4406900"/>
          </a:xfrm>
        </p:spPr>
        <p:txBody>
          <a:bodyPr/>
          <a:lstStyle/>
          <a:p>
            <a:pPr>
              <a:buFontTx/>
              <a:buNone/>
            </a:pPr>
            <a:r>
              <a:rPr lang="en-GB" sz="3700" dirty="0">
                <a:latin typeface="Comic Sans MS" pitchFamily="66" charset="0"/>
              </a:rPr>
              <a:t>Background: three to four paragraphs</a:t>
            </a:r>
          </a:p>
          <a:p>
            <a:pPr lvl="1"/>
            <a:r>
              <a:rPr lang="en-GB" sz="3300" dirty="0">
                <a:latin typeface="Comic Sans MS" pitchFamily="66" charset="0"/>
              </a:rPr>
              <a:t>Select key references and remember that for publishing purposes, less in better than more</a:t>
            </a:r>
          </a:p>
          <a:p>
            <a:pPr lvl="1"/>
            <a:endParaRPr lang="en-GB" sz="3300" dirty="0">
              <a:latin typeface="Comic Sans MS" pitchFamily="66" charset="0"/>
            </a:endParaRPr>
          </a:p>
          <a:p>
            <a:pPr lvl="1"/>
            <a:r>
              <a:rPr lang="en-GB" sz="3300" dirty="0">
                <a:latin typeface="Comic Sans MS" pitchFamily="66" charset="0"/>
              </a:rPr>
              <a:t>Show why your research is important</a:t>
            </a:r>
          </a:p>
          <a:p>
            <a:pPr lvl="1"/>
            <a:endParaRPr lang="en-GB" sz="3300" dirty="0">
              <a:latin typeface="Comic Sans MS" pitchFamily="66" charset="0"/>
            </a:endParaRPr>
          </a:p>
          <a:p>
            <a:pPr lvl="1"/>
            <a:endParaRPr lang="en-GB" sz="3300" dirty="0">
              <a:latin typeface="Comic Sans MS" pitchFamily="66" charset="0"/>
            </a:endParaRPr>
          </a:p>
          <a:p>
            <a:endParaRPr lang="en-GB" sz="37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(3)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571612"/>
            <a:ext cx="9144000" cy="4749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GB" sz="5500" b="1" dirty="0">
                <a:latin typeface="Comic Sans MS" pitchFamily="66" charset="0"/>
              </a:rPr>
              <a:t>Research question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GB" sz="5500" dirty="0">
                <a:latin typeface="Comic Sans MS" pitchFamily="66" charset="0"/>
              </a:rPr>
              <a:t>The last paragraph of the introduction should states the research question as </a:t>
            </a:r>
            <a:r>
              <a:rPr lang="en-GB" sz="5500" dirty="0" smtClean="0">
                <a:latin typeface="Comic Sans MS" pitchFamily="66" charset="0"/>
              </a:rPr>
              <a:t>clear </a:t>
            </a:r>
            <a:r>
              <a:rPr lang="en-GB" sz="5500" dirty="0">
                <a:latin typeface="Comic Sans MS" pitchFamily="66" charset="0"/>
              </a:rPr>
              <a:t>as </a:t>
            </a:r>
            <a:r>
              <a:rPr lang="en-GB" sz="5500" dirty="0" smtClean="0">
                <a:latin typeface="Comic Sans MS" pitchFamily="66" charset="0"/>
              </a:rPr>
              <a:t>possible</a:t>
            </a:r>
            <a:endParaRPr lang="en-GB" sz="5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(4)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Things to avoid in the introduction</a:t>
            </a:r>
          </a:p>
          <a:p>
            <a:pPr lvl="1"/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Reviewing the literature extensively</a:t>
            </a:r>
          </a:p>
          <a:p>
            <a:pPr lvl="1"/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Arguing against other’s results</a:t>
            </a:r>
          </a:p>
          <a:p>
            <a:pPr lvl="1"/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Unrelated paragraphs</a:t>
            </a:r>
          </a:p>
          <a:p>
            <a:pPr lvl="1"/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Discussion about controversies</a:t>
            </a:r>
          </a:p>
          <a:p>
            <a:pPr lvl="1"/>
            <a:r>
              <a:rPr lang="en-US" sz="29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Speculation</a:t>
            </a:r>
          </a:p>
          <a:p>
            <a:pPr lvl="1"/>
            <a:endParaRPr lang="en-US" sz="29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/>
            <a:endParaRPr lang="en-US" sz="29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Documents and Settings\Alireza\My Documents\interesting ppts\interesting2\interesting5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7786710" cy="38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 and methods (1)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Materials</a:t>
            </a:r>
            <a:r>
              <a:rPr lang="en-GB">
                <a:latin typeface="Comic Sans MS" pitchFamily="66" charset="0"/>
              </a:rPr>
              <a:t> refers to what was examined; e.g., humans, animals, tissues; also to various treatments; e.g., drugs, gases; and instruments</a:t>
            </a:r>
          </a:p>
          <a:p>
            <a:endParaRPr lang="en-GB">
              <a:latin typeface="Comic Sans MS" pitchFamily="66" charset="0"/>
            </a:endParaRPr>
          </a:p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Methods</a:t>
            </a:r>
            <a:r>
              <a:rPr lang="en-GB">
                <a:latin typeface="Comic Sans MS" pitchFamily="66" charset="0"/>
              </a:rPr>
              <a:t> refers to how subjects or objects were manipulated to address the experimental question; how measurements and calculations were made; and how the data were analyzed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 and methods (2)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34400" cy="44069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4900">
                <a:latin typeface="Comic Sans MS" pitchFamily="66" charset="0"/>
              </a:rPr>
              <a:t>Detailed enough so that if some one wants to repeat the study, it will possible.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490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4900">
                <a:latin typeface="Comic Sans MS" pitchFamily="66" charset="0"/>
              </a:rPr>
              <a:t>It shows how much is valid your results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49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and methods (3)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900">
                <a:latin typeface="Comic Sans MS" pitchFamily="66" charset="0"/>
              </a:rPr>
              <a:t>Pay more attention to the main considerations of your research according to your study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50165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Subject selection criteria</a:t>
            </a:r>
          </a:p>
          <a:p>
            <a:r>
              <a:rPr lang="en-GB">
                <a:latin typeface="Comic Sans MS" pitchFamily="66" charset="0"/>
              </a:rPr>
              <a:t>Validity of research tools</a:t>
            </a:r>
          </a:p>
          <a:p>
            <a:r>
              <a:rPr lang="en-GB">
                <a:latin typeface="Comic Sans MS" pitchFamily="66" charset="0"/>
              </a:rPr>
              <a:t>preparations</a:t>
            </a:r>
          </a:p>
          <a:p>
            <a:r>
              <a:rPr lang="en-GB">
                <a:latin typeface="Comic Sans MS" pitchFamily="66" charset="0"/>
              </a:rPr>
              <a:t>Protocol design including blinding</a:t>
            </a:r>
          </a:p>
          <a:p>
            <a:r>
              <a:rPr lang="en-GB">
                <a:latin typeface="Comic Sans MS" pitchFamily="66" charset="0"/>
              </a:rPr>
              <a:t>Controlling biases</a:t>
            </a:r>
          </a:p>
          <a:p>
            <a:r>
              <a:rPr lang="en-GB">
                <a:latin typeface="Comic Sans MS" pitchFamily="66" charset="0"/>
              </a:rPr>
              <a:t>Sample size or power estimation</a:t>
            </a:r>
          </a:p>
          <a:p>
            <a:r>
              <a:rPr lang="en-GB">
                <a:latin typeface="Comic Sans MS" pitchFamily="66" charset="0"/>
              </a:rPr>
              <a:t>Ethical considerations</a:t>
            </a:r>
          </a:p>
          <a:p>
            <a:r>
              <a:rPr lang="en-GB">
                <a:latin typeface="Comic Sans MS" pitchFamily="66" charset="0"/>
              </a:rPr>
              <a:t>Measurements and calculations</a:t>
            </a:r>
          </a:p>
          <a:p>
            <a:r>
              <a:rPr lang="en-GB">
                <a:latin typeface="Comic Sans MS" pitchFamily="66" charset="0"/>
              </a:rPr>
              <a:t>Statistical analysis appropriate to study design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23850" y="1889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l">
              <a:spcBef>
                <a:spcPct val="0"/>
              </a:spcBef>
            </a:pPr>
            <a:r>
              <a:rPr lang="en-GB" sz="4500" b="1" dirty="0">
                <a:solidFill>
                  <a:srgbClr val="FFC800"/>
                </a:solidFill>
                <a:latin typeface="+mj-lt"/>
                <a:ea typeface="+mj-ea"/>
                <a:cs typeface="Zar" pitchFamily="2" charset="-78"/>
              </a:rPr>
              <a:t>Material and methods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we write?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700213"/>
            <a:ext cx="6122987" cy="381635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To distribute what we find</a:t>
            </a:r>
          </a:p>
          <a:p>
            <a:r>
              <a:rPr lang="en-GB" dirty="0">
                <a:latin typeface="Comic Sans MS" pitchFamily="66" charset="0"/>
              </a:rPr>
              <a:t>To present what we know</a:t>
            </a:r>
          </a:p>
          <a:p>
            <a:r>
              <a:rPr lang="en-GB" dirty="0">
                <a:latin typeface="Comic Sans MS" pitchFamily="66" charset="0"/>
              </a:rPr>
              <a:t>To promote</a:t>
            </a:r>
          </a:p>
          <a:p>
            <a:r>
              <a:rPr lang="en-GB" dirty="0">
                <a:latin typeface="Comic Sans MS" pitchFamily="66" charset="0"/>
              </a:rPr>
              <a:t>To earn money</a:t>
            </a:r>
          </a:p>
          <a:p>
            <a:r>
              <a:rPr lang="en-GB" dirty="0">
                <a:latin typeface="Comic Sans MS" pitchFamily="66" charset="0"/>
              </a:rPr>
              <a:t>To enjoy</a:t>
            </a:r>
          </a:p>
          <a:p>
            <a:r>
              <a:rPr lang="en-GB" dirty="0">
                <a:latin typeface="Comic Sans MS" pitchFamily="66" charset="0"/>
              </a:rPr>
              <a:t>To expand mankind knowledge</a:t>
            </a:r>
          </a:p>
          <a:p>
            <a:r>
              <a:rPr lang="en-GB" dirty="0">
                <a:latin typeface="Comic Sans MS" pitchFamily="66" charset="0"/>
              </a:rPr>
              <a:t>To ……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388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</a:t>
            </a:r>
          </a:p>
          <a:p>
            <a:pPr marL="342900" indent="-342900" algn="l"/>
            <a:r>
              <a:rPr lang="en-GB" sz="2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54148"/>
            <a:ext cx="3071802" cy="23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 and methods (5)</a:t>
            </a: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7300">
                <a:latin typeface="Comic Sans MS" pitchFamily="66" charset="0"/>
              </a:rPr>
              <a:t>Use active voice and</a:t>
            </a:r>
          </a:p>
          <a:p>
            <a:pPr algn="ctr">
              <a:buFontTx/>
              <a:buNone/>
            </a:pPr>
            <a:r>
              <a:rPr lang="en-US" sz="7300">
                <a:latin typeface="Comic Sans MS" pitchFamily="66" charset="0"/>
              </a:rPr>
              <a:t>simple past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drzewa_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6786578" cy="508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(1)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611188" y="1863725"/>
            <a:ext cx="8064500" cy="365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en-US" sz="7300">
                <a:latin typeface="Comic Sans MS" pitchFamily="66" charset="0"/>
              </a:rPr>
              <a:t>Use active voice and</a:t>
            </a:r>
          </a:p>
          <a:p>
            <a:pPr marL="342900" indent="-342900" algn="ctr"/>
            <a:r>
              <a:rPr lang="en-US" sz="7300">
                <a:latin typeface="Comic Sans MS" pitchFamily="66" charset="0"/>
              </a:rPr>
              <a:t>simple past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785225" cy="440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Describe your sample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Address to your main research question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Simple statistical tests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Multivariate analysis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Subset analysis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Accidental findings???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(3)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>
                <a:latin typeface="Comic Sans MS" pitchFamily="66" charset="0"/>
              </a:rPr>
              <a:t>Write a </a:t>
            </a:r>
            <a:r>
              <a:rPr lang="en-US" sz="2500" b="1" u="sng">
                <a:latin typeface="Comic Sans MS" pitchFamily="66" charset="0"/>
              </a:rPr>
              <a:t>story</a:t>
            </a:r>
            <a:r>
              <a:rPr lang="en-US" sz="2500">
                <a:latin typeface="Comic Sans MS" pitchFamily="66" charset="0"/>
              </a:rPr>
              <a:t> to show what you find</a:t>
            </a:r>
          </a:p>
          <a:p>
            <a:pPr>
              <a:lnSpc>
                <a:spcPct val="90000"/>
              </a:lnSpc>
            </a:pPr>
            <a:endParaRPr lang="en-US" sz="25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500">
                <a:latin typeface="Comic Sans MS" pitchFamily="66" charset="0"/>
              </a:rPr>
              <a:t>Do not write:</a:t>
            </a:r>
          </a:p>
          <a:p>
            <a:pPr lvl="1">
              <a:lnSpc>
                <a:spcPct val="90000"/>
              </a:lnSpc>
            </a:pPr>
            <a:r>
              <a:rPr lang="en-US" sz="2100">
                <a:latin typeface="Comic Sans MS" pitchFamily="66" charset="0"/>
              </a:rPr>
              <a:t>Table 1 summarizes our findings in subgroup C</a:t>
            </a:r>
          </a:p>
          <a:p>
            <a:pPr lvl="1">
              <a:lnSpc>
                <a:spcPct val="90000"/>
              </a:lnSpc>
            </a:pPr>
            <a:endParaRPr lang="en-US" sz="21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500">
                <a:latin typeface="Comic Sans MS" pitchFamily="66" charset="0"/>
              </a:rPr>
              <a:t>Use advance statistical tests, but show the results as simple as you can</a:t>
            </a:r>
          </a:p>
          <a:p>
            <a:pPr>
              <a:lnSpc>
                <a:spcPct val="90000"/>
              </a:lnSpc>
            </a:pPr>
            <a:endParaRPr lang="en-US" sz="25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500">
                <a:latin typeface="Comic Sans MS" pitchFamily="66" charset="0"/>
              </a:rPr>
              <a:t>Keep in your mind that most of readers are not familiar with statistical issues, but your papers is checked by reviewers who are expert in statistics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(4)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>
                <a:latin typeface="Comic Sans MS" pitchFamily="66" charset="0"/>
              </a:rPr>
              <a:t>P-value versus confidence interval</a:t>
            </a:r>
          </a:p>
          <a:p>
            <a:endParaRPr lang="en-US" sz="4100">
              <a:latin typeface="Comic Sans MS" pitchFamily="66" charset="0"/>
            </a:endParaRPr>
          </a:p>
          <a:p>
            <a:r>
              <a:rPr lang="en-US" sz="4100">
                <a:latin typeface="Comic Sans MS" pitchFamily="66" charset="0"/>
              </a:rPr>
              <a:t>Standard deviation versus standard error</a:t>
            </a:r>
          </a:p>
          <a:p>
            <a:endParaRPr lang="en-US" sz="4100">
              <a:latin typeface="Comic Sans MS" pitchFamily="66" charset="0"/>
            </a:endParaRPr>
          </a:p>
          <a:p>
            <a:r>
              <a:rPr lang="en-US" sz="4100">
                <a:latin typeface="Comic Sans MS" pitchFamily="66" charset="0"/>
              </a:rPr>
              <a:t>Percents versus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(5)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>
                <a:latin typeface="Comic Sans MS" pitchFamily="66" charset="0"/>
              </a:rPr>
              <a:t>How to write numbers in text?</a:t>
            </a:r>
          </a:p>
          <a:p>
            <a:pPr lvl="1"/>
            <a:endParaRPr lang="en-US" sz="2100">
              <a:latin typeface="Comic Sans MS" pitchFamily="66" charset="0"/>
            </a:endParaRPr>
          </a:p>
          <a:p>
            <a:pPr lvl="1"/>
            <a:r>
              <a:rPr lang="en-US" sz="2100">
                <a:latin typeface="Comic Sans MS" pitchFamily="66" charset="0"/>
              </a:rPr>
              <a:t>Spell out numbers less that 11</a:t>
            </a:r>
          </a:p>
          <a:p>
            <a:pPr lvl="1"/>
            <a:endParaRPr lang="en-US" sz="2100">
              <a:latin typeface="Comic Sans MS" pitchFamily="66" charset="0"/>
            </a:endParaRPr>
          </a:p>
          <a:p>
            <a:pPr lvl="1"/>
            <a:r>
              <a:rPr lang="en-US" sz="2100">
                <a:latin typeface="Comic Sans MS" pitchFamily="66" charset="0"/>
              </a:rPr>
              <a:t>Avoid a sentence starting with a number; in any case, spell out the number</a:t>
            </a:r>
          </a:p>
          <a:p>
            <a:pPr lvl="1"/>
            <a:endParaRPr lang="en-US" sz="2100">
              <a:latin typeface="Comic Sans MS" pitchFamily="66" charset="0"/>
            </a:endParaRPr>
          </a:p>
          <a:p>
            <a:pPr lvl="1"/>
            <a:r>
              <a:rPr lang="en-US" sz="2100">
                <a:latin typeface="Comic Sans MS" pitchFamily="66" charset="0"/>
              </a:rPr>
              <a:t>Be consistence when you write a few numbers in a sentence</a:t>
            </a:r>
          </a:p>
          <a:p>
            <a:pPr lvl="1"/>
            <a:endParaRPr lang="en-US" sz="2100">
              <a:latin typeface="Comic Sans MS" pitchFamily="66" charset="0"/>
            </a:endParaRPr>
          </a:p>
          <a:p>
            <a:pPr lvl="1"/>
            <a:r>
              <a:rPr lang="en-US" sz="2100">
                <a:latin typeface="Comic Sans MS" pitchFamily="66" charset="0"/>
              </a:rPr>
              <a:t>Generally speaking do not put more than two decimal points</a:t>
            </a:r>
          </a:p>
          <a:p>
            <a:pPr lvl="1"/>
            <a:endParaRPr lang="en-US" sz="21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(6)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5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Avoiding long and confusing sentences</a:t>
            </a:r>
          </a:p>
          <a:p>
            <a:pPr>
              <a:lnSpc>
                <a:spcPct val="80000"/>
              </a:lnSpc>
            </a:pPr>
            <a:endParaRPr lang="en-GB" sz="50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3800">
                <a:latin typeface="Comic Sans MS" pitchFamily="66" charset="0"/>
              </a:rPr>
              <a:t>A third person riding late on an airplane can take your manuscript and get the message at first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(7)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966200" cy="44069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Graphs and tables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Simple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Appropriate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Self explanatory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Focus on the main study question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Avoid from repeated characters or phrases</a:t>
            </a:r>
          </a:p>
          <a:p>
            <a:pPr>
              <a:lnSpc>
                <a:spcPct val="80000"/>
              </a:lnSpc>
            </a:pPr>
            <a:r>
              <a:rPr lang="en-US" sz="3300">
                <a:latin typeface="Comic Sans MS" pitchFamily="66" charset="0"/>
              </a:rPr>
              <a:t>Add statistical information as much as you can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3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25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25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(8)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1055687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6100">
                <a:latin typeface="Comic Sans MS" pitchFamily="66" charset="0"/>
              </a:rPr>
              <a:t>Provide data relevant to the research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Kamran" pitchFamily="2" charset="-78"/>
              </a:rPr>
              <a:t>Utilization of research findings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9750" y="1744663"/>
            <a:ext cx="7848600" cy="47799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آنچه در تحقيقات مي يابيم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11188" y="2565400"/>
            <a:ext cx="7200900" cy="388778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/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يافته هايي كه خود با ارزش مي دانيم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11188" y="3357563"/>
            <a:ext cx="6265862" cy="3095625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/>
            <a:r>
              <a:rPr lang="fa-IR" sz="4100">
                <a:solidFill>
                  <a:srgbClr val="FFFFFF"/>
                </a:solidFill>
                <a:cs typeface="Kamran" pitchFamily="2" charset="-78"/>
              </a:rPr>
              <a:t>آنچه كه مكتوب مي كنيم</a:t>
            </a:r>
            <a:endParaRPr lang="en-GB" sz="4100">
              <a:solidFill>
                <a:srgbClr val="FFFFFF"/>
              </a:solidFill>
              <a:cs typeface="Kamran" pitchFamily="2" charset="-78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11188" y="4149725"/>
            <a:ext cx="5400675" cy="230346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4" rIns="91429" bIns="45714"/>
          <a:lstStyle/>
          <a:p>
            <a:pPr marL="342900" indent="-342900"/>
            <a:r>
              <a:rPr lang="fa-IR" sz="4100">
                <a:cs typeface="Kamran" pitchFamily="2" charset="-78"/>
              </a:rPr>
              <a:t>آنچه كه براي چاپ ارسال مي كنيم</a:t>
            </a:r>
            <a:endParaRPr lang="en-GB" sz="4100">
              <a:cs typeface="Kamran" pitchFamily="2" charset="-78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11188" y="4868863"/>
            <a:ext cx="4610100" cy="1582737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marL="342900" indent="-342900"/>
            <a:r>
              <a:rPr lang="fa-IR" sz="4100">
                <a:cs typeface="Kamran" pitchFamily="2" charset="-78"/>
              </a:rPr>
              <a:t>آنچه كه به چاپ مي رسانيم</a:t>
            </a:r>
            <a:endParaRPr lang="en-GB" sz="4100">
              <a:cs typeface="Kamran" pitchFamily="2" charset="-78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611188" y="5805488"/>
            <a:ext cx="3960812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 algn="ctr"/>
            <a:r>
              <a:rPr lang="fa-IR">
                <a:effectLst>
                  <a:outerShdw blurRad="38100" dist="38100" dir="2700000" algn="tl">
                    <a:srgbClr val="C0C0C0"/>
                  </a:outerShdw>
                </a:effectLst>
                <a:cs typeface="Kamran" pitchFamily="2" charset="-78"/>
              </a:rPr>
              <a:t>آنچه كه مورد استفاده قرار مي گيرد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cs typeface="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92166" grpId="0" animBg="1"/>
      <p:bldP spid="92167" grpId="0" animBg="1"/>
      <p:bldP spid="92168" grpId="0" animBg="1"/>
      <p:bldP spid="921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6" name="Picture 2" descr="C:\Documents and Settings\Alireza\My Documents\My Pictures\National Geographic Photos from CD\NGB02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71612"/>
            <a:ext cx="3786214" cy="504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(1)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9"/>
            <a:ext cx="8785225" cy="52149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Elements to include in the discussion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State the study’s major findings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Explain the meaning and importance of the finding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Relate the findings to those of similar studies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Consider alternative explanations of the findings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State the clinical relevance of the findings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Acknowledge the study’s limitations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omic Sans MS" pitchFamily="66" charset="0"/>
              </a:rPr>
              <a:t>Make suggestions for further research</a:t>
            </a:r>
          </a:p>
          <a:p>
            <a:pPr lvl="1">
              <a:lnSpc>
                <a:spcPct val="90000"/>
              </a:lnSpc>
            </a:pPr>
            <a:r>
              <a:rPr lang="en-GB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Take home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(2)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1788"/>
            <a:ext cx="8785225" cy="5256212"/>
          </a:xfrm>
        </p:spPr>
        <p:txBody>
          <a:bodyPr/>
          <a:lstStyle/>
          <a:p>
            <a:r>
              <a:rPr lang="en-GB" sz="3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Things to avoid in the discussion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Over presentation of the results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Unwarranted speculation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Inflation of the importance of the findings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Tangential issues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The “bully pulpit”</a:t>
            </a:r>
          </a:p>
          <a:p>
            <a:pPr lvl="1"/>
            <a:r>
              <a:rPr lang="en-GB" sz="2900" dirty="0">
                <a:latin typeface="Comic Sans MS" pitchFamily="66" charset="0"/>
              </a:rPr>
              <a:t>Conclusions that are not supported by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(3)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It should start with:</a:t>
            </a:r>
          </a:p>
          <a:p>
            <a:pPr algn="ctr">
              <a:buFontTx/>
              <a:buNone/>
            </a:pPr>
            <a:endParaRPr lang="en-GB" sz="550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GB" sz="5500">
                <a:latin typeface="Comic Sans MS" pitchFamily="66" charset="0"/>
              </a:rPr>
              <a:t>“Our study showed……”</a:t>
            </a:r>
          </a:p>
          <a:p>
            <a:pPr>
              <a:buFontTx/>
              <a:buNone/>
            </a:pPr>
            <a:endParaRPr lang="en-GB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>
                <a:latin typeface="Comic Sans MS" pitchFamily="66" charset="0"/>
              </a:rPr>
              <a:t>To lucidly summarize your study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(4)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3700" dirty="0">
                <a:latin typeface="Comic Sans MS" pitchFamily="66" charset="0"/>
              </a:rPr>
              <a:t>The second </a:t>
            </a:r>
            <a:r>
              <a:rPr lang="en-GB" sz="3700" dirty="0" smtClean="0">
                <a:latin typeface="Comic Sans MS" pitchFamily="66" charset="0"/>
              </a:rPr>
              <a:t>part (2-4 paragraph) </a:t>
            </a:r>
            <a:r>
              <a:rPr lang="en-GB" sz="3700" dirty="0">
                <a:latin typeface="Comic Sans MS" pitchFamily="66" charset="0"/>
              </a:rPr>
              <a:t>may describe the novelty of your findings or if they parallel previous research.</a:t>
            </a:r>
          </a:p>
          <a:p>
            <a:pPr>
              <a:buFontTx/>
              <a:buNone/>
            </a:pPr>
            <a:endParaRPr lang="en-GB" sz="37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sz="3700" dirty="0">
                <a:latin typeface="Comic Sans MS" pitchFamily="66" charset="0"/>
              </a:rPr>
              <a:t>Only beginners try to refer to all published papers in the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(5)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3700" dirty="0">
                <a:latin typeface="Comic Sans MS" pitchFamily="66" charset="0"/>
              </a:rPr>
              <a:t>The third </a:t>
            </a:r>
            <a:r>
              <a:rPr lang="en-GB" sz="3700" dirty="0" smtClean="0">
                <a:latin typeface="Comic Sans MS" pitchFamily="66" charset="0"/>
              </a:rPr>
              <a:t>part (2-3 paragraphs) </a:t>
            </a:r>
            <a:r>
              <a:rPr lang="en-GB" sz="3700" dirty="0">
                <a:latin typeface="Comic Sans MS" pitchFamily="66" charset="0"/>
              </a:rPr>
              <a:t>may describe how study contradicts previous research or established dogmas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(6)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3700" dirty="0">
                <a:latin typeface="Comic Sans MS" pitchFamily="66" charset="0"/>
              </a:rPr>
              <a:t>The fourth </a:t>
            </a:r>
            <a:r>
              <a:rPr lang="en-GB" sz="3700" dirty="0" smtClean="0">
                <a:latin typeface="Comic Sans MS" pitchFamily="66" charset="0"/>
              </a:rPr>
              <a:t>part (1-2 paragraphs) </a:t>
            </a:r>
            <a:r>
              <a:rPr lang="en-GB" sz="3700" dirty="0">
                <a:latin typeface="Comic Sans MS" pitchFamily="66" charset="0"/>
              </a:rPr>
              <a:t>should describe study limitations. It may also mention unsolved questions and direction of further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(7)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700">
                <a:latin typeface="Comic Sans MS" pitchFamily="66" charset="0"/>
              </a:rPr>
              <a:t>The last paragraph is conclusion summarizing the potential significant of your finding and what changes to research or clinical practice your data may support</a:t>
            </a:r>
          </a:p>
          <a:p>
            <a:pPr>
              <a:lnSpc>
                <a:spcPct val="90000"/>
              </a:lnSpc>
            </a:pPr>
            <a:endParaRPr lang="en-GB" sz="37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3700">
                <a:latin typeface="Comic Sans MS" pitchFamily="66" charset="0"/>
              </a:rPr>
              <a:t>Avoid broad claims and strong statements.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(8)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omic Sans MS" pitchFamily="66" charset="0"/>
              </a:rPr>
              <a:t>Do not repeat introduction</a:t>
            </a:r>
          </a:p>
          <a:p>
            <a:r>
              <a:rPr lang="en-GB">
                <a:latin typeface="Comic Sans MS" pitchFamily="66" charset="0"/>
              </a:rPr>
              <a:t>Do not present new data</a:t>
            </a:r>
          </a:p>
          <a:p>
            <a:r>
              <a:rPr lang="en-GB">
                <a:latin typeface="Comic Sans MS" pitchFamily="66" charset="0"/>
              </a:rPr>
              <a:t>Do not repeat data presentation</a:t>
            </a:r>
          </a:p>
          <a:p>
            <a:r>
              <a:rPr lang="en-GB">
                <a:latin typeface="Comic Sans MS" pitchFamily="66" charset="0"/>
              </a:rPr>
              <a:t>Avoid general statements that are not founded in data</a:t>
            </a:r>
          </a:p>
          <a:p>
            <a:r>
              <a:rPr lang="en-GB">
                <a:latin typeface="Comic Sans MS" pitchFamily="66" charset="0"/>
              </a:rPr>
              <a:t>Do not write a review of all possible mechanisms that you have not accounted for your study</a:t>
            </a:r>
          </a:p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fa-IR" sz="4500">
                <a:cs typeface="Koodak" pitchFamily="2" charset="-78"/>
              </a:rPr>
              <a:t>نگو حقيقت را يافتم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4500">
                <a:cs typeface="Koodak" pitchFamily="2" charset="-78"/>
              </a:rPr>
              <a:t>				بگو حقيقتي را يافتم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100">
                <a:cs typeface="Koodak" pitchFamily="2" charset="-78"/>
              </a:rPr>
              <a:t>								جبران خليل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>
              <a:cs typeface="Koodak" pitchFamily="2" charset="-7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300">
                <a:latin typeface="Comic Sans MS" pitchFamily="66" charset="0"/>
                <a:cs typeface="Koodak" pitchFamily="2" charset="-78"/>
              </a:rPr>
              <a:t>To prove that something is true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300">
                <a:latin typeface="Comic Sans MS" pitchFamily="66" charset="0"/>
                <a:cs typeface="Koodak" pitchFamily="2" charset="-78"/>
              </a:rPr>
              <a:t>		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300">
                <a:latin typeface="Comic Sans MS" pitchFamily="66" charset="0"/>
                <a:cs typeface="Koodak" pitchFamily="2" charset="-78"/>
              </a:rPr>
              <a:t>			to find out whether it is true</a:t>
            </a:r>
            <a:r>
              <a:rPr lang="en-US" sz="2100">
                <a:cs typeface="Koodak" pitchFamily="2" charset="-78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Koodak" pitchFamily="2" charset="-78"/>
              </a:rPr>
              <a:t>Report types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5205412"/>
          </a:xfrm>
        </p:spPr>
        <p:txBody>
          <a:bodyPr/>
          <a:lstStyle/>
          <a:p>
            <a:pPr algn="r" rtl="1"/>
            <a:r>
              <a:rPr lang="fa-IR" dirty="0">
                <a:cs typeface="Koodak" pitchFamily="2" charset="-78"/>
              </a:rPr>
              <a:t>گزارشات آماري</a:t>
            </a:r>
          </a:p>
          <a:p>
            <a:pPr lvl="1" algn="r" rtl="1"/>
            <a:r>
              <a:rPr lang="fa-IR" dirty="0">
                <a:cs typeface="Koodak" pitchFamily="2" charset="-78"/>
              </a:rPr>
              <a:t>مقالات تحقيقي</a:t>
            </a:r>
          </a:p>
          <a:p>
            <a:pPr lvl="1" algn="r" rtl="1"/>
            <a:r>
              <a:rPr lang="fa-IR" dirty="0">
                <a:cs typeface="Koodak" pitchFamily="2" charset="-78"/>
              </a:rPr>
              <a:t>پايان نامه ها</a:t>
            </a:r>
          </a:p>
          <a:p>
            <a:pPr lvl="1" algn="r" rtl="1"/>
            <a:r>
              <a:rPr lang="fa-IR" dirty="0">
                <a:cs typeface="Koodak" pitchFamily="2" charset="-78"/>
              </a:rPr>
              <a:t>گزارشات تحقيقات</a:t>
            </a:r>
          </a:p>
          <a:p>
            <a:pPr lvl="1" algn="r" rtl="1"/>
            <a:r>
              <a:rPr lang="fa-IR" dirty="0">
                <a:cs typeface="Koodak" pitchFamily="2" charset="-78"/>
              </a:rPr>
              <a:t>گزارش عملكردها</a:t>
            </a:r>
          </a:p>
          <a:p>
            <a:pPr algn="r" rtl="1"/>
            <a:endParaRPr lang="fa-IR" dirty="0">
              <a:cs typeface="Koodak" pitchFamily="2" charset="-78"/>
            </a:endParaRPr>
          </a:p>
          <a:p>
            <a:pPr algn="r" rtl="1"/>
            <a:r>
              <a:rPr lang="fa-IR" dirty="0">
                <a:cs typeface="Koodak" pitchFamily="2" charset="-78"/>
              </a:rPr>
              <a:t>گزارشات تحليلي (مقالات </a:t>
            </a:r>
            <a:r>
              <a:rPr lang="en-GB" dirty="0">
                <a:cs typeface="Koodak" pitchFamily="2" charset="-78"/>
              </a:rPr>
              <a:t>editorial </a:t>
            </a:r>
            <a:r>
              <a:rPr lang="fa-IR" dirty="0">
                <a:cs typeface="Koodak" pitchFamily="2" charset="-78"/>
              </a:rPr>
              <a:t> و بعضي از انواع </a:t>
            </a:r>
            <a:r>
              <a:rPr lang="en-GB" dirty="0">
                <a:cs typeface="Koodak" pitchFamily="2" charset="-78"/>
              </a:rPr>
              <a:t>letters</a:t>
            </a:r>
            <a:r>
              <a:rPr lang="fa-IR" dirty="0">
                <a:cs typeface="Koodak" pitchFamily="2" charset="-78"/>
              </a:rPr>
              <a:t>)</a:t>
            </a:r>
          </a:p>
          <a:p>
            <a:pPr algn="r" rtl="1"/>
            <a:r>
              <a:rPr lang="fa-IR" dirty="0">
                <a:cs typeface="Koodak" pitchFamily="2" charset="-78"/>
              </a:rPr>
              <a:t>گزارشات مروري (مقالات مروري سيستماتيك و متاآناليز)</a:t>
            </a:r>
          </a:p>
          <a:p>
            <a:pPr algn="r" rtl="1"/>
            <a:r>
              <a:rPr lang="fa-IR" dirty="0">
                <a:cs typeface="Koodak" pitchFamily="2" charset="-78"/>
              </a:rPr>
              <a:t>گزارشات اداري</a:t>
            </a:r>
            <a:r>
              <a:rPr lang="en-GB" dirty="0">
                <a:cs typeface="Koodak" pitchFamily="2" charset="-78"/>
              </a:rPr>
              <a:t>  </a:t>
            </a:r>
            <a:r>
              <a:rPr lang="fa-IR" dirty="0">
                <a:cs typeface="Koodak" pitchFamily="2" charset="-78"/>
              </a:rPr>
              <a:t> ( از جمله نامه هاي اداري)</a:t>
            </a:r>
            <a:endParaRPr lang="en-GB" dirty="0">
              <a:cs typeface="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Documents and Settings\Alireza\My Documents\interesting ppts\interesting2\interesting\cartoon2\dentistry 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357982" cy="42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Abstract (1)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785225" cy="4945063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8900">
                <a:latin typeface="Comic Sans MS" pitchFamily="66" charset="0"/>
              </a:rPr>
              <a:t>Abstract</a:t>
            </a:r>
          </a:p>
          <a:p>
            <a:pPr algn="ctr">
              <a:buFontTx/>
              <a:buNone/>
            </a:pPr>
            <a:r>
              <a:rPr lang="en-GB" sz="5500">
                <a:latin typeface="Comic Sans MS" pitchFamily="66" charset="0"/>
              </a:rPr>
              <a:t>Versus</a:t>
            </a:r>
          </a:p>
          <a:p>
            <a:pPr algn="ctr">
              <a:buFontTx/>
              <a:buNone/>
            </a:pPr>
            <a:r>
              <a:rPr lang="en-GB" sz="8900">
                <a:latin typeface="Comic Sans MS" pitchFamily="66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(2)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500">
                <a:latin typeface="Comic Sans MS" pitchFamily="66" charset="0"/>
              </a:rPr>
              <a:t>There are differences between paper abstracts and seminar abstracts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Abstract (3)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Tx/>
              <a:buAutoNum type="arabicPeriod"/>
            </a:pPr>
            <a:r>
              <a:rPr lang="en-GB" sz="4100">
                <a:latin typeface="Comic Sans MS" pitchFamily="66" charset="0"/>
              </a:rPr>
              <a:t>Why did you start?</a:t>
            </a:r>
          </a:p>
          <a:p>
            <a:pPr marL="552450" indent="-552450">
              <a:buFontTx/>
              <a:buAutoNum type="arabicPeriod"/>
            </a:pPr>
            <a:r>
              <a:rPr lang="en-GB" sz="4100">
                <a:latin typeface="Comic Sans MS" pitchFamily="66" charset="0"/>
              </a:rPr>
              <a:t>What did you do?</a:t>
            </a:r>
          </a:p>
          <a:p>
            <a:pPr marL="552450" indent="-552450">
              <a:buFontTx/>
              <a:buAutoNum type="arabicPeriod"/>
            </a:pPr>
            <a:r>
              <a:rPr lang="en-GB" sz="4100">
                <a:latin typeface="Comic Sans MS" pitchFamily="66" charset="0"/>
              </a:rPr>
              <a:t>What did you find?</a:t>
            </a:r>
          </a:p>
          <a:p>
            <a:pPr marL="552450" indent="-552450">
              <a:buFontTx/>
              <a:buAutoNum type="arabicPeriod"/>
            </a:pPr>
            <a:r>
              <a:rPr lang="en-GB" sz="4100">
                <a:latin typeface="Comic Sans MS" pitchFamily="66" charset="0"/>
              </a:rPr>
              <a:t>What does it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(4)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5829312" cy="46259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latin typeface="Comic Sans MS" pitchFamily="66" charset="0"/>
              </a:rPr>
              <a:t>An abstract can be only a “bare bones” version of all the information pertaining to the study; but it should taste “meat” especially in the method and results sections!</a:t>
            </a:r>
          </a:p>
        </p:txBody>
      </p:sp>
      <p:pic>
        <p:nvPicPr>
          <p:cNvPr id="4" name="Picture 4" descr="drzewa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3526" y="2114542"/>
            <a:ext cx="3420474" cy="4743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(5)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700">
                <a:latin typeface="Comic Sans MS" pitchFamily="66" charset="0"/>
              </a:rPr>
              <a:t>10 minute talk, I can give it next week</a:t>
            </a:r>
          </a:p>
          <a:p>
            <a:pPr>
              <a:buFontTx/>
              <a:buNone/>
            </a:pPr>
            <a:r>
              <a:rPr lang="en-US" sz="3700">
                <a:latin typeface="Comic Sans MS" pitchFamily="66" charset="0"/>
              </a:rPr>
              <a:t>30 minute talk, I can give it tomorrow</a:t>
            </a:r>
          </a:p>
          <a:p>
            <a:pPr>
              <a:buFontTx/>
              <a:buNone/>
            </a:pPr>
            <a:r>
              <a:rPr lang="en-US" sz="3700">
                <a:latin typeface="Comic Sans MS" pitchFamily="66" charset="0"/>
              </a:rPr>
              <a:t>1 hour talk, I can give it now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							Thomas L Petty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(6)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100">
                <a:latin typeface="Comic Sans MS" pitchFamily="66" charset="0"/>
              </a:rPr>
              <a:t>Title</a:t>
            </a: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	Ideally about 10-12 words long, including the scope of the investigation, the study design, and the goad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	Do not include jargon phrases such as:</a:t>
            </a:r>
          </a:p>
          <a:p>
            <a:pPr algn="ctr">
              <a:buFontTx/>
              <a:buNone/>
            </a:pPr>
            <a:r>
              <a:rPr lang="en-US" sz="2500">
                <a:latin typeface="Comic Sans MS" pitchFamily="66" charset="0"/>
              </a:rPr>
              <a:t>		“A study of …..”; or “An investigation into…..”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 (7)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writing tips</a:t>
            </a:r>
          </a:p>
          <a:p>
            <a:r>
              <a:rPr lang="en-US">
                <a:latin typeface="Comic Sans MS" pitchFamily="66" charset="0"/>
              </a:rPr>
              <a:t>All acronyms should be spelled out on first use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Use simple declarative sentences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Active voice is preferable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Use generic names for drugs and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8785225" cy="4518041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11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Publish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1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Or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" pitchFamily="2" charset="-78"/>
              </a:rPr>
              <a:t>perish</a:t>
            </a:r>
            <a:endParaRPr lang="en-GB" sz="117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4" descr="drzewa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7358082" cy="4874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Paper and manuscript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3300" b="1">
                <a:latin typeface="Comic Sans MS" pitchFamily="66" charset="0"/>
                <a:cs typeface="KOODAKO" pitchFamily="2" charset="-78"/>
              </a:rPr>
              <a:t>Manuscript: scripts that you send to editors</a:t>
            </a:r>
          </a:p>
          <a:p>
            <a:pPr>
              <a:buFontTx/>
              <a:buNone/>
            </a:pPr>
            <a:endParaRPr lang="en-GB" sz="3300" b="1">
              <a:latin typeface="Comic Sans MS" pitchFamily="66" charset="0"/>
              <a:cs typeface="KOODAKO" pitchFamily="2" charset="-78"/>
            </a:endParaRPr>
          </a:p>
          <a:p>
            <a:pPr>
              <a:buFontTx/>
              <a:buNone/>
            </a:pPr>
            <a:r>
              <a:rPr lang="en-GB" sz="3300" b="1">
                <a:latin typeface="Comic Sans MS" pitchFamily="66" charset="0"/>
                <a:cs typeface="KOODAKO" pitchFamily="2" charset="-78"/>
              </a:rPr>
              <a:t>Paper: texts that is published in journals</a:t>
            </a:r>
          </a:p>
        </p:txBody>
      </p:sp>
      <p:pic>
        <p:nvPicPr>
          <p:cNvPr id="4" name="Picture 4" descr="drzewa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571" y="4911735"/>
            <a:ext cx="2588429" cy="194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7615262" cy="1051010"/>
          </a:xfrm>
        </p:spPr>
        <p:txBody>
          <a:bodyPr>
            <a:normAutofit fontScale="90000"/>
          </a:bodyPr>
          <a:lstStyle/>
          <a:p>
            <a:r>
              <a:rPr lang="en-GB" dirty="0"/>
              <a:t>The main reasons of rejections?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117"/>
            <a:ext cx="8640763" cy="537688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Less than 25% of submitted manuscripts to major scientific journals are accepting, why???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Inappropriate or incomplete statistics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Over-interpretation of results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A sample too small or biased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Difficult to follow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Insufficient problem statement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Inaccuracy or inconsistency of data reported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Incomplete, inaccurate or outdated review of the literature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Insufficient data presented</a:t>
            </a:r>
          </a:p>
          <a:p>
            <a:pPr lvl="1"/>
            <a:r>
              <a:rPr lang="en-GB" sz="2400" dirty="0">
                <a:latin typeface="Comic Sans MS" pitchFamily="66" charset="0"/>
              </a:rPr>
              <a:t>Defective tables or figures</a:t>
            </a:r>
          </a:p>
        </p:txBody>
      </p:sp>
      <p:pic>
        <p:nvPicPr>
          <p:cNvPr id="4" name="Picture 2" descr="C:\Documents and Settings\Alireza\My Documents\workshops\pictures\untitled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85852" cy="137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 attention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" y="1428736"/>
            <a:ext cx="6500826" cy="4952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en-GB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manuscript should disclose new information or a new way of thinking </a:t>
            </a:r>
            <a:r>
              <a:rPr lang="en-GB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KOODAKO" pitchFamily="2" charset="-78"/>
              </a:rPr>
              <a:t>about</a:t>
            </a:r>
            <a:r>
              <a:rPr lang="en-GB" sz="41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old information. If not, it will not be published-regardless of how well it is written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702" y="2143116"/>
            <a:ext cx="28199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چشم ها را بايد شست، جور ديگر بايد ديد.</a:t>
            </a:r>
            <a:br>
              <a:rPr lang="fa-IR" dirty="0" smtClean="0"/>
            </a:br>
            <a:r>
              <a:rPr lang="fa-IR" dirty="0" smtClean="0"/>
              <a:t>واژه ها را بايد شست .</a:t>
            </a:r>
            <a:br>
              <a:rPr lang="fa-IR" dirty="0" smtClean="0"/>
            </a:br>
            <a:r>
              <a:rPr lang="fa-IR" dirty="0" smtClean="0"/>
              <a:t>واژه بايد خود باد، واژه بايد خود باران باشد.</a:t>
            </a:r>
            <a:br>
              <a:rPr lang="fa-IR" dirty="0" smtClean="0"/>
            </a:br>
            <a:r>
              <a:rPr lang="fa-IR" dirty="0" smtClean="0"/>
              <a:t>چترها را بايد بست.</a:t>
            </a:r>
            <a:br>
              <a:rPr lang="fa-IR" dirty="0" smtClean="0"/>
            </a:br>
            <a:r>
              <a:rPr lang="fa-IR" dirty="0" smtClean="0"/>
              <a:t>زير باران بايد رفت.</a:t>
            </a:r>
            <a:br>
              <a:rPr lang="fa-IR" dirty="0" smtClean="0"/>
            </a:br>
            <a:r>
              <a:rPr lang="fa-IR" dirty="0" smtClean="0"/>
              <a:t>فكر را، خاطره را، زير باران بايد برد.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7050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Anatomy of a research paper</a:t>
            </a:r>
          </a:p>
        </p:txBody>
      </p:sp>
      <p:sp>
        <p:nvSpPr>
          <p:cNvPr id="94249" name="Text Box 41"/>
          <p:cNvSpPr txBox="1">
            <a:spLocks noChangeArrowheads="1"/>
          </p:cNvSpPr>
          <p:nvPr/>
        </p:nvSpPr>
        <p:spPr bwMode="auto">
          <a:xfrm>
            <a:off x="5148263" y="1500174"/>
            <a:ext cx="2567009" cy="5065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l"/>
            <a:r>
              <a:rPr lang="en-US" sz="2100" dirty="0"/>
              <a:t>Less that 500 words</a:t>
            </a:r>
          </a:p>
          <a:p>
            <a:pPr marL="342900" indent="-342900" algn="l"/>
            <a:endParaRPr lang="en-US" sz="2100" dirty="0"/>
          </a:p>
          <a:p>
            <a:pPr marL="342900" indent="-342900" algn="l"/>
            <a:r>
              <a:rPr lang="en-US" sz="2100" dirty="0"/>
              <a:t>5-6 pp</a:t>
            </a:r>
          </a:p>
          <a:p>
            <a:pPr marL="342900" indent="-342900" algn="l"/>
            <a:endParaRPr lang="en-US" sz="2500" dirty="0"/>
          </a:p>
          <a:p>
            <a:pPr marL="342900" indent="-342900" algn="l"/>
            <a:r>
              <a:rPr lang="en-US" sz="2100" dirty="0"/>
              <a:t>7-10pp</a:t>
            </a:r>
          </a:p>
          <a:p>
            <a:pPr marL="342900" indent="-342900" algn="l"/>
            <a:endParaRPr lang="en-US" sz="2900" dirty="0"/>
          </a:p>
          <a:p>
            <a:pPr marL="342900" indent="-342900" algn="l"/>
            <a:r>
              <a:rPr lang="en-US" sz="2100" dirty="0"/>
              <a:t>8-12pp</a:t>
            </a:r>
          </a:p>
          <a:p>
            <a:pPr marL="342900" indent="-342900" algn="l"/>
            <a:endParaRPr lang="en-US" sz="2100" dirty="0"/>
          </a:p>
          <a:p>
            <a:pPr marL="342900" indent="-342900" algn="l"/>
            <a:endParaRPr lang="en-US" sz="2900" dirty="0"/>
          </a:p>
          <a:p>
            <a:pPr marL="342900" indent="-342900" algn="l"/>
            <a:r>
              <a:rPr lang="en-US" sz="2100" dirty="0"/>
              <a:t>10-14pp</a:t>
            </a:r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/>
          </a:p>
          <a:p>
            <a:pPr marL="342900" indent="-342900" algn="l"/>
            <a:endParaRPr lang="en-US" sz="1700" dirty="0"/>
          </a:p>
          <a:p>
            <a:pPr marL="342900" indent="-342900" algn="l"/>
            <a:r>
              <a:rPr lang="en-US" sz="2100" dirty="0"/>
              <a:t>Between 5 and 20 ones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68313" y="1714488"/>
            <a:ext cx="4389439" cy="4883162"/>
            <a:chOff x="295" y="935"/>
            <a:chExt cx="2857" cy="3221"/>
          </a:xfrm>
        </p:grpSpPr>
        <p:sp>
          <p:nvSpPr>
            <p:cNvPr id="94245" name="Rectangle 37"/>
            <p:cNvSpPr>
              <a:spLocks noChangeArrowheads="1"/>
            </p:cNvSpPr>
            <p:nvPr/>
          </p:nvSpPr>
          <p:spPr bwMode="auto">
            <a:xfrm>
              <a:off x="295" y="3929"/>
              <a:ext cx="2766" cy="22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Normal3" dir="r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pPr marL="342900" indent="-342900" algn="ctr"/>
              <a:r>
                <a:rPr lang="en-US" sz="2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references</a:t>
              </a:r>
            </a:p>
          </p:txBody>
        </p:sp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295" y="1253"/>
              <a:ext cx="2767" cy="2494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Normal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pPr marL="342900" indent="-342900" algn="ctr"/>
              <a:endParaRPr lang="en-US" sz="2900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95" y="2840"/>
              <a:ext cx="2857" cy="91"/>
              <a:chOff x="295" y="2840"/>
              <a:chExt cx="2857" cy="91"/>
            </a:xfrm>
          </p:grpSpPr>
          <p:sp>
            <p:nvSpPr>
              <p:cNvPr id="94231" name="Line 23"/>
              <p:cNvSpPr>
                <a:spLocks noChangeShapeType="1"/>
              </p:cNvSpPr>
              <p:nvPr/>
            </p:nvSpPr>
            <p:spPr bwMode="auto">
              <a:xfrm>
                <a:off x="295" y="2931"/>
                <a:ext cx="276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4232" name="Line 24"/>
              <p:cNvSpPr>
                <a:spLocks noChangeShapeType="1"/>
              </p:cNvSpPr>
              <p:nvPr/>
            </p:nvSpPr>
            <p:spPr bwMode="auto">
              <a:xfrm flipV="1">
                <a:off x="3061" y="284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94237" name="Text Box 29"/>
            <p:cNvSpPr txBox="1">
              <a:spLocks noChangeArrowheads="1"/>
            </p:cNvSpPr>
            <p:nvPr/>
          </p:nvSpPr>
          <p:spPr bwMode="auto">
            <a:xfrm>
              <a:off x="1111" y="1253"/>
              <a:ext cx="1159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2900"/>
              <a:r>
                <a:rPr lang="en-US" sz="25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Introduction</a:t>
              </a:r>
            </a:p>
          </p:txBody>
        </p: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>
              <a:off x="1247" y="2387"/>
              <a:ext cx="780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2900"/>
              <a:r>
                <a:rPr lang="en-US" sz="25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Results</a:t>
              </a:r>
            </a:p>
          </p:txBody>
        </p:sp>
        <p:sp>
          <p:nvSpPr>
            <p:cNvPr id="94239" name="Text Box 31"/>
            <p:cNvSpPr txBox="1">
              <a:spLocks noChangeArrowheads="1"/>
            </p:cNvSpPr>
            <p:nvPr/>
          </p:nvSpPr>
          <p:spPr bwMode="auto">
            <a:xfrm>
              <a:off x="509" y="3177"/>
              <a:ext cx="2190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2900"/>
              <a:r>
                <a:rPr lang="en-US" sz="25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Discussion / conclusion</a:t>
              </a:r>
            </a:p>
          </p:txBody>
        </p: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793" y="1752"/>
              <a:ext cx="1737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marL="342900" indent="-342900"/>
              <a:r>
                <a:rPr lang="en-US" sz="25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Method &amp; Material</a:t>
              </a:r>
            </a:p>
          </p:txBody>
        </p:sp>
        <p:sp>
          <p:nvSpPr>
            <p:cNvPr id="94243" name="Rectangle 35"/>
            <p:cNvSpPr>
              <a:spLocks noChangeArrowheads="1"/>
            </p:cNvSpPr>
            <p:nvPr/>
          </p:nvSpPr>
          <p:spPr bwMode="auto">
            <a:xfrm>
              <a:off x="295" y="935"/>
              <a:ext cx="2722" cy="136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Normal3" dir="r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lIns="90000" tIns="46800" rIns="90000" bIns="46800" anchor="ctr">
              <a:flatTx/>
            </a:bodyPr>
            <a:lstStyle/>
            <a:p>
              <a:pPr marL="342900" indent="-342900" algn="ctr"/>
              <a:r>
                <a:rPr lang="en-US" sz="1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Abstract</a:t>
              </a: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295" y="2160"/>
              <a:ext cx="2857" cy="91"/>
              <a:chOff x="295" y="2840"/>
              <a:chExt cx="2857" cy="91"/>
            </a:xfrm>
          </p:grpSpPr>
          <p:sp>
            <p:nvSpPr>
              <p:cNvPr id="94253" name="Line 45"/>
              <p:cNvSpPr>
                <a:spLocks noChangeShapeType="1"/>
              </p:cNvSpPr>
              <p:nvPr/>
            </p:nvSpPr>
            <p:spPr bwMode="auto">
              <a:xfrm>
                <a:off x="295" y="2931"/>
                <a:ext cx="276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4254" name="Line 46"/>
              <p:cNvSpPr>
                <a:spLocks noChangeShapeType="1"/>
              </p:cNvSpPr>
              <p:nvPr/>
            </p:nvSpPr>
            <p:spPr bwMode="auto">
              <a:xfrm flipV="1">
                <a:off x="3061" y="284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95" y="1570"/>
              <a:ext cx="2857" cy="91"/>
              <a:chOff x="295" y="2840"/>
              <a:chExt cx="2857" cy="91"/>
            </a:xfrm>
          </p:grpSpPr>
          <p:sp>
            <p:nvSpPr>
              <p:cNvPr id="94256" name="Line 48"/>
              <p:cNvSpPr>
                <a:spLocks noChangeShapeType="1"/>
              </p:cNvSpPr>
              <p:nvPr/>
            </p:nvSpPr>
            <p:spPr bwMode="auto">
              <a:xfrm>
                <a:off x="295" y="2931"/>
                <a:ext cx="276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4257" name="Line 49"/>
              <p:cNvSpPr>
                <a:spLocks noChangeShapeType="1"/>
              </p:cNvSpPr>
              <p:nvPr/>
            </p:nvSpPr>
            <p:spPr bwMode="auto">
              <a:xfrm flipV="1">
                <a:off x="3061" y="284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Normal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90000" tIns="46800" rIns="90000" bIns="46800">
                <a:flatTx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33</TotalTime>
  <Words>1298</Words>
  <Application>Microsoft Office PowerPoint</Application>
  <PresentationFormat>On-screen Show (4:3)</PresentationFormat>
  <Paragraphs>309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روش شناسي پژوهش در آموزش</vt:lpstr>
      <vt:lpstr>How to write a research paper for publication</vt:lpstr>
      <vt:lpstr>Why we write?</vt:lpstr>
      <vt:lpstr>Utilization of research findings</vt:lpstr>
      <vt:lpstr>Report types</vt:lpstr>
      <vt:lpstr>Paper and manuscript</vt:lpstr>
      <vt:lpstr>The main reasons of rejections?</vt:lpstr>
      <vt:lpstr>Pay attention</vt:lpstr>
      <vt:lpstr>Slide 8</vt:lpstr>
      <vt:lpstr>Anatomy of a research paper</vt:lpstr>
      <vt:lpstr>Slide 10</vt:lpstr>
      <vt:lpstr>Introduction (1)</vt:lpstr>
      <vt:lpstr>Introduction (2)</vt:lpstr>
      <vt:lpstr>Introduction (3)</vt:lpstr>
      <vt:lpstr>Introduction (4)</vt:lpstr>
      <vt:lpstr>Slide 15</vt:lpstr>
      <vt:lpstr>Material and methods (1)</vt:lpstr>
      <vt:lpstr>Material and methods (2)</vt:lpstr>
      <vt:lpstr>Material and methods (3)</vt:lpstr>
      <vt:lpstr>Slide 19</vt:lpstr>
      <vt:lpstr>Material and methods (5)</vt:lpstr>
      <vt:lpstr>Slide 21</vt:lpstr>
      <vt:lpstr>Results (1)</vt:lpstr>
      <vt:lpstr>Results (2)</vt:lpstr>
      <vt:lpstr>Results (3)</vt:lpstr>
      <vt:lpstr>Results (4)</vt:lpstr>
      <vt:lpstr>Results (5)</vt:lpstr>
      <vt:lpstr>Results (6)</vt:lpstr>
      <vt:lpstr>Results (7)</vt:lpstr>
      <vt:lpstr>Results (8)</vt:lpstr>
      <vt:lpstr>Discussion</vt:lpstr>
      <vt:lpstr>Discussion (1)</vt:lpstr>
      <vt:lpstr>Discussion (2)</vt:lpstr>
      <vt:lpstr>Discussion (3)</vt:lpstr>
      <vt:lpstr>Discussion (4)</vt:lpstr>
      <vt:lpstr>Discussion (5)</vt:lpstr>
      <vt:lpstr>Discussion (6)</vt:lpstr>
      <vt:lpstr>Discussion (7)</vt:lpstr>
      <vt:lpstr>Discussion (8)</vt:lpstr>
      <vt:lpstr>Slide 39</vt:lpstr>
      <vt:lpstr>Slide 40</vt:lpstr>
      <vt:lpstr>Abstract (1)</vt:lpstr>
      <vt:lpstr>Abstract (2)</vt:lpstr>
      <vt:lpstr>Abstract (3)</vt:lpstr>
      <vt:lpstr>Abstract (4)</vt:lpstr>
      <vt:lpstr>Abstract (5)</vt:lpstr>
      <vt:lpstr>Abstract (6)</vt:lpstr>
      <vt:lpstr>Abstract (7)</vt:lpstr>
      <vt:lpstr>Slide 48</vt:lpstr>
      <vt:lpstr>Slide 49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MRT</cp:lastModifiedBy>
  <cp:revision>32</cp:revision>
  <dcterms:created xsi:type="dcterms:W3CDTF">2010-01-13T19:37:34Z</dcterms:created>
  <dcterms:modified xsi:type="dcterms:W3CDTF">2012-05-17T04:04:21Z</dcterms:modified>
</cp:coreProperties>
</file>