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20879" autoAdjust="0"/>
    <p:restoredTop sz="94660"/>
  </p:normalViewPr>
  <p:slideViewPr>
    <p:cSldViewPr>
      <p:cViewPr varScale="1">
        <p:scale>
          <a:sx n="70" d="100"/>
          <a:sy n="70" d="100"/>
        </p:scale>
        <p:origin x="-8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C43AE06-F16E-4201-8E57-C0AAF5567796}" type="datetimeFigureOut">
              <a:rPr lang="en-US"/>
              <a:pPr>
                <a:defRPr/>
              </a:pPr>
              <a:t>2/20/2010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a-IR"/>
              <a:t>دانشگاه علوم پزشكي شيراز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5C70AAE-3447-4C04-AD66-DD2048134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09DBF3F-D053-431F-B07A-3B50B7CA1C36}" type="datetimeFigureOut">
              <a:rPr lang="en-US"/>
              <a:pPr>
                <a:defRPr/>
              </a:pPr>
              <a:t>2/20/2010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a-IR"/>
              <a:t>دانشگاه علوم پزشكي شيراز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BB84F70-476E-4ED3-927E-A0E13519B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a-IR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2B7064-C53A-41A5-B90B-9FBE809343A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  <p:sp>
        <p:nvSpPr>
          <p:cNvPr id="19461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a-IR"/>
              <a:t>دانشگاه علوم پزشكي شيراز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دانشگاه علوم پزشكي شيراز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B84F70-476E-4ED3-927E-A0E13519B7B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دانشگاه علوم پزشكي شيراز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B84F70-476E-4ED3-927E-A0E13519B7B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دانشگاه علوم پزشكي شيراز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B84F70-476E-4ED3-927E-A0E13519B7B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دانشگاه علوم پزشكي شيراز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B84F70-476E-4ED3-927E-A0E13519B7B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دانشگاه علوم پزشكي شيراز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B84F70-476E-4ED3-927E-A0E13519B7B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دانشگاه علوم پزشكي شيراز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B84F70-476E-4ED3-927E-A0E13519B7B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دانشگاه علوم پزشكي شيراز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B84F70-476E-4ED3-927E-A0E13519B7B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دانشگاه علوم پزشكي شيراز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B84F70-476E-4ED3-927E-A0E13519B7B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896A1-AA29-497E-B3AA-3FB63A620E9E}" type="datetime1">
              <a:rPr lang="en-US" smtClean="0"/>
              <a:pPr>
                <a:defRPr/>
              </a:pPr>
              <a:t>2/20/2010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A851A-F884-49FD-8344-DE14BFD2E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D8BE9-1D81-4E47-A1FF-8B3BC1A88DB6}" type="datetime1">
              <a:rPr lang="en-US" smtClean="0"/>
              <a:pPr>
                <a:defRPr/>
              </a:pPr>
              <a:t>2/20/2010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6DEA8-7823-4577-A40E-11E2FB0BBF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82BED-D6F4-4DE4-AFA6-2A089D5BA666}" type="datetime1">
              <a:rPr lang="en-US" smtClean="0"/>
              <a:pPr>
                <a:defRPr/>
              </a:pPr>
              <a:t>2/20/2010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BC3DA-F26F-4D85-A866-16AA38256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lvl1pPr algn="r" rtl="1">
              <a:defRPr>
                <a:cs typeface="B Zar" pitchFamily="2" charset="-78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 rtl="1">
              <a:defRPr>
                <a:cs typeface="B Zar" pitchFamily="2" charset="-78"/>
              </a:defRPr>
            </a:lvl1pPr>
            <a:lvl2pPr algn="r" rtl="1">
              <a:defRPr>
                <a:cs typeface="B Zar" pitchFamily="2" charset="-78"/>
              </a:defRPr>
            </a:lvl2pPr>
            <a:lvl3pPr algn="r" rtl="1">
              <a:defRPr>
                <a:cs typeface="B Zar" pitchFamily="2" charset="-78"/>
              </a:defRPr>
            </a:lvl3pPr>
            <a:lvl4pPr algn="r" rtl="1">
              <a:defRPr>
                <a:cs typeface="B Zar" pitchFamily="2" charset="-78"/>
              </a:defRPr>
            </a:lvl4pPr>
            <a:lvl5pPr algn="r" rtl="1">
              <a:defRPr>
                <a:cs typeface="B Zar" pitchFamily="2" charset="-78"/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02155-9DDB-49A8-999D-44ED10273ADF}" type="datetime1">
              <a:rPr lang="en-US" smtClean="0"/>
              <a:pPr>
                <a:defRPr/>
              </a:pPr>
              <a:t>2/20/2010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14500" y="6477000"/>
            <a:ext cx="5576888" cy="274638"/>
          </a:xfrm>
        </p:spPr>
        <p:txBody>
          <a:bodyPr/>
          <a:lstStyle>
            <a:lvl1pPr algn="r" rtl="1">
              <a:defRPr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CD77C-200B-4F1D-8D04-2CDCDB447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D6F99-032A-4C05-9193-EFE348E1DDFC}" type="datetime1">
              <a:rPr lang="en-US" smtClean="0"/>
              <a:pPr>
                <a:defRPr/>
              </a:pPr>
              <a:t>2/20/2010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FE610-8055-47A9-B692-AA00BA04B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99E9B-0805-494A-9C85-AC7A4AA43F55}" type="datetime1">
              <a:rPr lang="en-US" smtClean="0"/>
              <a:pPr>
                <a:defRPr/>
              </a:pPr>
              <a:t>2/20/2010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671D4-926A-4643-A790-A4FDCCCCC6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AFB11-CE48-4552-B177-9970F11A62E1}" type="datetime1">
              <a:rPr lang="en-US" smtClean="0"/>
              <a:pPr>
                <a:defRPr/>
              </a:pPr>
              <a:t>2/20/2010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E887F-49BB-46B8-93A2-103995891F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AE387-6E46-4C10-BD8A-37CF5B33C930}" type="datetime1">
              <a:rPr lang="en-US" smtClean="0"/>
              <a:pPr>
                <a:defRPr/>
              </a:pPr>
              <a:t>2/20/2010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462D1-7C4A-43A5-A101-4356541B13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72015-572B-4302-A09A-C77604C30233}" type="datetime1">
              <a:rPr lang="en-US" smtClean="0"/>
              <a:pPr>
                <a:defRPr/>
              </a:pPr>
              <a:t>2/20/2010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EEBBB-BFED-48C5-9252-40D3EA69B3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430AF-9640-4156-A3FA-A2F543739863}" type="datetime1">
              <a:rPr lang="en-US" smtClean="0"/>
              <a:pPr>
                <a:defRPr/>
              </a:pPr>
              <a:t>2/20/2010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B1FAE-AE3A-4CF7-B738-63C2706A8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5FFF6-918E-4A44-8A2F-4581828E0F52}" type="datetime1">
              <a:rPr lang="en-US" smtClean="0"/>
              <a:pPr>
                <a:defRPr/>
              </a:pPr>
              <a:t>2/20/2010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 smtClean="0"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DAB93-D311-46FC-8136-FA0D19365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FC06E51-C8D5-47B1-B353-12D7B1176B1C}" type="datetime1">
              <a:rPr lang="en-US" smtClean="0"/>
              <a:pPr>
                <a:defRPr/>
              </a:pPr>
              <a:t>2/20/2010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A41785E-274E-4C7B-A84D-F1D0EAC76C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9" r:id="rId4"/>
    <p:sldLayoutId id="2147483680" r:id="rId5"/>
    <p:sldLayoutId id="2147483681" r:id="rId6"/>
    <p:sldLayoutId id="2147483686" r:id="rId7"/>
    <p:sldLayoutId id="2147483687" r:id="rId8"/>
    <p:sldLayoutId id="2147483688" r:id="rId9"/>
    <p:sldLayoutId id="2147483682" r:id="rId10"/>
    <p:sldLayoutId id="214748368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E66C7D"/>
        </a:buClr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1" fontAlgn="base" hangingPunct="1">
        <a:spcBef>
          <a:spcPct val="20000"/>
        </a:spcBef>
        <a:spcAft>
          <a:spcPct val="0"/>
        </a:spcAft>
        <a:buClr>
          <a:srgbClr val="6BB76D"/>
        </a:buClr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1" fontAlgn="base" hangingPunct="1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5" Type="http://schemas.openxmlformats.org/officeDocument/2006/relationships/image" Target="../media/image11.png"/><Relationship Id="rId4" Type="http://schemas.openxmlformats.org/officeDocument/2006/relationships/hyperlink" Target="http://www.dictionary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34" y="2714620"/>
            <a:ext cx="8262966" cy="2314580"/>
          </a:xfrm>
        </p:spPr>
        <p:txBody>
          <a:bodyPr>
            <a:normAutofit/>
          </a:bodyPr>
          <a:lstStyle/>
          <a:p>
            <a:pPr algn="ctr" rtl="1" fontAlgn="auto">
              <a:spcAft>
                <a:spcPts val="0"/>
              </a:spcAft>
              <a:defRPr/>
            </a:pPr>
            <a:r>
              <a:rPr lang="fa-IR" sz="3600" b="0" u="sng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روش شناسي پژوهشهای کمی (</a:t>
            </a:r>
            <a:r>
              <a:rPr lang="en-US" sz="3600" b="0" u="sng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fa-IR" sz="3600" b="0" u="sng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fa-IR" sz="3600" u="sng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a-IR" sz="3600" u="sng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a-IR" sz="3600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a-IR" sz="3600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a-IR" sz="5400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اخلاق پژوهش</a:t>
            </a:r>
            <a:endParaRPr lang="en-US" sz="3600" dirty="0">
              <a:solidFill>
                <a:schemeClr val="accent1">
                  <a:satMod val="1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9" name="Subtitle 2"/>
          <p:cNvSpPr txBox="1">
            <a:spLocks/>
          </p:cNvSpPr>
          <p:nvPr/>
        </p:nvSpPr>
        <p:spPr bwMode="auto">
          <a:xfrm>
            <a:off x="3143250" y="5429250"/>
            <a:ext cx="5719763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8872" tIns="0" rIns="45720" bIns="0" anchor="b"/>
          <a:lstStyle/>
          <a:p>
            <a:pPr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fa-IR" dirty="0" smtClean="0">
                <a:solidFill>
                  <a:srgbClr val="FFFFFF"/>
                </a:solidFill>
                <a:latin typeface="Corbel" pitchFamily="34" charset="0"/>
                <a:cs typeface="Tahoma" pitchFamily="34" charset="0"/>
              </a:rPr>
              <a:t>علي اكبر حقدوست، اپيدميولوژيست</a:t>
            </a:r>
            <a:endParaRPr lang="fa-IR" dirty="0">
              <a:solidFill>
                <a:srgbClr val="FFFFFF"/>
              </a:solidFill>
              <a:latin typeface="Corbel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0357" y="428604"/>
            <a:ext cx="3805850" cy="461665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400" spc="-150" dirty="0">
                <a:ln w="11430"/>
                <a:solidFill>
                  <a:srgbClr val="F8F8F8"/>
                </a:solidFill>
                <a:effectLst>
                  <a:glow rad="101600">
                    <a:schemeClr val="tx1">
                      <a:lumMod val="65000"/>
                      <a:alpha val="60000"/>
                    </a:schemeClr>
                  </a:glow>
                </a:effectLst>
                <a:latin typeface="+mn-lt"/>
                <a:cs typeface="Zar" pitchFamily="2" charset="-78"/>
              </a:rPr>
              <a:t>بنام او </a:t>
            </a:r>
            <a:r>
              <a:rPr lang="fa-IR" sz="2400" spc="-150" dirty="0" err="1">
                <a:ln w="11430"/>
                <a:solidFill>
                  <a:srgbClr val="F8F8F8"/>
                </a:solidFill>
                <a:effectLst>
                  <a:glow rad="101600">
                    <a:schemeClr val="tx1">
                      <a:lumMod val="65000"/>
                      <a:alpha val="60000"/>
                    </a:schemeClr>
                  </a:glow>
                </a:effectLst>
                <a:latin typeface="+mn-lt"/>
                <a:cs typeface="Zar" pitchFamily="2" charset="-78"/>
              </a:rPr>
              <a:t>كه</a:t>
            </a:r>
            <a:r>
              <a:rPr lang="fa-IR" sz="2400" spc="-150" dirty="0">
                <a:ln w="11430"/>
                <a:solidFill>
                  <a:srgbClr val="F8F8F8"/>
                </a:solidFill>
                <a:effectLst>
                  <a:glow rad="101600">
                    <a:schemeClr val="tx1">
                      <a:lumMod val="65000"/>
                      <a:alpha val="60000"/>
                    </a:schemeClr>
                  </a:glow>
                </a:effectLst>
                <a:latin typeface="+mn-lt"/>
                <a:cs typeface="Zar" pitchFamily="2" charset="-78"/>
              </a:rPr>
              <a:t> آگاه بر هر نهان است و دانا بر هر </a:t>
            </a:r>
            <a:r>
              <a:rPr lang="fa-IR" sz="2400" spc="-150" dirty="0" err="1">
                <a:ln w="11430"/>
                <a:solidFill>
                  <a:srgbClr val="F8F8F8"/>
                </a:solidFill>
                <a:effectLst>
                  <a:glow rad="101600">
                    <a:schemeClr val="tx1">
                      <a:lumMod val="65000"/>
                      <a:alpha val="60000"/>
                    </a:schemeClr>
                  </a:glow>
                </a:effectLst>
                <a:latin typeface="+mn-lt"/>
                <a:cs typeface="Zar" pitchFamily="2" charset="-78"/>
              </a:rPr>
              <a:t>حقيقت</a:t>
            </a:r>
            <a:endParaRPr lang="en-US" sz="2400" spc="-150" dirty="0">
              <a:ln w="11430"/>
              <a:solidFill>
                <a:srgbClr val="F8F8F8"/>
              </a:solidFill>
              <a:effectLst>
                <a:glow rad="101600">
                  <a:schemeClr val="tx1">
                    <a:lumMod val="65000"/>
                    <a:alpha val="60000"/>
                  </a:schemeClr>
                </a:glow>
              </a:effectLst>
              <a:latin typeface="+mn-lt"/>
              <a:cs typeface="Zar" pitchFamily="2" charset="-78"/>
            </a:endParaRPr>
          </a:p>
        </p:txBody>
      </p:sp>
      <p:pic>
        <p:nvPicPr>
          <p:cNvPr id="9221" name="Picture 7" descr="kerman logo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75" y="1000125"/>
            <a:ext cx="171608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Rectangle 9"/>
          <p:cNvSpPr>
            <a:spLocks noChangeArrowheads="1"/>
          </p:cNvSpPr>
          <p:nvPr/>
        </p:nvSpPr>
        <p:spPr bwMode="auto">
          <a:xfrm>
            <a:off x="3467100" y="2143125"/>
            <a:ext cx="18573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fa-IR" sz="1100">
                <a:solidFill>
                  <a:srgbClr val="FFFFFF"/>
                </a:solidFill>
                <a:latin typeface="Corbel" pitchFamily="34" charset="0"/>
                <a:cs typeface="Tahoma" pitchFamily="34" charset="0"/>
              </a:rPr>
              <a:t>دانشگاه علوم پزشكي كرمان</a:t>
            </a:r>
          </a:p>
        </p:txBody>
      </p:sp>
      <p:pic>
        <p:nvPicPr>
          <p:cNvPr id="8" name="~PP1682.WAV">
            <a:hlinkClick r:id="" action="ppaction://media"/>
          </p:cNvPr>
          <p:cNvPicPr>
            <a:picLocks noRot="1" noChangeAspect="1"/>
          </p:cNvPicPr>
          <p:nvPr>
            <a:wavAudioFile r:embed="rId1" name="~PP1682.WAV"/>
          </p:nvPr>
        </p:nvPicPr>
        <p:blipFill>
          <a:blip r:embed="rId5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5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>جایگاه مبانی اخلاقی در پژوهش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4825"/>
            <a:ext cx="9144000" cy="4625975"/>
          </a:xfrm>
        </p:spPr>
        <p:txBody>
          <a:bodyPr/>
          <a:lstStyle/>
          <a:p>
            <a:r>
              <a:rPr lang="fa-IR" dirty="0" smtClean="0"/>
              <a:t>در تمامی مراحل تحقیق توجه به اصول اخلاقی جزو اولویتها است.</a:t>
            </a:r>
          </a:p>
          <a:p>
            <a:pPr lvl="1"/>
            <a:r>
              <a:rPr lang="fa-IR" dirty="0" smtClean="0"/>
              <a:t>حق معنوی ایده پژوهش</a:t>
            </a:r>
          </a:p>
          <a:p>
            <a:pPr lvl="1"/>
            <a:r>
              <a:rPr lang="fa-IR" dirty="0" smtClean="0"/>
              <a:t>اصل اخلاقی در مرحله اجرای تحقیقات بر روی انسانها و غیر انسانها</a:t>
            </a:r>
          </a:p>
          <a:p>
            <a:pPr lvl="1"/>
            <a:r>
              <a:rPr lang="fa-IR" dirty="0" smtClean="0"/>
              <a:t>اخلاق در مرحله نگارش و چاپ نتایج</a:t>
            </a:r>
          </a:p>
          <a:p>
            <a:pPr lvl="1"/>
            <a:r>
              <a:rPr lang="fa-IR" dirty="0" smtClean="0"/>
              <a:t>اخلاق در مراحل بعد از چاپ نتایج</a:t>
            </a:r>
            <a:endParaRPr lang="en-US" dirty="0" smtClean="0"/>
          </a:p>
          <a:p>
            <a:pPr lvl="1"/>
            <a:endParaRPr lang="fa-IR" dirty="0" smtClean="0"/>
          </a:p>
          <a:p>
            <a:r>
              <a:rPr lang="fa-IR" dirty="0" smtClean="0"/>
              <a:t>بسیاری از بی اخلاقیها به دلیل ندانستن است و اگر محققین بدانند که در تحقیق باید به چه نکاتی توجه نمایند قطعاً در بسیاری از موارد جلوی اشکالات گرفته خواهد شد.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5" name="~PP1688.WAV">
            <a:hlinkClick r:id="" action="ppaction://media"/>
          </p:cNvPr>
          <p:cNvPicPr>
            <a:picLocks noRot="1" noChangeAspect="1"/>
          </p:cNvPicPr>
          <p:nvPr>
            <a:wavAudioFile r:embed="rId1" name="~PP1688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49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حق معنوی ایده ها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بایست به ایده های دیگران احترام گذاشت</a:t>
            </a:r>
          </a:p>
          <a:p>
            <a:r>
              <a:rPr lang="fa-IR" dirty="0" smtClean="0"/>
              <a:t>در صورت اقتباس از ایده ها حتماً ماخذ مورد استفاده ذکر شود و اگر لازم است کسب اجازه شود. </a:t>
            </a:r>
          </a:p>
          <a:p>
            <a:r>
              <a:rPr lang="fa-IR" dirty="0" smtClean="0"/>
              <a:t>ایده ها را باید مکتوب نمود و متناسب با نوع ایده در جایی به ثبت رساند</a:t>
            </a:r>
          </a:p>
          <a:p>
            <a:r>
              <a:rPr lang="fa-IR" dirty="0" smtClean="0"/>
              <a:t>صرف بیان یک ایده به معنای متوقف نمودن دیگران در تفکر و کار بر روی آن ایده نیست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5" name="~PP3429.WAV">
            <a:hlinkClick r:id="" action="ppaction://media"/>
          </p:cNvPr>
          <p:cNvPicPr>
            <a:picLocks noRot="1" noChangeAspect="1"/>
          </p:cNvPicPr>
          <p:nvPr>
            <a:wavAudioFile r:embed="rId1" name="~PP3429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40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اصول و مبانی اخلاق پژوهش در انسان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33412" indent="-514350">
              <a:buFont typeface="+mj-lt"/>
              <a:buAutoNum type="arabicPeriod"/>
            </a:pPr>
            <a:r>
              <a:rPr lang="fa-IR" dirty="0" smtClean="0"/>
              <a:t>اصل احترام به فرد (</a:t>
            </a:r>
            <a:r>
              <a:rPr lang="en-US" dirty="0" smtClean="0"/>
              <a:t>respect</a:t>
            </a:r>
            <a:r>
              <a:rPr lang="fa-IR" dirty="0" smtClean="0"/>
              <a:t>): به استقلال افراد توجه شود و از افرادی که استقلال کمتری دارند حمایت کافی به عمل آید</a:t>
            </a:r>
          </a:p>
          <a:p>
            <a:pPr marL="633412" indent="-514350">
              <a:buFont typeface="+mj-lt"/>
              <a:buAutoNum type="arabicPeriod"/>
            </a:pPr>
            <a:endParaRPr lang="fa-IR" dirty="0" smtClean="0"/>
          </a:p>
          <a:p>
            <a:pPr marL="633412" indent="-514350">
              <a:buFont typeface="+mj-lt"/>
              <a:buAutoNum type="arabicPeriod"/>
            </a:pPr>
            <a:r>
              <a:rPr lang="fa-IR" dirty="0" smtClean="0"/>
              <a:t>اصل خیررسانی (</a:t>
            </a:r>
            <a:r>
              <a:rPr lang="en-US" dirty="0" smtClean="0"/>
              <a:t>beneficence</a:t>
            </a:r>
            <a:r>
              <a:rPr lang="fa-IR" dirty="0" smtClean="0"/>
              <a:t>)</a:t>
            </a:r>
            <a:r>
              <a:rPr lang="en-US" dirty="0" smtClean="0"/>
              <a:t>:</a:t>
            </a:r>
            <a:r>
              <a:rPr lang="fa-IR" dirty="0" smtClean="0"/>
              <a:t> یعنی به حداکثر رساندن سود و به حداقل رساندن ضرر</a:t>
            </a:r>
          </a:p>
          <a:p>
            <a:pPr marL="633412" indent="-514350">
              <a:buFont typeface="+mj-lt"/>
              <a:buAutoNum type="arabicPeriod"/>
            </a:pPr>
            <a:endParaRPr lang="fa-IR" dirty="0" smtClean="0"/>
          </a:p>
          <a:p>
            <a:pPr marL="633412" indent="-514350">
              <a:buFont typeface="+mj-lt"/>
              <a:buAutoNum type="arabicPeriod"/>
            </a:pPr>
            <a:r>
              <a:rPr lang="fa-IR" dirty="0" smtClean="0"/>
              <a:t>اصل عدالت (</a:t>
            </a:r>
            <a:r>
              <a:rPr lang="en-US" dirty="0" smtClean="0"/>
              <a:t>justice</a:t>
            </a:r>
            <a:r>
              <a:rPr lang="fa-IR" dirty="0" smtClean="0"/>
              <a:t>): یعنی به چه کسی زیان وارد می شود و از نتایج تحقیق چه کسی سود خواهد برد</a:t>
            </a:r>
          </a:p>
          <a:p>
            <a:pPr marL="633412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5" name="~PP3069.WAV">
            <a:hlinkClick r:id="" action="ppaction://media"/>
          </p:cNvPr>
          <p:cNvPicPr>
            <a:picLocks noRot="1" noChangeAspect="1"/>
          </p:cNvPicPr>
          <p:nvPr>
            <a:wavAudioFile r:embed="rId1" name="~PP3069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71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رضایت آگاهانه (</a:t>
            </a:r>
            <a:r>
              <a:rPr lang="en-US" dirty="0" smtClean="0"/>
              <a:t>informed consent</a:t>
            </a:r>
            <a:r>
              <a:rPr lang="fa-IR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500174"/>
            <a:ext cx="8229600" cy="5357826"/>
          </a:xfrm>
        </p:spPr>
        <p:txBody>
          <a:bodyPr/>
          <a:lstStyle/>
          <a:p>
            <a:r>
              <a:rPr lang="fa-IR" dirty="0" smtClean="0"/>
              <a:t>منتج از اصل احترام به فرد است. باید برای آزمودنی قابل درک بوده و مختار بودن آزمودنی را برای شرکت در مطالعه نشان دهد</a:t>
            </a:r>
          </a:p>
          <a:p>
            <a:r>
              <a:rPr lang="fa-IR" dirty="0" smtClean="0"/>
              <a:t>در یک رضایت نامه آگاهانه باید موارد زیر وجود داشته باشد</a:t>
            </a:r>
          </a:p>
          <a:p>
            <a:pPr lvl="1"/>
            <a:r>
              <a:rPr lang="fa-IR" dirty="0" smtClean="0"/>
              <a:t>اهداف تحقیق</a:t>
            </a:r>
          </a:p>
          <a:p>
            <a:pPr lvl="1"/>
            <a:r>
              <a:rPr lang="fa-IR" dirty="0" smtClean="0"/>
              <a:t>علت برگزیدن آزمودنی</a:t>
            </a:r>
          </a:p>
          <a:p>
            <a:pPr lvl="1"/>
            <a:r>
              <a:rPr lang="fa-IR" dirty="0" smtClean="0"/>
              <a:t>توصیف کلی روش پژوهش</a:t>
            </a:r>
          </a:p>
          <a:p>
            <a:pPr lvl="1"/>
            <a:r>
              <a:rPr lang="fa-IR" dirty="0" smtClean="0"/>
              <a:t>توصیف کلی منفعت و زیان احتمالی</a:t>
            </a:r>
          </a:p>
          <a:p>
            <a:pPr lvl="1"/>
            <a:r>
              <a:rPr lang="fa-IR" dirty="0" smtClean="0"/>
              <a:t>آگاه سازی از روشهای درمانی جایگزین</a:t>
            </a:r>
          </a:p>
          <a:p>
            <a:pPr lvl="1"/>
            <a:r>
              <a:rPr lang="fa-IR" dirty="0" smtClean="0"/>
              <a:t>شیوه حفظ اسرار در تحقیق</a:t>
            </a:r>
          </a:p>
          <a:p>
            <a:pPr lvl="1"/>
            <a:r>
              <a:rPr lang="fa-IR" dirty="0" smtClean="0"/>
              <a:t>معرفی روشها و یا منابعی برای کسب بیشتر اطلاعات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5" name="~PP3019.WAV">
            <a:hlinkClick r:id="" action="ppaction://media"/>
          </p:cNvPr>
          <p:cNvPicPr>
            <a:picLocks noRot="1" noChangeAspect="1"/>
          </p:cNvPicPr>
          <p:nvPr>
            <a:wavAudioFile r:embed="rId1" name="~PP3019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7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زیانهای تحقیق برای آزمودنی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ضررهای جسمی</a:t>
            </a:r>
          </a:p>
          <a:p>
            <a:r>
              <a:rPr lang="fa-IR" dirty="0" smtClean="0"/>
              <a:t>روحی-روانی</a:t>
            </a:r>
          </a:p>
          <a:p>
            <a:r>
              <a:rPr lang="fa-IR" dirty="0" smtClean="0"/>
              <a:t>اقتصادی</a:t>
            </a:r>
          </a:p>
          <a:p>
            <a:r>
              <a:rPr lang="fa-IR" dirty="0" smtClean="0"/>
              <a:t>اجتماعی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5" name="~PP938.WAV">
            <a:hlinkClick r:id="" action="ppaction://media"/>
          </p:cNvPr>
          <p:cNvPicPr>
            <a:picLocks noRot="1" noChangeAspect="1"/>
          </p:cNvPicPr>
          <p:nvPr>
            <a:wavAudioFile r:embed="rId1" name="~PP938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79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/>
              <a:t>مبانی اخلاقی در تحقیقات بر روی غیر انسان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گزینش حیوانات آزمایشگاهی</a:t>
            </a:r>
          </a:p>
          <a:p>
            <a:r>
              <a:rPr lang="fa-IR" dirty="0" smtClean="0"/>
              <a:t>شیوه انجام مداخلات بر روی حیوانات آزمایشگاهی</a:t>
            </a:r>
          </a:p>
          <a:p>
            <a:r>
              <a:rPr lang="fa-IR" dirty="0" smtClean="0"/>
              <a:t>شیوه از بین بردن حیوانات آزمایشگاهی بعد از اتمام تحقیق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5" name="~PP2788.WAV">
            <a:hlinkClick r:id="" action="ppaction://media"/>
          </p:cNvPr>
          <p:cNvPicPr>
            <a:picLocks noRot="1" noChangeAspect="1"/>
          </p:cNvPicPr>
          <p:nvPr>
            <a:wavAudioFile r:embed="rId1" name="~PP2788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4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اخلاق در نگارش و انتشار یافته ها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چه کسی موالف و نویسنده است؟</a:t>
            </a:r>
          </a:p>
          <a:p>
            <a:pPr lvl="1"/>
            <a:r>
              <a:rPr lang="en-US" dirty="0" smtClean="0"/>
              <a:t>Ghost author</a:t>
            </a:r>
          </a:p>
          <a:p>
            <a:pPr lvl="1"/>
            <a:r>
              <a:rPr lang="en-US" dirty="0" smtClean="0"/>
              <a:t>Gifted author</a:t>
            </a:r>
          </a:p>
          <a:p>
            <a:pPr lvl="1"/>
            <a:r>
              <a:rPr lang="en-US" dirty="0" smtClean="0"/>
              <a:t>Guest author</a:t>
            </a:r>
          </a:p>
          <a:p>
            <a:r>
              <a:rPr lang="fa-IR" dirty="0" smtClean="0"/>
              <a:t>از چه کسی باید در تشکرات نام برد؟</a:t>
            </a:r>
          </a:p>
          <a:p>
            <a:endParaRPr lang="fa-IR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5" name="~PP495.WAV">
            <a:hlinkClick r:id="" action="ppaction://media"/>
          </p:cNvPr>
          <p:cNvPicPr>
            <a:picLocks noRot="1" noChangeAspect="1"/>
          </p:cNvPicPr>
          <p:nvPr>
            <a:wavAudioFile r:embed="rId1" name="~PP495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01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/>
              <a:t>سرقت علمی، دروغ علمی و تحریف علمی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00174"/>
            <a:ext cx="8929718" cy="4625975"/>
          </a:xfrm>
        </p:spPr>
        <p:txBody>
          <a:bodyPr/>
          <a:lstStyle/>
          <a:p>
            <a:pPr algn="l" rtl="0"/>
            <a:r>
              <a:rPr lang="en-US" sz="2800" b="1" dirty="0" smtClean="0"/>
              <a:t>Plagiarism</a:t>
            </a:r>
            <a:r>
              <a:rPr lang="en-US" sz="2800" dirty="0" smtClean="0"/>
              <a:t>: the unauthorized use or close imitation of the language and thoughts of another author and the representation of them as one's own original work. </a:t>
            </a:r>
            <a:r>
              <a:rPr lang="en-US" sz="2000" dirty="0" smtClean="0"/>
              <a:t>(</a:t>
            </a:r>
            <a:r>
              <a:rPr lang="en-US" sz="2000" dirty="0" smtClean="0">
                <a:hlinkClick r:id="rId4"/>
              </a:rPr>
              <a:t>www.dictionary.com</a:t>
            </a:r>
            <a:r>
              <a:rPr lang="en-US" sz="2000" dirty="0" smtClean="0"/>
              <a:t>)</a:t>
            </a:r>
          </a:p>
          <a:p>
            <a:pPr algn="l" rtl="0"/>
            <a:r>
              <a:rPr lang="en-US" sz="2800" b="1" dirty="0" smtClean="0"/>
              <a:t>Fabrication</a:t>
            </a:r>
            <a:r>
              <a:rPr lang="en-US" sz="2800" dirty="0" smtClean="0"/>
              <a:t>: a lie (also called prevarication, falsehood) is a type of deception in the form of an untruthful statement, especially with the intention to deceive others (</a:t>
            </a:r>
            <a:r>
              <a:rPr lang="en-US" sz="2000" dirty="0" smtClean="0">
                <a:hlinkClick r:id="rId4"/>
              </a:rPr>
              <a:t>Wikipedia</a:t>
            </a:r>
            <a:r>
              <a:rPr lang="en-US" sz="2800" dirty="0" smtClean="0"/>
              <a:t>)</a:t>
            </a:r>
          </a:p>
          <a:p>
            <a:pPr algn="l" rtl="0"/>
            <a:r>
              <a:rPr lang="en-US" sz="2800" b="1" dirty="0" smtClean="0"/>
              <a:t>Falsification</a:t>
            </a:r>
            <a:r>
              <a:rPr lang="en-US" sz="2800" dirty="0" smtClean="0"/>
              <a:t>: The act of falsifying, or making false; a counterfeiting; the giving to a thing an appearance of something which it is not (</a:t>
            </a:r>
            <a:r>
              <a:rPr lang="en-US" sz="2000" dirty="0" smtClean="0">
                <a:hlinkClick r:id="rId4"/>
              </a:rPr>
              <a:t>www.dictionary.com</a:t>
            </a:r>
            <a:r>
              <a:rPr lang="en-US" sz="2800" dirty="0" smtClean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5" name="~PP1914.WAV">
            <a:hlinkClick r:id="" action="ppaction://media"/>
          </p:cNvPr>
          <p:cNvPicPr>
            <a:picLocks noRot="1" noChangeAspect="1"/>
          </p:cNvPicPr>
          <p:nvPr>
            <a:wavAudioFile r:embed="rId1" name="~PP1914.WAV"/>
          </p:nvPr>
        </p:nvPicPr>
        <p:blipFill>
          <a:blip r:embed="rId5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6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روش شناسي پژوهش در آموزش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2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wrap="square">
        <a:spAutoFit/>
      </a:bodyPr>
      <a:lstStyle>
        <a:defPPr>
          <a:defRPr sz="2400" dirty="0" smtClean="0">
            <a:cs typeface="B Zar" pitchFamily="2" charset="-78"/>
          </a:defRPr>
        </a:defPPr>
      </a:lstStyle>
    </a:spDef>
    <a:txDef>
      <a:spPr>
        <a:noFill/>
      </a:spPr>
      <a:bodyPr wrap="square" rtlCol="1">
        <a:spAutoFit/>
      </a:bodyPr>
      <a:lstStyle>
        <a:defPPr>
          <a:defRPr sz="2400" dirty="0" smtClean="0">
            <a:cs typeface="B Zar" pitchFamily="2" charset="-78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روش شناسي پژوهش در آموزش</Template>
  <TotalTime>900</TotalTime>
  <Words>556</Words>
  <Application>Microsoft Office PowerPoint</Application>
  <PresentationFormat>On-screen Show (4:3)</PresentationFormat>
  <Paragraphs>78</Paragraphs>
  <Slides>9</Slides>
  <Notes>9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روش شناسي پژوهش در آموزش</vt:lpstr>
      <vt:lpstr>روش شناسي پژوهشهای کمی (12)  اخلاق پژوهش</vt:lpstr>
      <vt:lpstr>جایگاه مبانی اخلاقی در پژوهش</vt:lpstr>
      <vt:lpstr>حق معنوی ایده ها</vt:lpstr>
      <vt:lpstr>اصول و مبانی اخلاق پژوهش در انسان</vt:lpstr>
      <vt:lpstr>رضایت آگاهانه (informed consent)</vt:lpstr>
      <vt:lpstr>زیانهای تحقیق برای آزمودنی</vt:lpstr>
      <vt:lpstr>مبانی اخلاقی در تحقیقات بر روی غیر انسان</vt:lpstr>
      <vt:lpstr>اخلاق در نگارش و انتشار یافته ها</vt:lpstr>
      <vt:lpstr>سرقت علمی، دروغ علمی و تحریف علمی</vt:lpstr>
    </vt:vector>
  </TitlesOfParts>
  <Company>PES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روش شناسي پژوهش در آموزش</dc:title>
  <dc:creator>Ali Akbar Haghdoost</dc:creator>
  <cp:lastModifiedBy>Ali Akbar Haghdoost</cp:lastModifiedBy>
  <cp:revision>539</cp:revision>
  <dcterms:created xsi:type="dcterms:W3CDTF">2010-01-27T16:56:38Z</dcterms:created>
  <dcterms:modified xsi:type="dcterms:W3CDTF">2010-02-19T20:52:28Z</dcterms:modified>
</cp:coreProperties>
</file>