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77" autoAdjust="0"/>
  </p:normalViewPr>
  <p:slideViewPr>
    <p:cSldViewPr>
      <p:cViewPr varScale="1">
        <p:scale>
          <a:sx n="64" d="100"/>
          <a:sy n="64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2/26/2010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خطاهای اندازه گیری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8" name="~PP554.WAV">
            <a:hlinkClick r:id="" action="ppaction://media"/>
          </p:cNvPr>
          <p:cNvPicPr>
            <a:picLocks noRot="1" noChangeAspect="1"/>
          </p:cNvPicPr>
          <p:nvPr>
            <a:wavAudioFile r:embed="rId1" name="~PP554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1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1472" y="6583362"/>
            <a:ext cx="2133600" cy="274638"/>
          </a:xfrm>
        </p:spPr>
        <p:txBody>
          <a:bodyPr/>
          <a:lstStyle/>
          <a:p>
            <a:r>
              <a:rPr lang="fa-IR" dirty="0" smtClean="0"/>
              <a:t>علی اکبر حقدوست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خطاهاي اندازه گيري</a:t>
            </a:r>
            <a:endParaRPr lang="en-US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871510" y="16525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976910" y="17287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947710" y="41671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5976910" y="41671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1862110" y="26431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71710" y="2719374"/>
            <a:ext cx="228600" cy="228600"/>
            <a:chOff x="1440" y="1440"/>
            <a:chExt cx="144" cy="14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75" name="Oval 11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Oval 12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277" name="Oval 13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24110" y="2871774"/>
            <a:ext cx="228600" cy="228600"/>
            <a:chOff x="1440" y="1440"/>
            <a:chExt cx="144" cy="14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84" name="Oval 20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287" name="Oval 23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Oval 24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471710" y="2871774"/>
            <a:ext cx="228600" cy="228600"/>
            <a:chOff x="1440" y="1440"/>
            <a:chExt cx="144" cy="144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98" name="Oval 34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Oval 35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301" name="Oval 37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Oval 38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7272310" y="2185974"/>
            <a:ext cx="609600" cy="838200"/>
            <a:chOff x="4464" y="1104"/>
            <a:chExt cx="384" cy="528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4656" y="1200"/>
              <a:ext cx="144" cy="144"/>
              <a:chOff x="1440" y="1440"/>
              <a:chExt cx="144" cy="144"/>
            </a:xfrm>
          </p:grpSpPr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12" name="Oval 4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3" name="Oval 4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15" name="Oval 5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6" name="Oval 5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4464" y="1104"/>
              <a:ext cx="144" cy="144"/>
              <a:chOff x="1440" y="1440"/>
              <a:chExt cx="144" cy="144"/>
            </a:xfrm>
          </p:grpSpPr>
          <p:grpSp>
            <p:nvGrpSpPr>
              <p:cNvPr id="16" name="Group 5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19" name="Oval 5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0" name="Oval 5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22" name="Oval 5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3" name="Oval 5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464" y="1440"/>
              <a:ext cx="144" cy="144"/>
              <a:chOff x="1440" y="1440"/>
              <a:chExt cx="144" cy="144"/>
            </a:xfrm>
          </p:grpSpPr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26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7" name="Oval 6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29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0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4704" y="1488"/>
              <a:ext cx="144" cy="144"/>
              <a:chOff x="1440" y="1440"/>
              <a:chExt cx="144" cy="144"/>
            </a:xfrm>
          </p:grpSpPr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33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4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71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36" name="Oval 72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7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114"/>
          <p:cNvGrpSpPr>
            <a:grpSpLocks/>
          </p:cNvGrpSpPr>
          <p:nvPr/>
        </p:nvGrpSpPr>
        <p:grpSpPr bwMode="auto">
          <a:xfrm>
            <a:off x="2395510" y="2719374"/>
            <a:ext cx="457200" cy="381000"/>
            <a:chOff x="1392" y="1440"/>
            <a:chExt cx="288" cy="240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536" y="1488"/>
              <a:ext cx="144" cy="144"/>
              <a:chOff x="1440" y="1440"/>
              <a:chExt cx="144" cy="144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291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294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440" y="1440"/>
              <a:ext cx="144" cy="144"/>
              <a:chOff x="1440" y="1440"/>
              <a:chExt cx="144" cy="144"/>
            </a:xfrm>
          </p:grpSpPr>
          <p:grpSp>
            <p:nvGrpSpPr>
              <p:cNvPr id="29" name="Group 40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0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0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1392" y="1536"/>
              <a:ext cx="144" cy="144"/>
              <a:chOff x="1440" y="1440"/>
              <a:chExt cx="144" cy="144"/>
            </a:xfrm>
          </p:grpSpPr>
          <p:grpSp>
            <p:nvGrpSpPr>
              <p:cNvPr id="11264" name="Group 75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40" name="Oval 76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1" name="Oval 77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5" name="Group 78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43" name="Oval 79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45" name="Oval 81"/>
          <p:cNvSpPr>
            <a:spLocks noChangeArrowheads="1"/>
          </p:cNvSpPr>
          <p:nvPr/>
        </p:nvSpPr>
        <p:spPr bwMode="auto">
          <a:xfrm>
            <a:off x="7043710" y="27193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>
            <a:off x="2014510" y="51577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6967510" y="51577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7" name="Group 85"/>
          <p:cNvGrpSpPr>
            <a:grpSpLocks/>
          </p:cNvGrpSpPr>
          <p:nvPr/>
        </p:nvGrpSpPr>
        <p:grpSpPr bwMode="auto">
          <a:xfrm>
            <a:off x="1785910" y="4776774"/>
            <a:ext cx="609600" cy="838200"/>
            <a:chOff x="4464" y="1104"/>
            <a:chExt cx="384" cy="528"/>
          </a:xfrm>
        </p:grpSpPr>
        <p:grpSp>
          <p:nvGrpSpPr>
            <p:cNvPr id="11268" name="Group 86"/>
            <p:cNvGrpSpPr>
              <a:grpSpLocks/>
            </p:cNvGrpSpPr>
            <p:nvPr/>
          </p:nvGrpSpPr>
          <p:grpSpPr bwMode="auto">
            <a:xfrm>
              <a:off x="4656" y="1200"/>
              <a:ext cx="144" cy="144"/>
              <a:chOff x="1440" y="1440"/>
              <a:chExt cx="144" cy="144"/>
            </a:xfrm>
          </p:grpSpPr>
          <p:grpSp>
            <p:nvGrpSpPr>
              <p:cNvPr id="11279" name="Group 8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52" name="Oval 8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3" name="Oval 8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0" name="Group 9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55" name="Oval 9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6" name="Oval 9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1" name="Group 93"/>
            <p:cNvGrpSpPr>
              <a:grpSpLocks/>
            </p:cNvGrpSpPr>
            <p:nvPr/>
          </p:nvGrpSpPr>
          <p:grpSpPr bwMode="auto">
            <a:xfrm>
              <a:off x="4464" y="1104"/>
              <a:ext cx="144" cy="144"/>
              <a:chOff x="1440" y="1440"/>
              <a:chExt cx="144" cy="144"/>
            </a:xfrm>
          </p:grpSpPr>
          <p:grpSp>
            <p:nvGrpSpPr>
              <p:cNvPr id="11282" name="Group 9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59" name="Oval 9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0" name="Oval 9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3" name="Group 9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62" name="Oval 9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3" name="Oval 9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6" name="Group 100"/>
            <p:cNvGrpSpPr>
              <a:grpSpLocks/>
            </p:cNvGrpSpPr>
            <p:nvPr/>
          </p:nvGrpSpPr>
          <p:grpSpPr bwMode="auto">
            <a:xfrm>
              <a:off x="4464" y="1440"/>
              <a:ext cx="144" cy="144"/>
              <a:chOff x="1440" y="1440"/>
              <a:chExt cx="144" cy="144"/>
            </a:xfrm>
          </p:grpSpPr>
          <p:grpSp>
            <p:nvGrpSpPr>
              <p:cNvPr id="11289" name="Group 10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66" name="Oval 10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7" name="Oval 10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0" name="Group 10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69" name="Oval 10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" name="Oval 10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93" name="Group 107"/>
            <p:cNvGrpSpPr>
              <a:grpSpLocks/>
            </p:cNvGrpSpPr>
            <p:nvPr/>
          </p:nvGrpSpPr>
          <p:grpSpPr bwMode="auto">
            <a:xfrm>
              <a:off x="4704" y="1488"/>
              <a:ext cx="144" cy="144"/>
              <a:chOff x="1440" y="1440"/>
              <a:chExt cx="144" cy="144"/>
            </a:xfrm>
          </p:grpSpPr>
          <p:grpSp>
            <p:nvGrpSpPr>
              <p:cNvPr id="11296" name="Group 108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73" name="Oval 109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" name="Oval 110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7" name="Group 111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76" name="Oval 112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" name="Oval 113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00" name="Group 115"/>
          <p:cNvGrpSpPr>
            <a:grpSpLocks/>
          </p:cNvGrpSpPr>
          <p:nvPr/>
        </p:nvGrpSpPr>
        <p:grpSpPr bwMode="auto">
          <a:xfrm>
            <a:off x="6815110" y="5005374"/>
            <a:ext cx="457200" cy="381000"/>
            <a:chOff x="1392" y="1440"/>
            <a:chExt cx="288" cy="240"/>
          </a:xfrm>
        </p:grpSpPr>
        <p:grpSp>
          <p:nvGrpSpPr>
            <p:cNvPr id="11303" name="Group 116"/>
            <p:cNvGrpSpPr>
              <a:grpSpLocks/>
            </p:cNvGrpSpPr>
            <p:nvPr/>
          </p:nvGrpSpPr>
          <p:grpSpPr bwMode="auto">
            <a:xfrm>
              <a:off x="1536" y="1488"/>
              <a:ext cx="144" cy="144"/>
              <a:chOff x="1440" y="1440"/>
              <a:chExt cx="144" cy="144"/>
            </a:xfrm>
          </p:grpSpPr>
          <p:grpSp>
            <p:nvGrpSpPr>
              <p:cNvPr id="11304" name="Group 11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82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3" name="Oval 11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07" name="Group 12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85" name="Oval 12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6" name="Oval 12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10" name="Group 123"/>
            <p:cNvGrpSpPr>
              <a:grpSpLocks/>
            </p:cNvGrpSpPr>
            <p:nvPr/>
          </p:nvGrpSpPr>
          <p:grpSpPr bwMode="auto">
            <a:xfrm>
              <a:off x="1440" y="1440"/>
              <a:ext cx="144" cy="144"/>
              <a:chOff x="1440" y="1440"/>
              <a:chExt cx="144" cy="144"/>
            </a:xfrm>
          </p:grpSpPr>
          <p:grpSp>
            <p:nvGrpSpPr>
              <p:cNvPr id="11311" name="Group 12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8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0" name="Oval 12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14" name="Group 12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92" name="Oval 12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3" name="Oval 12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17" name="Group 130"/>
            <p:cNvGrpSpPr>
              <a:grpSpLocks/>
            </p:cNvGrpSpPr>
            <p:nvPr/>
          </p:nvGrpSpPr>
          <p:grpSpPr bwMode="auto">
            <a:xfrm>
              <a:off x="1392" y="1536"/>
              <a:ext cx="144" cy="144"/>
              <a:chOff x="1440" y="1440"/>
              <a:chExt cx="144" cy="144"/>
            </a:xfrm>
          </p:grpSpPr>
          <p:grpSp>
            <p:nvGrpSpPr>
              <p:cNvPr id="11318" name="Group 13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96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7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13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99" name="Oval 13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0" name="Oval 13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402" name="Text Box 138"/>
          <p:cNvSpPr txBox="1">
            <a:spLocks noChangeArrowheads="1"/>
          </p:cNvSpPr>
          <p:nvPr/>
        </p:nvSpPr>
        <p:spPr bwMode="auto">
          <a:xfrm>
            <a:off x="1633510" y="1804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1403" name="Text Box 139"/>
          <p:cNvSpPr txBox="1">
            <a:spLocks noChangeArrowheads="1"/>
          </p:cNvSpPr>
          <p:nvPr/>
        </p:nvSpPr>
        <p:spPr bwMode="auto">
          <a:xfrm>
            <a:off x="1709710" y="42433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404" name="Text Box 140"/>
          <p:cNvSpPr txBox="1">
            <a:spLocks noChangeArrowheads="1"/>
          </p:cNvSpPr>
          <p:nvPr/>
        </p:nvSpPr>
        <p:spPr bwMode="auto">
          <a:xfrm>
            <a:off x="6662710" y="1804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1405" name="Text Box 141"/>
          <p:cNvSpPr txBox="1">
            <a:spLocks noChangeArrowheads="1"/>
          </p:cNvSpPr>
          <p:nvPr/>
        </p:nvSpPr>
        <p:spPr bwMode="auto">
          <a:xfrm>
            <a:off x="6738910" y="4319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pic>
        <p:nvPicPr>
          <p:cNvPr id="140" name="~PP3823.WAV">
            <a:hlinkClick r:id="" action="ppaction://media"/>
          </p:cNvPr>
          <p:cNvPicPr>
            <a:picLocks noRot="1" noChangeAspect="1"/>
          </p:cNvPicPr>
          <p:nvPr>
            <a:wavAudioFile r:embed="rId1" name="~PP382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اندازه گيري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خطاي </a:t>
            </a:r>
            <a:r>
              <a:rPr lang="fa-IR" dirty="0" smtClean="0"/>
              <a:t>تصادفي </a:t>
            </a:r>
            <a:r>
              <a:rPr lang="en-US" dirty="0"/>
              <a:t>Random error</a:t>
            </a:r>
            <a:endParaRPr lang="fa-IR" dirty="0"/>
          </a:p>
          <a:p>
            <a:endParaRPr lang="fa-IR" dirty="0"/>
          </a:p>
          <a:p>
            <a:r>
              <a:rPr lang="fa-IR" dirty="0"/>
              <a:t>خطاي منظم يا سوگيري يا تورش </a:t>
            </a:r>
            <a:r>
              <a:rPr lang="en-US" dirty="0"/>
              <a:t>Bias</a:t>
            </a:r>
          </a:p>
          <a:p>
            <a:endParaRPr lang="en-US" dirty="0"/>
          </a:p>
          <a:p>
            <a:r>
              <a:rPr lang="fa-IR" dirty="0"/>
              <a:t>خطاي مخدوش كننده </a:t>
            </a:r>
            <a:r>
              <a:rPr lang="en-US" dirty="0"/>
              <a:t>Confounding effect</a:t>
            </a:r>
          </a:p>
        </p:txBody>
      </p:sp>
      <p:pic>
        <p:nvPicPr>
          <p:cNvPr id="5" name="~PP2048.WAV">
            <a:hlinkClick r:id="" action="ppaction://media"/>
          </p:cNvPr>
          <p:cNvPicPr>
            <a:picLocks noRot="1" noChangeAspect="1"/>
          </p:cNvPicPr>
          <p:nvPr>
            <a:wavAudioFile r:embed="rId1" name="~PP204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dirty="0" smtClean="0"/>
              <a:t>علی اکبر حقدوست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تصادفي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مشاهده گر</a:t>
            </a:r>
          </a:p>
          <a:p>
            <a:endParaRPr lang="fa-IR"/>
          </a:p>
          <a:p>
            <a:r>
              <a:rPr lang="fa-IR"/>
              <a:t>ابزاري</a:t>
            </a:r>
          </a:p>
          <a:p>
            <a:endParaRPr lang="fa-IR"/>
          </a:p>
          <a:p>
            <a:r>
              <a:rPr lang="fa-IR"/>
              <a:t>ثبت و ضبط اطلاعات</a:t>
            </a:r>
            <a:endParaRPr lang="en-US"/>
          </a:p>
        </p:txBody>
      </p:sp>
      <p:pic>
        <p:nvPicPr>
          <p:cNvPr id="5" name="~PP1769.WAV">
            <a:hlinkClick r:id="" action="ppaction://media"/>
          </p:cNvPr>
          <p:cNvPicPr>
            <a:picLocks noRot="1" noChangeAspect="1"/>
          </p:cNvPicPr>
          <p:nvPr>
            <a:wavAudioFile r:embed="rId1" name="~PP176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منظم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نمونه گيري</a:t>
            </a:r>
            <a:r>
              <a:rPr lang="en-US"/>
              <a:t> </a:t>
            </a:r>
            <a:r>
              <a:rPr lang="fa-IR"/>
              <a:t> </a:t>
            </a:r>
            <a:r>
              <a:rPr lang="en-US"/>
              <a:t>sampling bias</a:t>
            </a:r>
            <a:endParaRPr lang="fa-IR"/>
          </a:p>
          <a:p>
            <a:endParaRPr lang="fa-IR"/>
          </a:p>
          <a:p>
            <a:r>
              <a:rPr lang="fa-IR"/>
              <a:t>اطلاعات </a:t>
            </a:r>
            <a:r>
              <a:rPr lang="en-US"/>
              <a:t>Informatinal bias</a:t>
            </a:r>
            <a:endParaRPr lang="fa-IR"/>
          </a:p>
          <a:p>
            <a:pPr lvl="1"/>
            <a:r>
              <a:rPr lang="fa-IR"/>
              <a:t>پاسخ دهنده</a:t>
            </a:r>
          </a:p>
          <a:p>
            <a:pPr lvl="1"/>
            <a:r>
              <a:rPr lang="fa-IR"/>
              <a:t>مشاهده گر و يا مصاحبه كننده</a:t>
            </a:r>
          </a:p>
          <a:p>
            <a:pPr lvl="1"/>
            <a:r>
              <a:rPr lang="fa-IR"/>
              <a:t>ابزاري</a:t>
            </a:r>
          </a:p>
          <a:p>
            <a:pPr lvl="1"/>
            <a:endParaRPr lang="en-US"/>
          </a:p>
        </p:txBody>
      </p:sp>
      <p:pic>
        <p:nvPicPr>
          <p:cNvPr id="5" name="~PP2201.WAV">
            <a:hlinkClick r:id="" action="ppaction://media"/>
          </p:cNvPr>
          <p:cNvPicPr>
            <a:picLocks noRot="1" noChangeAspect="1"/>
          </p:cNvPicPr>
          <p:nvPr>
            <a:wavAudioFile r:embed="rId1" name="~PP220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9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fa-IR" sz="3200" dirty="0"/>
              <a:t>مخدوش </a:t>
            </a:r>
            <a:r>
              <a:rPr lang="fa-IR" sz="3200" dirty="0" smtClean="0"/>
              <a:t>كنندگي: رابطه بين سيگار و بیماریهای قلبي و عروقي</a:t>
            </a:r>
            <a:endParaRPr 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458200" cy="4953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/>
                  <a:t>سيگاري</a:t>
                </a:r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/>
                  <a:t>غير سيگاري</a:t>
                </a:r>
                <a:endParaRPr lang="en-US"/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RR=2</a:t>
              </a:r>
            </a:p>
          </p:txBody>
        </p:sp>
      </p:grpSp>
      <p:pic>
        <p:nvPicPr>
          <p:cNvPr id="15" name="~PP3797.WAV">
            <a:hlinkClick r:id="" action="ppaction://media"/>
          </p:cNvPr>
          <p:cNvPicPr>
            <a:picLocks noRot="1" noChangeAspect="1"/>
          </p:cNvPicPr>
          <p:nvPr>
            <a:wavAudioFile r:embed="rId1" name="~PP379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 كنندگي</a:t>
            </a: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/>
                  <a:t>سيگاري</a:t>
                </a:r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/>
                  <a:t>غير سيگاري</a:t>
                </a:r>
                <a:endParaRPr lang="en-US"/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791200" y="1600200"/>
            <a:ext cx="3276600" cy="480060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/>
                <a:t>معتاد</a:t>
              </a:r>
              <a:endParaRPr lang="en-US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/>
                <a:t>غير معتاد</a:t>
              </a:r>
              <a:endParaRPr lang="en-US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RR=4</a:t>
              </a:r>
            </a:p>
          </p:txBody>
        </p:sp>
      </p:grpSp>
      <p:pic>
        <p:nvPicPr>
          <p:cNvPr id="22" name="~PP3721.WAV">
            <a:hlinkClick r:id="" action="ppaction://media"/>
          </p:cNvPr>
          <p:cNvPicPr>
            <a:picLocks noRot="1" noChangeAspect="1"/>
          </p:cNvPicPr>
          <p:nvPr>
            <a:wavAudioFile r:embed="rId1" name="~PP372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مخدوش كنندگي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/>
                  <a:t>سيگاري</a:t>
                </a:r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/>
                  <a:t>غير سيگاري</a:t>
                </a:r>
                <a:endParaRPr lang="en-US"/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791200" y="1600200"/>
            <a:ext cx="3276600" cy="480060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/>
                <a:t>معتاد</a:t>
              </a:r>
              <a:endParaRPr lang="en-US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/>
                <a:t>غير معتاد</a:t>
              </a:r>
              <a:endParaRPr lang="en-US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RR=4</a:t>
              </a:r>
            </a:p>
          </p:txBody>
        </p:sp>
      </p:grp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2362200" y="1981200"/>
            <a:ext cx="4724400" cy="36576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پس سيگار خطر را چند برابر ميكند؟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~PP2975.WAV">
            <a:hlinkClick r:id="" action="ppaction://media"/>
          </p:cNvPr>
          <p:cNvPicPr>
            <a:picLocks noRot="1" noChangeAspect="1"/>
          </p:cNvPicPr>
          <p:nvPr>
            <a:wavAudioFile r:embed="rId1" name="~PP297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مخدوش كنندگي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685800"/>
          </a:xfrm>
        </p:spPr>
        <p:txBody>
          <a:bodyPr/>
          <a:lstStyle/>
          <a:p>
            <a:r>
              <a:rPr lang="fa-IR"/>
              <a:t>رابطه متغير مستقل و وابسته را به هم مي زنند.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95400" y="2057400"/>
            <a:ext cx="6386513" cy="1066800"/>
            <a:chOff x="1316" y="1776"/>
            <a:chExt cx="4023" cy="672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968" y="1968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316" y="1802"/>
              <a:ext cx="6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سيگار</a:t>
              </a:r>
              <a:endPara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984" y="1776"/>
              <a:ext cx="135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a-IR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بيماري قلبي و عروقي</a:t>
              </a:r>
              <a:endPara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62200" y="2667000"/>
            <a:ext cx="3276600" cy="1417638"/>
            <a:chOff x="1968" y="2064"/>
            <a:chExt cx="2064" cy="893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3168" y="2064"/>
              <a:ext cx="864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968" y="2112"/>
              <a:ext cx="768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645" y="2592"/>
              <a:ext cx="5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اعتياد</a:t>
              </a:r>
              <a:endPara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669716" y="4267200"/>
            <a:ext cx="6245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a-IR" sz="3200" dirty="0">
                <a:cs typeface="B Zar" pitchFamily="2" charset="-78"/>
              </a:rPr>
              <a:t>آيا شما متغير مخدوش كننده ديگري مي شناسيد؟</a:t>
            </a:r>
          </a:p>
          <a:p>
            <a:endParaRPr lang="en-US" sz="3200" dirty="0"/>
          </a:p>
        </p:txBody>
      </p:sp>
      <p:pic>
        <p:nvPicPr>
          <p:cNvPr id="14" name="~PP3696.WAV">
            <a:hlinkClick r:id="" action="ppaction://media"/>
          </p:cNvPr>
          <p:cNvPicPr>
            <a:picLocks noRot="1" noChangeAspect="1"/>
          </p:cNvPicPr>
          <p:nvPr>
            <a:wavAudioFile r:embed="rId1" name="~PP369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1290</TotalTime>
  <Words>244</Words>
  <Application>Microsoft Office PowerPoint</Application>
  <PresentationFormat>On-screen Show (4:3)</PresentationFormat>
  <Paragraphs>111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روش شناسي پژوهش در آموزش</vt:lpstr>
      <vt:lpstr>روش شناسي پژوهشهای کمی (11)  خطاهای اندازه گیری</vt:lpstr>
      <vt:lpstr>انواع خطاهاي اندازه گيري</vt:lpstr>
      <vt:lpstr>انواع خطاهاي اندازه گيري</vt:lpstr>
      <vt:lpstr>انواع خطاهاي تصادفي</vt:lpstr>
      <vt:lpstr>انواع خطاهاي منظم</vt:lpstr>
      <vt:lpstr>مخدوش كنندگي: رابطه بين سيگار و بیماریهای قلبي و عروقي</vt:lpstr>
      <vt:lpstr>مخدوش كنندگي</vt:lpstr>
      <vt:lpstr>مخدوش كنندگي</vt:lpstr>
      <vt:lpstr>مخدوش كنندگي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457</cp:revision>
  <dcterms:created xsi:type="dcterms:W3CDTF">2010-01-27T16:56:38Z</dcterms:created>
  <dcterms:modified xsi:type="dcterms:W3CDTF">2010-02-26T04:22:06Z</dcterms:modified>
</cp:coreProperties>
</file>