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2"/>
  </p:notesMasterIdLst>
  <p:handoutMasterIdLst>
    <p:handoutMasterId r:id="rId13"/>
  </p:handoutMasterIdLst>
  <p:sldIdLst>
    <p:sldId id="256" r:id="rId2"/>
    <p:sldId id="265" r:id="rId3"/>
    <p:sldId id="266" r:id="rId4"/>
    <p:sldId id="267" r:id="rId5"/>
    <p:sldId id="270" r:id="rId6"/>
    <p:sldId id="268" r:id="rId7"/>
    <p:sldId id="271" r:id="rId8"/>
    <p:sldId id="272" r:id="rId9"/>
    <p:sldId id="273" r:id="rId10"/>
    <p:sldId id="264" r:id="rId1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79" autoAdjust="0"/>
    <p:restoredTop sz="94660"/>
  </p:normalViewPr>
  <p:slideViewPr>
    <p:cSldViewPr>
      <p:cViewPr varScale="1">
        <p:scale>
          <a:sx n="70" d="100"/>
          <a:sy n="70" d="100"/>
        </p:scale>
        <p:origin x="-8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1/30/2010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C886C1F-4854-4B70-9D86-A12877F7DF19}" type="datetime1">
              <a:rPr lang="en-US" smtClean="0"/>
              <a:pPr>
                <a:defRPr/>
              </a:pPr>
              <a:t>1/30/2010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90286A-F6F4-41C3-8622-4753B0943167}" type="datetime1">
              <a:rPr lang="en-US" smtClean="0"/>
              <a:pPr>
                <a:defRPr/>
              </a:pPr>
              <a:t>1/30/2010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AD77FF8-8432-4FF8-9698-76E39B3C043D}" type="datetime1">
              <a:rPr lang="en-US" smtClean="0"/>
              <a:pPr>
                <a:defRPr/>
              </a:pPr>
              <a:t>1/30/2010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A6FA4-6BBA-499B-B973-AF9A4BC173CF}" type="datetime1">
              <a:rPr lang="en-US" smtClean="0"/>
              <a:pPr>
                <a:defRPr/>
              </a:pPr>
              <a:t>1/30/2010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07A3ABE-8227-43E7-AD99-9CC8450C87AC}" type="datetime1">
              <a:rPr lang="en-US" smtClean="0"/>
              <a:pPr>
                <a:defRPr/>
              </a:pPr>
              <a:t>1/30/2010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9C439-6A40-42A8-9160-5A5ADFEF06E0}" type="datetime1">
              <a:rPr lang="en-US" smtClean="0"/>
              <a:pPr>
                <a:defRPr/>
              </a:pPr>
              <a:t>1/30/2010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EC576-C5AB-4BE7-938F-738C08BC9A1F}" type="datetime1">
              <a:rPr lang="en-US" smtClean="0"/>
              <a:pPr>
                <a:defRPr/>
              </a:pPr>
              <a:t>1/30/2010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48A5A2-7613-45DE-A45F-B52451EB7DC5}" type="datetime1">
              <a:rPr lang="en-US" smtClean="0"/>
              <a:pPr>
                <a:defRPr/>
              </a:pPr>
              <a:t>1/30/2010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98393D-1555-4FBE-9D69-D52E980F3883}" type="datetime1">
              <a:rPr lang="en-US" smtClean="0"/>
              <a:pPr>
                <a:defRPr/>
              </a:pPr>
              <a:t>1/30/2010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328C208-C26B-4F2C-B968-20CE4E69E493}" type="datetime1">
              <a:rPr lang="en-US" smtClean="0"/>
              <a:pPr>
                <a:defRPr/>
              </a:pPr>
              <a:t>1/30/2010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765A4EF-1D4D-47E3-A52D-C0B0582284E5}" type="datetime1">
              <a:rPr lang="en-US" smtClean="0"/>
              <a:pPr>
                <a:defRPr/>
              </a:pPr>
              <a:t>1/30/2010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علي اكبر حقدوست                                     </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CA6C782-50FC-4A4F-863E-79178C53F1A0}" type="datetime1">
              <a:rPr lang="en-US" smtClean="0"/>
              <a:pPr>
                <a:defRPr/>
              </a:pPr>
              <a:t>1/30/2010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علي اكبر حقدوست                                     </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Lst>
  <p:timing>
    <p:tnLst>
      <p:par>
        <p:cTn id="1" dur="indefinite" restart="never" nodeType="tmRoot"/>
      </p:par>
    </p:tnLst>
  </p:timing>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4620"/>
            <a:ext cx="8077200" cy="2314580"/>
          </a:xfrm>
        </p:spPr>
        <p:txBody>
          <a:bodyPr>
            <a:normAutofit/>
          </a:bodyPr>
          <a:lstStyle/>
          <a:p>
            <a:pPr algn="ctr" rtl="1" fontAlgn="auto">
              <a:spcAft>
                <a:spcPts val="0"/>
              </a:spcAft>
              <a:defRPr/>
            </a:pPr>
            <a:r>
              <a:rPr lang="fa-IR" sz="3600" b="0" u="sng" dirty="0" smtClean="0">
                <a:solidFill>
                  <a:schemeClr val="accent1">
                    <a:satMod val="150000"/>
                  </a:schemeClr>
                </a:solidFill>
                <a:effectLst>
                  <a:outerShdw blurRad="38100" dist="38100" dir="2700000" algn="tl">
                    <a:srgbClr val="000000">
                      <a:alpha val="43137"/>
                    </a:srgbClr>
                  </a:outerShdw>
                </a:effectLst>
              </a:rPr>
              <a:t>روش شناسي پژوهشهای کمی (4)</a:t>
            </a:r>
            <a:r>
              <a:rPr lang="fa-IR" sz="3600" u="sng" dirty="0" smtClean="0">
                <a:solidFill>
                  <a:schemeClr val="accent1">
                    <a:satMod val="150000"/>
                  </a:schemeClr>
                </a:solidFill>
                <a:effectLst>
                  <a:outerShdw blurRad="38100" dist="38100" dir="2700000" algn="tl">
                    <a:srgbClr val="000000">
                      <a:alpha val="43137"/>
                    </a:srgbClr>
                  </a:outerShdw>
                </a:effectLst>
              </a:rPr>
              <a:t/>
            </a:r>
            <a:br>
              <a:rPr lang="fa-IR" sz="3600" u="sng" dirty="0" smtClean="0">
                <a:solidFill>
                  <a:schemeClr val="accent1">
                    <a:satMod val="150000"/>
                  </a:schemeClr>
                </a:solidFill>
                <a:effectLst>
                  <a:outerShdw blurRad="38100" dist="38100" dir="2700000" algn="tl">
                    <a:srgbClr val="000000">
                      <a:alpha val="43137"/>
                    </a:srgbClr>
                  </a:outerShdw>
                </a:effectLst>
              </a:rPr>
            </a:br>
            <a:r>
              <a:rPr lang="fa-IR" sz="3600" dirty="0" smtClean="0">
                <a:solidFill>
                  <a:schemeClr val="accent1">
                    <a:satMod val="150000"/>
                  </a:schemeClr>
                </a:solidFill>
                <a:effectLst>
                  <a:outerShdw blurRad="38100" dist="38100" dir="2700000" algn="tl">
                    <a:srgbClr val="000000">
                      <a:alpha val="43137"/>
                    </a:srgbClr>
                  </a:outerShdw>
                </a:effectLst>
              </a:rPr>
              <a:t/>
            </a:r>
            <a:br>
              <a:rPr lang="fa-IR" sz="3600" dirty="0" smtClean="0">
                <a:solidFill>
                  <a:schemeClr val="accent1">
                    <a:satMod val="150000"/>
                  </a:schemeClr>
                </a:solidFill>
                <a:effectLst>
                  <a:outerShdw blurRad="38100" dist="38100" dir="2700000" algn="tl">
                    <a:srgbClr val="000000">
                      <a:alpha val="43137"/>
                    </a:srgbClr>
                  </a:outerShdw>
                </a:effectLst>
              </a:rPr>
            </a:br>
            <a:r>
              <a:rPr lang="fa-IR" sz="5400" dirty="0" smtClean="0">
                <a:solidFill>
                  <a:schemeClr val="accent1">
                    <a:satMod val="150000"/>
                  </a:schemeClr>
                </a:solidFill>
                <a:effectLst>
                  <a:outerShdw blurRad="38100" dist="38100" dir="2700000" algn="tl">
                    <a:srgbClr val="000000">
                      <a:alpha val="43137"/>
                    </a:srgbClr>
                  </a:outerShdw>
                </a:effectLst>
              </a:rPr>
              <a:t>اهداف</a:t>
            </a:r>
            <a:r>
              <a:rPr lang="en-US" sz="5400" dirty="0" smtClean="0">
                <a:solidFill>
                  <a:schemeClr val="accent1">
                    <a:satMod val="150000"/>
                  </a:schemeClr>
                </a:solidFill>
                <a:effectLst>
                  <a:outerShdw blurRad="38100" dist="38100" dir="2700000" algn="tl">
                    <a:srgbClr val="000000">
                      <a:alpha val="43137"/>
                    </a:srgbClr>
                  </a:outerShdw>
                </a:effectLst>
              </a:rPr>
              <a:t> </a:t>
            </a:r>
            <a:r>
              <a:rPr lang="fa-IR" sz="5400" dirty="0" smtClean="0">
                <a:solidFill>
                  <a:schemeClr val="accent1">
                    <a:satMod val="150000"/>
                  </a:schemeClr>
                </a:solidFill>
                <a:effectLst>
                  <a:outerShdw blurRad="38100" dist="38100" dir="2700000" algn="tl">
                    <a:srgbClr val="000000">
                      <a:alpha val="43137"/>
                    </a:srgbClr>
                  </a:outerShdw>
                </a:effectLst>
              </a:rPr>
              <a:t> </a:t>
            </a:r>
            <a:r>
              <a:rPr lang="fa-IR" sz="5400" dirty="0" smtClean="0">
                <a:solidFill>
                  <a:schemeClr val="accent1">
                    <a:satMod val="150000"/>
                  </a:schemeClr>
                </a:solidFill>
                <a:effectLst>
                  <a:outerShdw blurRad="38100" dist="38100" dir="2700000" algn="tl">
                    <a:srgbClr val="000000">
                      <a:alpha val="43137"/>
                    </a:srgbClr>
                  </a:outerShdw>
                </a:effectLst>
              </a:rPr>
              <a:t>پژوهش</a:t>
            </a:r>
            <a:endParaRPr lang="en-US" sz="3600"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4"/>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pic>
        <p:nvPicPr>
          <p:cNvPr id="10" name="~PP1001.WAV">
            <a:hlinkClick r:id="" action="ppaction://media"/>
          </p:cNvPr>
          <p:cNvPicPr>
            <a:picLocks noRot="1" noChangeAspect="1"/>
          </p:cNvPicPr>
          <p:nvPr>
            <a:wavAudioFile r:embed="rId1" name="~PP1001.WAV"/>
          </p:nvPr>
        </p:nvPicPr>
        <p:blipFill>
          <a:blip r:embed="rId5"/>
          <a:stretch>
            <a:fillRect/>
          </a:stretch>
        </p:blipFill>
        <p:spPr>
          <a:xfrm>
            <a:off x="8639175" y="6353175"/>
            <a:ext cx="304800" cy="304800"/>
          </a:xfrm>
          <a:prstGeom prst="rect">
            <a:avLst/>
          </a:prstGeom>
        </p:spPr>
      </p:pic>
    </p:spTree>
  </p:cSld>
  <p:clrMapOvr>
    <a:masterClrMapping/>
  </p:clrMapOvr>
  <p:transition advTm="7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سوالاتی برای شما</a:t>
            </a:r>
            <a:endParaRPr lang="en-US" dirty="0"/>
          </a:p>
        </p:txBody>
      </p:sp>
      <p:sp>
        <p:nvSpPr>
          <p:cNvPr id="3" name="Content Placeholder 2"/>
          <p:cNvSpPr>
            <a:spLocks noGrp="1"/>
          </p:cNvSpPr>
          <p:nvPr>
            <p:ph idx="1"/>
          </p:nvPr>
        </p:nvSpPr>
        <p:spPr>
          <a:xfrm>
            <a:off x="0" y="1571612"/>
            <a:ext cx="9144000" cy="4929222"/>
          </a:xfrm>
        </p:spPr>
        <p:txBody>
          <a:bodyPr/>
          <a:lstStyle/>
          <a:p>
            <a:pPr algn="ctr">
              <a:buNone/>
            </a:pPr>
            <a:r>
              <a:rPr lang="fa-IR" dirty="0" smtClean="0"/>
              <a:t>لطفاً برای موضوع زیر انواع اهداف بیان شده در این درس را بنویسید</a:t>
            </a:r>
          </a:p>
          <a:p>
            <a:endParaRPr lang="fa-IR" dirty="0" smtClean="0"/>
          </a:p>
          <a:p>
            <a:pPr algn="ctr">
              <a:buNone/>
            </a:pPr>
            <a:r>
              <a:rPr lang="fa-IR" sz="3600" b="1" dirty="0" smtClean="0">
                <a:solidFill>
                  <a:srgbClr val="FF0000"/>
                </a:solidFill>
                <a:effectLst>
                  <a:outerShdw blurRad="38100" dist="38100" dir="2700000" algn="tl">
                    <a:srgbClr val="000000">
                      <a:alpha val="43137"/>
                    </a:srgbClr>
                  </a:outerShdw>
                </a:effectLst>
              </a:rPr>
              <a:t>بررسی رابطه بین مصرف غذاهای آماده با خطر ابتلا به سکته قلبی</a:t>
            </a:r>
          </a:p>
          <a:p>
            <a:endParaRPr lang="fa-IR" dirty="0" smtClean="0"/>
          </a:p>
          <a:p>
            <a:r>
              <a:rPr lang="fa-IR" dirty="0" smtClean="0"/>
              <a:t>در ابتدای درس بعدی پاسخ به سوال آورده خواهد شد.</a:t>
            </a:r>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a:t>
            </a:fld>
            <a:endParaRPr lang="en-US"/>
          </a:p>
        </p:txBody>
      </p:sp>
      <p:pic>
        <p:nvPicPr>
          <p:cNvPr id="6" name="~PP423.WAV">
            <a:hlinkClick r:id="" action="ppaction://media"/>
          </p:cNvPr>
          <p:cNvPicPr>
            <a:picLocks noRot="1" noChangeAspect="1"/>
          </p:cNvPicPr>
          <p:nvPr>
            <a:wavAudioFile r:embed="rId1" name="~PP423.WAV"/>
          </p:nvPr>
        </p:nvPicPr>
        <p:blipFill>
          <a:blip r:embed="rId4"/>
          <a:stretch>
            <a:fillRect/>
          </a:stretch>
        </p:blipFill>
        <p:spPr>
          <a:xfrm>
            <a:off x="8639175" y="6353175"/>
            <a:ext cx="304800" cy="304800"/>
          </a:xfrm>
          <a:prstGeom prst="rect">
            <a:avLst/>
          </a:prstGeom>
        </p:spPr>
      </p:pic>
    </p:spTree>
  </p:cSld>
  <p:clrMapOvr>
    <a:masterClrMapping/>
  </p:clrMapOvr>
  <p:transition advTm="49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اهداف</a:t>
            </a:r>
            <a:endParaRPr lang="en-US" dirty="0"/>
          </a:p>
        </p:txBody>
      </p:sp>
      <p:sp>
        <p:nvSpPr>
          <p:cNvPr id="3" name="Content Placeholder 2"/>
          <p:cNvSpPr>
            <a:spLocks noGrp="1"/>
          </p:cNvSpPr>
          <p:nvPr>
            <p:ph idx="1"/>
          </p:nvPr>
        </p:nvSpPr>
        <p:spPr>
          <a:xfrm>
            <a:off x="142844" y="1774825"/>
            <a:ext cx="8786874" cy="4625975"/>
          </a:xfrm>
        </p:spPr>
        <p:txBody>
          <a:bodyPr/>
          <a:lstStyle/>
          <a:p>
            <a:r>
              <a:rPr lang="fa-IR" b="1" dirty="0" smtClean="0">
                <a:solidFill>
                  <a:srgbClr val="FF0000"/>
                </a:solidFill>
                <a:effectLst>
                  <a:outerShdw blurRad="38100" dist="38100" dir="2700000" algn="tl">
                    <a:srgbClr val="000000">
                      <a:alpha val="43137"/>
                    </a:srgbClr>
                  </a:outerShdw>
                </a:effectLst>
              </a:rPr>
              <a:t>هدف کلی </a:t>
            </a:r>
            <a:r>
              <a:rPr lang="fa-IR" dirty="0" smtClean="0"/>
              <a:t>نشان می دهد که در انتهای تحقیق به چه نقطه ای خواهیم رسید. برای آنکه غایت و انتهای تحقیق خود را نشان دهیم باید هدف کلی تحقیق خود را به گونه ای بنویسیم که قابل سنجش و ارزیابی باشد.</a:t>
            </a:r>
          </a:p>
          <a:p>
            <a:r>
              <a:rPr lang="fa-IR" b="1" dirty="0" smtClean="0">
                <a:solidFill>
                  <a:srgbClr val="FF0000"/>
                </a:solidFill>
                <a:effectLst>
                  <a:outerShdw blurRad="38100" dist="38100" dir="2700000" algn="tl">
                    <a:srgbClr val="000000">
                      <a:alpha val="43137"/>
                    </a:srgbClr>
                  </a:outerShdw>
                </a:effectLst>
              </a:rPr>
              <a:t>اهداف جزیی </a:t>
            </a:r>
            <a:r>
              <a:rPr lang="fa-IR" dirty="0" smtClean="0"/>
              <a:t>مراحل رسیدن به هدف کلی را نشان می دهد.</a:t>
            </a:r>
          </a:p>
          <a:p>
            <a:r>
              <a:rPr lang="fa-IR" b="1" dirty="0" smtClean="0">
                <a:solidFill>
                  <a:srgbClr val="FF0000"/>
                </a:solidFill>
                <a:effectLst>
                  <a:outerShdw blurRad="38100" dist="38100" dir="2700000" algn="tl">
                    <a:srgbClr val="000000">
                      <a:alpha val="43137"/>
                    </a:srgbClr>
                  </a:outerShdw>
                </a:effectLst>
              </a:rPr>
              <a:t>هدف کاربردی </a:t>
            </a:r>
            <a:r>
              <a:rPr lang="fa-IR" dirty="0" smtClean="0"/>
              <a:t>بر خلاف اهداف قبلی خیلی دقیق و قابل سنجش نیست و سعی می کند جنبه های کاربردی موضوع را نشان دهد</a:t>
            </a:r>
          </a:p>
          <a:p>
            <a:r>
              <a:rPr lang="fa-IR" b="1" dirty="0" smtClean="0">
                <a:solidFill>
                  <a:srgbClr val="FF0000"/>
                </a:solidFill>
                <a:effectLst>
                  <a:outerShdw blurRad="38100" dist="38100" dir="2700000" algn="tl">
                    <a:srgbClr val="000000">
                      <a:alpha val="43137"/>
                    </a:srgbClr>
                  </a:outerShdw>
                </a:effectLst>
              </a:rPr>
              <a:t>اهداف فرعی </a:t>
            </a:r>
            <a:r>
              <a:rPr lang="fa-IR" dirty="0" smtClean="0"/>
              <a:t>سعی می کند نتایج جنبی قابل توجه را نشان دهد و معمولاً نتایج تحقیق در زیر گروهها را تشریح می کند</a:t>
            </a:r>
          </a:p>
          <a:p>
            <a:endParaRPr lang="fa-IR" dirty="0" smtClean="0"/>
          </a:p>
          <a:p>
            <a:endParaRPr lang="fa-IR" dirty="0" smtClean="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a:t>
            </a:fld>
            <a:endParaRPr lang="en-US"/>
          </a:p>
        </p:txBody>
      </p:sp>
      <p:pic>
        <p:nvPicPr>
          <p:cNvPr id="7" name="~PP822.WAV">
            <a:hlinkClick r:id="" action="ppaction://media"/>
          </p:cNvPr>
          <p:cNvPicPr>
            <a:picLocks noRot="1" noChangeAspect="1"/>
          </p:cNvPicPr>
          <p:nvPr>
            <a:wavAudioFile r:embed="rId1" name="~PP822.WAV"/>
          </p:nvPr>
        </p:nvPicPr>
        <p:blipFill>
          <a:blip r:embed="rId4"/>
          <a:stretch>
            <a:fillRect/>
          </a:stretch>
        </p:blipFill>
        <p:spPr>
          <a:xfrm>
            <a:off x="8639175" y="6353175"/>
            <a:ext cx="304800" cy="304800"/>
          </a:xfrm>
          <a:prstGeom prst="rect">
            <a:avLst/>
          </a:prstGeom>
        </p:spPr>
      </p:pic>
    </p:spTree>
  </p:cSld>
  <p:clrMapOvr>
    <a:masterClrMapping/>
  </p:clrMapOvr>
  <p:transition advTm="69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هدف کلی</a:t>
            </a:r>
            <a:endParaRPr lang="en-US" dirty="0"/>
          </a:p>
        </p:txBody>
      </p:sp>
      <p:sp>
        <p:nvSpPr>
          <p:cNvPr id="3" name="Content Placeholder 2"/>
          <p:cNvSpPr>
            <a:spLocks noGrp="1"/>
          </p:cNvSpPr>
          <p:nvPr>
            <p:ph idx="1"/>
          </p:nvPr>
        </p:nvSpPr>
        <p:spPr>
          <a:xfrm>
            <a:off x="142844" y="1774825"/>
            <a:ext cx="8786874" cy="4625975"/>
          </a:xfrm>
        </p:spPr>
        <p:txBody>
          <a:bodyPr/>
          <a:lstStyle/>
          <a:p>
            <a:r>
              <a:rPr lang="fa-IR" dirty="0" smtClean="0"/>
              <a:t>هدف کلی بسیار شبیه به عنوان و گاه دقیقاً تکرار آن می باشد. بیان جزئیات بیشتر در هدف کلی در صورت نیاز توصیه می گردد.</a:t>
            </a:r>
          </a:p>
          <a:p>
            <a:endParaRPr lang="fa-IR" sz="2000" dirty="0" smtClean="0"/>
          </a:p>
          <a:p>
            <a:r>
              <a:rPr lang="fa-IR" sz="2400" b="1" u="sng" dirty="0" smtClean="0">
                <a:effectLst>
                  <a:outerShdw blurRad="38100" dist="38100" dir="2700000" algn="tl">
                    <a:srgbClr val="000000">
                      <a:alpha val="43137"/>
                    </a:srgbClr>
                  </a:outerShdw>
                </a:effectLst>
              </a:rPr>
              <a:t>اگرچه از نظر اینجانب خیلی مهم نیست </a:t>
            </a:r>
            <a:r>
              <a:rPr lang="fa-IR" dirty="0" smtClean="0"/>
              <a:t>ولی بعضی افراد صاحب نظر اصرار دارند که حتماً هدف کلی و اهداف جزیی با کلمات قابل سنجش مانند ”تعیین“ و یا ”مقایسه“ شروع شود. این مورد درباره عنوان تحقیق الزامی نیست.</a:t>
            </a:r>
          </a:p>
          <a:p>
            <a:endParaRPr lang="fa-IR" sz="2000" dirty="0" smtClean="0"/>
          </a:p>
          <a:p>
            <a:r>
              <a:rPr lang="fa-IR" dirty="0" smtClean="0"/>
              <a:t>همچنین ضرورت بیان زمان و مکان تحقیق در هدف کلی بیشتر از عنوان است</a:t>
            </a: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pic>
        <p:nvPicPr>
          <p:cNvPr id="6" name="~PP1589.WAV">
            <a:hlinkClick r:id="" action="ppaction://media"/>
          </p:cNvPr>
          <p:cNvPicPr>
            <a:picLocks noRot="1" noChangeAspect="1"/>
          </p:cNvPicPr>
          <p:nvPr>
            <a:wavAudioFile r:embed="rId1" name="~PP1589.WAV"/>
          </p:nvPr>
        </p:nvPicPr>
        <p:blipFill>
          <a:blip r:embed="rId4"/>
          <a:stretch>
            <a:fillRect/>
          </a:stretch>
        </p:blipFill>
        <p:spPr>
          <a:xfrm>
            <a:off x="8639175" y="6353175"/>
            <a:ext cx="304800" cy="304800"/>
          </a:xfrm>
          <a:prstGeom prst="rect">
            <a:avLst/>
          </a:prstGeom>
        </p:spPr>
      </p:pic>
    </p:spTree>
  </p:cSld>
  <p:clrMapOvr>
    <a:masterClrMapping/>
  </p:clrMapOvr>
  <p:transition advTm="539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مثالی از هدف کلی</a:t>
            </a:r>
            <a:endParaRPr lang="en-US" dirty="0"/>
          </a:p>
        </p:txBody>
      </p:sp>
      <p:sp>
        <p:nvSpPr>
          <p:cNvPr id="3" name="Content Placeholder 2"/>
          <p:cNvSpPr>
            <a:spLocks noGrp="1"/>
          </p:cNvSpPr>
          <p:nvPr>
            <p:ph idx="1"/>
          </p:nvPr>
        </p:nvSpPr>
        <p:spPr/>
        <p:txBody>
          <a:bodyPr/>
          <a:lstStyle/>
          <a:p>
            <a:pPr algn="ctr">
              <a:buNone/>
            </a:pPr>
            <a:r>
              <a:rPr lang="fa-IR" b="1" dirty="0" smtClean="0">
                <a:solidFill>
                  <a:srgbClr val="FF0000"/>
                </a:solidFill>
                <a:effectLst>
                  <a:outerShdw blurRad="38100" dist="38100" dir="2700000" algn="tl">
                    <a:srgbClr val="000000">
                      <a:alpha val="43137"/>
                    </a:srgbClr>
                  </a:outerShdw>
                </a:effectLst>
              </a:rPr>
              <a:t>بررسی رابطه بین سواد علمی با قدرت بیان مدرسان در دانشگاه علوم پزشکی کرمان</a:t>
            </a:r>
          </a:p>
          <a:p>
            <a:endParaRPr lang="fa-IR" dirty="0" smtClean="0"/>
          </a:p>
          <a:p>
            <a:r>
              <a:rPr lang="fa-IR" b="1" dirty="0" smtClean="0">
                <a:solidFill>
                  <a:srgbClr val="FF0000"/>
                </a:solidFill>
                <a:effectLst>
                  <a:outerShdw blurRad="38100" dist="38100" dir="2700000" algn="tl">
                    <a:srgbClr val="000000">
                      <a:alpha val="43137"/>
                    </a:srgbClr>
                  </a:outerShdw>
                </a:effectLst>
              </a:rPr>
              <a:t>هدف کلی</a:t>
            </a:r>
            <a:r>
              <a:rPr lang="fa-IR" dirty="0" smtClean="0"/>
              <a:t>: تعیین رابطه بین سواد علمی با قدرت بیان مدرسان در دانشگاه علوم پزشکی کرمان از دیدگاه دانشجویان در سال 1388</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a:t>
            </a:fld>
            <a:endParaRPr lang="en-US"/>
          </a:p>
        </p:txBody>
      </p:sp>
      <p:pic>
        <p:nvPicPr>
          <p:cNvPr id="6" name="~PP3857.WAV">
            <a:hlinkClick r:id="" action="ppaction://media"/>
          </p:cNvPr>
          <p:cNvPicPr>
            <a:picLocks noRot="1" noChangeAspect="1"/>
          </p:cNvPicPr>
          <p:nvPr>
            <a:wavAudioFile r:embed="rId1" name="~PP3857.WAV"/>
          </p:nvPr>
        </p:nvPicPr>
        <p:blipFill>
          <a:blip r:embed="rId4"/>
          <a:stretch>
            <a:fillRect/>
          </a:stretch>
        </p:blipFill>
        <p:spPr>
          <a:xfrm>
            <a:off x="8639175" y="6353175"/>
            <a:ext cx="304800" cy="304800"/>
          </a:xfrm>
          <a:prstGeom prst="rect">
            <a:avLst/>
          </a:prstGeom>
        </p:spPr>
      </p:pic>
    </p:spTree>
  </p:cSld>
  <p:clrMapOvr>
    <a:masterClrMapping/>
  </p:clrMapOvr>
  <p:transition advTm="267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جزیی</a:t>
            </a:r>
            <a:endParaRPr lang="en-US" dirty="0"/>
          </a:p>
        </p:txBody>
      </p:sp>
      <p:sp>
        <p:nvSpPr>
          <p:cNvPr id="3" name="Content Placeholder 2"/>
          <p:cNvSpPr>
            <a:spLocks noGrp="1"/>
          </p:cNvSpPr>
          <p:nvPr>
            <p:ph idx="1"/>
          </p:nvPr>
        </p:nvSpPr>
        <p:spPr>
          <a:xfrm>
            <a:off x="142844" y="1774825"/>
            <a:ext cx="8858312" cy="4625975"/>
          </a:xfrm>
        </p:spPr>
        <p:txBody>
          <a:bodyPr/>
          <a:lstStyle/>
          <a:p>
            <a:r>
              <a:rPr lang="fa-IR" dirty="0" smtClean="0"/>
              <a:t>مراحل رسیدن به هدف کلی را روشن می کنند. یعنی بیان می کند که چه قدمهایی باید برداشته شود تا به هدف کلی برسیم.</a:t>
            </a:r>
          </a:p>
          <a:p>
            <a:endParaRPr lang="fa-IR" dirty="0" smtClean="0"/>
          </a:p>
          <a:p>
            <a:pPr algn="ctr">
              <a:buNone/>
            </a:pPr>
            <a:r>
              <a:rPr lang="fa-IR" sz="2400" b="1" dirty="0" smtClean="0">
                <a:solidFill>
                  <a:srgbClr val="FF0000"/>
                </a:solidFill>
                <a:effectLst>
                  <a:outerShdw blurRad="38100" dist="38100" dir="2700000" algn="tl">
                    <a:srgbClr val="000000">
                      <a:alpha val="43137"/>
                    </a:srgbClr>
                  </a:outerShdw>
                </a:effectLst>
              </a:rPr>
              <a:t>هدف کلی: تعیین رابطه بین سواد علمی با قدرت بیان مدرسان در دانشگاه علوم پزشکی کرمان از دیدگاه دانشجویان در سال 1388</a:t>
            </a:r>
          </a:p>
          <a:p>
            <a:pPr>
              <a:buNone/>
            </a:pPr>
            <a:endParaRPr lang="fa-IR" sz="2400" b="1" dirty="0" smtClean="0">
              <a:solidFill>
                <a:srgbClr val="FF0000"/>
              </a:solidFill>
              <a:effectLst>
                <a:outerShdw blurRad="38100" dist="38100" dir="2700000" algn="tl">
                  <a:srgbClr val="000000">
                    <a:alpha val="43137"/>
                  </a:srgbClr>
                </a:outerShdw>
              </a:effectLst>
            </a:endParaRPr>
          </a:p>
          <a:p>
            <a:pPr>
              <a:buNone/>
            </a:pPr>
            <a:r>
              <a:rPr lang="fa-IR" sz="2400" b="1" dirty="0" smtClean="0">
                <a:solidFill>
                  <a:srgbClr val="FF0000"/>
                </a:solidFill>
                <a:effectLst>
                  <a:outerShdw blurRad="38100" dist="38100" dir="2700000" algn="tl">
                    <a:srgbClr val="000000">
                      <a:alpha val="43137"/>
                    </a:srgbClr>
                  </a:outerShdw>
                </a:effectLst>
              </a:rPr>
              <a:t>اهداف جزیی</a:t>
            </a:r>
          </a:p>
          <a:p>
            <a:pPr marL="633412" indent="-514350">
              <a:buFont typeface="+mj-lt"/>
              <a:buAutoNum type="arabicPeriod"/>
            </a:pPr>
            <a:r>
              <a:rPr lang="fa-IR" dirty="0" smtClean="0"/>
              <a:t>تعیین سواد علمی مدرسان از نظر دانشجویان</a:t>
            </a:r>
          </a:p>
          <a:p>
            <a:pPr marL="633412" indent="-514350">
              <a:buFont typeface="+mj-lt"/>
              <a:buAutoNum type="arabicPeriod"/>
            </a:pPr>
            <a:r>
              <a:rPr lang="fa-IR" dirty="0" smtClean="0"/>
              <a:t>تعیین قدرت بیان مدرسان از دیدگاه دانشجویان</a:t>
            </a:r>
          </a:p>
          <a:p>
            <a:pPr marL="633412" indent="-514350">
              <a:buFont typeface="+mj-lt"/>
              <a:buAutoNum type="arabicPeriod"/>
            </a:pPr>
            <a:r>
              <a:rPr lang="fa-IR" dirty="0" smtClean="0"/>
              <a:t>تعیین ارتباط بین سواد و قدرت بیان مدرسان از دیدگاه دانشجویان</a:t>
            </a:r>
            <a:endParaRPr lang="en-US" dirty="0" smtClean="0"/>
          </a:p>
          <a:p>
            <a:endParaRPr lang="fa-IR" dirty="0" smtClean="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a:t>
            </a:fld>
            <a:endParaRPr lang="en-US"/>
          </a:p>
        </p:txBody>
      </p:sp>
      <p:pic>
        <p:nvPicPr>
          <p:cNvPr id="6" name="~PP2598.WAV">
            <a:hlinkClick r:id="" action="ppaction://media"/>
          </p:cNvPr>
          <p:cNvPicPr>
            <a:picLocks noRot="1" noChangeAspect="1"/>
          </p:cNvPicPr>
          <p:nvPr>
            <a:wavAudioFile r:embed="rId1" name="~PP2598.WAV"/>
          </p:nvPr>
        </p:nvPicPr>
        <p:blipFill>
          <a:blip r:embed="rId4"/>
          <a:stretch>
            <a:fillRect/>
          </a:stretch>
        </p:blipFill>
        <p:spPr>
          <a:xfrm>
            <a:off x="8639175" y="6353175"/>
            <a:ext cx="304800" cy="304800"/>
          </a:xfrm>
          <a:prstGeom prst="rect">
            <a:avLst/>
          </a:prstGeom>
        </p:spPr>
      </p:pic>
    </p:spTree>
  </p:cSld>
  <p:clrMapOvr>
    <a:masterClrMapping/>
  </p:clrMapOvr>
  <p:transition advTm="43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اشتباه رایج در نوشتن اهداف جزیی</a:t>
            </a:r>
            <a:endParaRPr lang="en-US" dirty="0"/>
          </a:p>
        </p:txBody>
      </p:sp>
      <p:sp>
        <p:nvSpPr>
          <p:cNvPr id="3" name="Content Placeholder 2"/>
          <p:cNvSpPr>
            <a:spLocks noGrp="1"/>
          </p:cNvSpPr>
          <p:nvPr>
            <p:ph idx="1"/>
          </p:nvPr>
        </p:nvSpPr>
        <p:spPr>
          <a:xfrm>
            <a:off x="0" y="1500174"/>
            <a:ext cx="9144000" cy="5072098"/>
          </a:xfrm>
        </p:spPr>
        <p:txBody>
          <a:bodyPr/>
          <a:lstStyle/>
          <a:p>
            <a:r>
              <a:rPr lang="fa-IR" dirty="0" smtClean="0"/>
              <a:t>یک تحقیق ممکن است هدف جزیی نداشته باشد. در اینگونه موارد بیان روش کار به عنوان اهداف جزیی اشکال دارد.</a:t>
            </a:r>
          </a:p>
          <a:p>
            <a:pPr algn="ctr">
              <a:buNone/>
            </a:pPr>
            <a:r>
              <a:rPr lang="fa-IR" sz="2800" b="1" dirty="0" smtClean="0">
                <a:solidFill>
                  <a:srgbClr val="FF0000"/>
                </a:solidFill>
                <a:effectLst>
                  <a:outerShdw blurRad="38100" dist="38100" dir="2700000" algn="tl">
                    <a:srgbClr val="000000">
                      <a:alpha val="43137"/>
                    </a:srgbClr>
                  </a:outerShdw>
                </a:effectLst>
              </a:rPr>
              <a:t>مثال:تعیین میانگین فشارخون مردان شهر کرمان در سال 1388</a:t>
            </a:r>
          </a:p>
          <a:p>
            <a:r>
              <a:rPr lang="fa-IR" dirty="0" smtClean="0"/>
              <a:t>این هدف کلی بسیار ساده بوده و برای پاسخ به آن قدمهای خاصی نباید برداشته شود. در اینگونه موارد نوشتن اهداف جزیی توصیه نمی شود. البته ممکن است به اشتباه، روش کار را به عنوان اهداف جزیی بیان شود. مثلاً بیان شود</a:t>
            </a:r>
          </a:p>
          <a:p>
            <a:pPr marL="1190625" lvl="2" indent="-514350">
              <a:buFont typeface="+mj-lt"/>
              <a:buAutoNum type="arabicPeriod"/>
            </a:pPr>
            <a:r>
              <a:rPr lang="fa-IR" sz="2800" dirty="0" smtClean="0"/>
              <a:t>انتخاب نمونه مورد نیاز</a:t>
            </a:r>
          </a:p>
          <a:p>
            <a:pPr marL="1190625" lvl="2" indent="-514350">
              <a:buFont typeface="+mj-lt"/>
              <a:buAutoNum type="arabicPeriod"/>
            </a:pPr>
            <a:r>
              <a:rPr lang="fa-IR" sz="2800" dirty="0" smtClean="0"/>
              <a:t>تهیه پرسشنامه </a:t>
            </a:r>
          </a:p>
          <a:p>
            <a:pPr marL="1190625" lvl="2" indent="-514350">
              <a:buFont typeface="+mj-lt"/>
              <a:buAutoNum type="arabicPeriod"/>
            </a:pPr>
            <a:r>
              <a:rPr lang="fa-IR" sz="2800" dirty="0" smtClean="0"/>
              <a:t>پرنمودن پرسشنامه و سنجش فشارخون نمونه ها </a:t>
            </a:r>
            <a:endParaRPr lang="en-US" sz="2800"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a:t>
            </a:fld>
            <a:endParaRPr lang="en-US"/>
          </a:p>
        </p:txBody>
      </p:sp>
      <p:pic>
        <p:nvPicPr>
          <p:cNvPr id="6" name="~PP51.WAV">
            <a:hlinkClick r:id="" action="ppaction://media"/>
          </p:cNvPr>
          <p:cNvPicPr>
            <a:picLocks noRot="1" noChangeAspect="1"/>
          </p:cNvPicPr>
          <p:nvPr>
            <a:wavAudioFile r:embed="rId1" name="~PP51.WAV"/>
          </p:nvPr>
        </p:nvPicPr>
        <p:blipFill>
          <a:blip r:embed="rId4"/>
          <a:stretch>
            <a:fillRect/>
          </a:stretch>
        </p:blipFill>
        <p:spPr>
          <a:xfrm>
            <a:off x="8639175" y="6353175"/>
            <a:ext cx="304800" cy="304800"/>
          </a:xfrm>
          <a:prstGeom prst="rect">
            <a:avLst/>
          </a:prstGeom>
        </p:spPr>
      </p:pic>
    </p:spTree>
  </p:cSld>
  <p:clrMapOvr>
    <a:masterClrMapping/>
  </p:clrMapOvr>
  <p:transition advTm="54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هدف کاربردی</a:t>
            </a:r>
            <a:endParaRPr lang="en-US" dirty="0"/>
          </a:p>
        </p:txBody>
      </p:sp>
      <p:sp>
        <p:nvSpPr>
          <p:cNvPr id="3" name="Content Placeholder 2"/>
          <p:cNvSpPr>
            <a:spLocks noGrp="1"/>
          </p:cNvSpPr>
          <p:nvPr>
            <p:ph idx="1"/>
          </p:nvPr>
        </p:nvSpPr>
        <p:spPr>
          <a:xfrm>
            <a:off x="142844" y="1774825"/>
            <a:ext cx="8786874" cy="4625975"/>
          </a:xfrm>
        </p:spPr>
        <p:txBody>
          <a:bodyPr/>
          <a:lstStyle/>
          <a:p>
            <a:r>
              <a:rPr lang="fa-IR" dirty="0" smtClean="0"/>
              <a:t>الزامی نیست ولی در صورت ضرورت باید کاربردهای نتایج تحقیق در قالب چند جمله نوشته شود.</a:t>
            </a:r>
          </a:p>
          <a:p>
            <a:pPr algn="ctr">
              <a:buNone/>
            </a:pPr>
            <a:r>
              <a:rPr lang="fa-IR" sz="2400" b="1" dirty="0" smtClean="0">
                <a:solidFill>
                  <a:srgbClr val="FF0000"/>
                </a:solidFill>
                <a:effectLst>
                  <a:outerShdw blurRad="38100" dist="38100" dir="2700000" algn="tl">
                    <a:srgbClr val="000000">
                      <a:alpha val="43137"/>
                    </a:srgbClr>
                  </a:outerShdw>
                </a:effectLst>
              </a:rPr>
              <a:t>هدف کلی: تعیین رابطه بین سواد علمی با قدرت بیان مدرسان در دانشگاه علوم پزشکی کرمان از دیدگاه دانشجویان در سال 1388</a:t>
            </a:r>
          </a:p>
          <a:p>
            <a:endParaRPr lang="fa-IR" dirty="0" smtClean="0"/>
          </a:p>
          <a:p>
            <a:r>
              <a:rPr lang="fa-IR" b="1" dirty="0" smtClean="0">
                <a:solidFill>
                  <a:srgbClr val="FF0000"/>
                </a:solidFill>
                <a:effectLst>
                  <a:outerShdw blurRad="38100" dist="38100" dir="2700000" algn="tl">
                    <a:srgbClr val="000000">
                      <a:alpha val="43137"/>
                    </a:srgbClr>
                  </a:outerShdw>
                </a:effectLst>
              </a:rPr>
              <a:t>هدف کاربردی</a:t>
            </a:r>
            <a:r>
              <a:rPr lang="fa-IR" dirty="0" smtClean="0"/>
              <a:t>: در صورت یافتن رابطه مثبت بین این دو فاکتور می توان با تلاش در جهت ارتقا دانش تخصصی اساتید، توانمندی ایشان را در انتقال مطالب افزایش داد ولی در صورت عدم وجود ارتباط قوی می بایست برای افزایش قدرت بیان مدرسین از روشهای مجزا و متفاوتی بهره گرفت </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pic>
        <p:nvPicPr>
          <p:cNvPr id="6" name="~PP542.WAV">
            <a:hlinkClick r:id="" action="ppaction://media"/>
          </p:cNvPr>
          <p:cNvPicPr>
            <a:picLocks noRot="1" noChangeAspect="1"/>
          </p:cNvPicPr>
          <p:nvPr>
            <a:wavAudioFile r:embed="rId1" name="~PP542.WAV"/>
          </p:nvPr>
        </p:nvPicPr>
        <p:blipFill>
          <a:blip r:embed="rId4"/>
          <a:stretch>
            <a:fillRect/>
          </a:stretch>
        </p:blipFill>
        <p:spPr>
          <a:xfrm>
            <a:off x="8639175" y="6353175"/>
            <a:ext cx="304800" cy="304800"/>
          </a:xfrm>
          <a:prstGeom prst="rect">
            <a:avLst/>
          </a:prstGeom>
        </p:spPr>
      </p:pic>
    </p:spTree>
  </p:cSld>
  <p:clrMapOvr>
    <a:masterClrMapping/>
  </p:clrMapOvr>
  <p:transition advTm="455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فرعی</a:t>
            </a:r>
            <a:endParaRPr lang="en-US" dirty="0"/>
          </a:p>
        </p:txBody>
      </p:sp>
      <p:sp>
        <p:nvSpPr>
          <p:cNvPr id="3" name="Content Placeholder 2"/>
          <p:cNvSpPr>
            <a:spLocks noGrp="1"/>
          </p:cNvSpPr>
          <p:nvPr>
            <p:ph idx="1"/>
          </p:nvPr>
        </p:nvSpPr>
        <p:spPr/>
        <p:txBody>
          <a:bodyPr/>
          <a:lstStyle/>
          <a:p>
            <a:r>
              <a:rPr lang="fa-IR" dirty="0" smtClean="0"/>
              <a:t>مجدد الزامی نیست ولی در صورت نیاز باید به نتایج فرعی که ممکن است در تحقیق یافت شود اشاره نمود. عمدتاً اهداف فرعی به آنالیز بر روی زیر گروهها اشاره دارد</a:t>
            </a:r>
          </a:p>
          <a:p>
            <a:pPr algn="ctr">
              <a:buNone/>
            </a:pPr>
            <a:r>
              <a:rPr lang="fa-IR" sz="2400" b="1" dirty="0" smtClean="0">
                <a:solidFill>
                  <a:srgbClr val="FF0000"/>
                </a:solidFill>
                <a:effectLst>
                  <a:outerShdw blurRad="38100" dist="38100" dir="2700000" algn="tl">
                    <a:srgbClr val="000000">
                      <a:alpha val="43137"/>
                    </a:srgbClr>
                  </a:outerShdw>
                </a:effectLst>
              </a:rPr>
              <a:t>هدف کلی: تعیین رابطه بین سواد علمی با قدرت بیان مدرسان در دانشگاه علوم پزشکی کرمان از دیدگاه دانشجویان در سال 1388</a:t>
            </a:r>
          </a:p>
          <a:p>
            <a:r>
              <a:rPr lang="fa-IR" b="1" dirty="0" smtClean="0">
                <a:solidFill>
                  <a:srgbClr val="FF0000"/>
                </a:solidFill>
                <a:effectLst>
                  <a:outerShdw blurRad="38100" dist="38100" dir="2700000" algn="tl">
                    <a:srgbClr val="000000">
                      <a:alpha val="43137"/>
                    </a:srgbClr>
                  </a:outerShdw>
                </a:effectLst>
              </a:rPr>
              <a:t>اهداف فرعی</a:t>
            </a:r>
          </a:p>
          <a:p>
            <a:pPr marL="971550" lvl="1" indent="-514350">
              <a:buNone/>
            </a:pPr>
            <a:r>
              <a:rPr lang="fa-IR" dirty="0" smtClean="0">
                <a:solidFill>
                  <a:srgbClr val="FF0000"/>
                </a:solidFill>
              </a:rPr>
              <a:t>1.  </a:t>
            </a:r>
            <a:r>
              <a:rPr lang="fa-IR" dirty="0" smtClean="0"/>
              <a:t>تعیین ارتباط مذکور از دیدگاه دانشجویان دختر و پسر و همچنین از دیدگاه دانشجویان بر حسب رشته و مقطع تحصیلی</a:t>
            </a:r>
          </a:p>
          <a:p>
            <a:pPr lvl="1">
              <a:buNone/>
            </a:pPr>
            <a:r>
              <a:rPr lang="fa-IR" dirty="0" smtClean="0">
                <a:solidFill>
                  <a:srgbClr val="FF0000"/>
                </a:solidFill>
              </a:rPr>
              <a:t>2.  </a:t>
            </a:r>
            <a:r>
              <a:rPr lang="fa-IR" dirty="0" smtClean="0"/>
              <a:t>تعیین ارتباط مذکور در مدرسین مرد و زن، و همچنین در مدرسین جوان و مسن</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a:t>
            </a:fld>
            <a:endParaRPr lang="en-US"/>
          </a:p>
        </p:txBody>
      </p:sp>
      <p:pic>
        <p:nvPicPr>
          <p:cNvPr id="6" name="~PP2336.WAV">
            <a:hlinkClick r:id="" action="ppaction://media"/>
          </p:cNvPr>
          <p:cNvPicPr>
            <a:picLocks noRot="1" noChangeAspect="1"/>
          </p:cNvPicPr>
          <p:nvPr>
            <a:wavAudioFile r:embed="rId1" name="~PP2336.WAV"/>
          </p:nvPr>
        </p:nvPicPr>
        <p:blipFill>
          <a:blip r:embed="rId4"/>
          <a:stretch>
            <a:fillRect/>
          </a:stretch>
        </p:blipFill>
        <p:spPr>
          <a:xfrm>
            <a:off x="8639175" y="6353175"/>
            <a:ext cx="304800" cy="304800"/>
          </a:xfrm>
          <a:prstGeom prst="rect">
            <a:avLst/>
          </a:prstGeom>
        </p:spPr>
      </p:pic>
    </p:spTree>
  </p:cSld>
  <p:clrMapOvr>
    <a:masterClrMapping/>
  </p:clrMapOvr>
  <p:transition advTm="63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نکته</a:t>
            </a:r>
            <a:endParaRPr lang="en-US" dirty="0"/>
          </a:p>
        </p:txBody>
      </p:sp>
      <p:sp>
        <p:nvSpPr>
          <p:cNvPr id="3" name="Content Placeholder 2"/>
          <p:cNvSpPr>
            <a:spLocks noGrp="1"/>
          </p:cNvSpPr>
          <p:nvPr>
            <p:ph idx="1"/>
          </p:nvPr>
        </p:nvSpPr>
        <p:spPr>
          <a:xfrm>
            <a:off x="214282" y="1500174"/>
            <a:ext cx="8686800" cy="4625975"/>
          </a:xfrm>
        </p:spPr>
        <p:txBody>
          <a:bodyPr/>
          <a:lstStyle/>
          <a:p>
            <a:r>
              <a:rPr lang="fa-IR" dirty="0" smtClean="0"/>
              <a:t>نوشتن اهداف فرعی به جای اهداف جزیی ایراد دارد ولی متاسفانه در بسیاری از فرمهای پروپزال تحقیق این دو نوع هدف از یکدیگر مجزا نیستند.</a:t>
            </a:r>
          </a:p>
          <a:p>
            <a:endParaRPr lang="fa-IR" sz="1400" dirty="0" smtClean="0"/>
          </a:p>
          <a:p>
            <a:r>
              <a:rPr lang="fa-IR" dirty="0" smtClean="0"/>
              <a:t>بازی با کلمات و یا نوشتن اهداف متعدد و زیاد توصیه نمی شود. به اهداف فرعی مثال قبل توجه فرمایید. تاثیر جنس دانشجو و رشته ایشان در یک هدف آورده شده در حالی که بعضی اعتقاد دارند بهتر است این موارد در اهداف مجزا بیاید. از نظر اینجانب مطول نمودن لیست اهداف بدون اضافه نمودن هیچ مفهوم جدید چندان مقبول نیست اگرچه جدا کردن آنها نیز خطای جدی محسوب نمی شود.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9</a:t>
            </a:fld>
            <a:endParaRPr lang="en-US"/>
          </a:p>
        </p:txBody>
      </p:sp>
      <p:pic>
        <p:nvPicPr>
          <p:cNvPr id="6" name="~PP3686.WAV">
            <a:hlinkClick r:id="" action="ppaction://media"/>
          </p:cNvPr>
          <p:cNvPicPr>
            <a:picLocks noRot="1" noChangeAspect="1"/>
          </p:cNvPicPr>
          <p:nvPr>
            <a:wavAudioFile r:embed="rId1" name="~PP3686.WAV"/>
          </p:nvPr>
        </p:nvPicPr>
        <p:blipFill>
          <a:blip r:embed="rId4"/>
          <a:stretch>
            <a:fillRect/>
          </a:stretch>
        </p:blipFill>
        <p:spPr>
          <a:xfrm>
            <a:off x="8639175" y="6353175"/>
            <a:ext cx="304800" cy="304800"/>
          </a:xfrm>
          <a:prstGeom prst="rect">
            <a:avLst/>
          </a:prstGeom>
        </p:spPr>
      </p:pic>
    </p:spTree>
  </p:cSld>
  <p:clrMapOvr>
    <a:masterClrMapping/>
  </p:clrMapOvr>
  <p:transition advTm="750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sz="2400" dirty="0" smtClean="0">
            <a:cs typeface="B Zar"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486</TotalTime>
  <Words>855</Words>
  <Application>Microsoft Office PowerPoint</Application>
  <PresentationFormat>On-screen Show (4:3)</PresentationFormat>
  <Paragraphs>94</Paragraphs>
  <Slides>10</Slides>
  <Notes>10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روش شناسي پژوهش در آموزش</vt:lpstr>
      <vt:lpstr>روش شناسي پژوهشهای کمی (4)  اهداف  پژوهش</vt:lpstr>
      <vt:lpstr>انواع اهداف</vt:lpstr>
      <vt:lpstr>هدف کلی</vt:lpstr>
      <vt:lpstr>مثالی از هدف کلی</vt:lpstr>
      <vt:lpstr>اهداف جزیی</vt:lpstr>
      <vt:lpstr>اشتباه رایج در نوشتن اهداف جزیی</vt:lpstr>
      <vt:lpstr>هدف کاربردی</vt:lpstr>
      <vt:lpstr>اهداف فرعی</vt:lpstr>
      <vt:lpstr>نکته</vt:lpstr>
      <vt:lpstr>سوالاتی برای شما</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شناسي پژوهش در آموزش</dc:title>
  <dc:creator>Ali Akbar Haghdoost</dc:creator>
  <cp:lastModifiedBy>Ali Akbar Haghdoost</cp:lastModifiedBy>
  <cp:revision>214</cp:revision>
  <dcterms:created xsi:type="dcterms:W3CDTF">2010-01-27T16:56:38Z</dcterms:created>
  <dcterms:modified xsi:type="dcterms:W3CDTF">2010-01-29T21:21:10Z</dcterms:modified>
</cp:coreProperties>
</file>