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79" autoAdjust="0"/>
    <p:restoredTop sz="94660"/>
  </p:normalViewPr>
  <p:slideViewPr>
    <p:cSldViewPr>
      <p:cViewPr varScale="1">
        <p:scale>
          <a:sx n="70" d="100"/>
          <a:sy n="70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4/2/2010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4/2/2010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896A1-AA29-497E-B3AA-3FB63A620E9E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D8BE9-1D81-4E47-A1FF-8B3BC1A88DB6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82BED-D6F4-4DE4-AFA6-2A089D5BA666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Zar" pitchFamily="2" charset="-78"/>
              </a:defRPr>
            </a:lvl1pPr>
            <a:lvl2pPr algn="r" rtl="1">
              <a:defRPr>
                <a:cs typeface="B Zar" pitchFamily="2" charset="-78"/>
              </a:defRPr>
            </a:lvl2pPr>
            <a:lvl3pPr algn="r" rtl="1">
              <a:defRPr>
                <a:cs typeface="B Zar" pitchFamily="2" charset="-78"/>
              </a:defRPr>
            </a:lvl3pPr>
            <a:lvl4pPr algn="r" rtl="1">
              <a:defRPr>
                <a:cs typeface="B Zar" pitchFamily="2" charset="-78"/>
              </a:defRPr>
            </a:lvl4pPr>
            <a:lvl5pPr algn="r" rtl="1">
              <a:defRPr>
                <a:cs typeface="B 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2155-9DDB-49A8-999D-44ED10273ADF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D6F99-032A-4C05-9193-EFE348E1DDFC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9E9B-0805-494A-9C85-AC7A4AA43F55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AFB11-CE48-4552-B177-9970F11A62E1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AE387-6E46-4C10-BD8A-37CF5B33C930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72015-572B-4302-A09A-C77604C30233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430AF-9640-4156-A3FA-A2F543739863}" type="datetime1">
              <a:rPr lang="en-US" smtClean="0"/>
              <a:pPr>
                <a:defRPr/>
              </a:pPr>
              <a:t>4/2/2010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5FFF6-918E-4A44-8A2F-4581828E0F52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FC06E51-C8D5-47B1-B353-12D7B1176B1C}" type="datetime1">
              <a:rPr lang="en-US" smtClean="0"/>
              <a:pPr>
                <a:defRPr/>
              </a:pPr>
              <a:t>4/2/2010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714620"/>
            <a:ext cx="8262966" cy="2314580"/>
          </a:xfrm>
        </p:spPr>
        <p:txBody>
          <a:bodyPr>
            <a:normAutofit/>
          </a:bodyPr>
          <a:lstStyle/>
          <a:p>
            <a:pPr algn="ctr" rtl="1" fontAlgn="auto">
              <a:spcAft>
                <a:spcPts val="0"/>
              </a:spcAft>
              <a:defRPr/>
            </a:pPr>
            <a:r>
              <a:rPr lang="fa-IR" sz="3600" b="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روش شناسي پژوهشهای کمی </a:t>
            </a:r>
            <a:r>
              <a:rPr lang="fa-IR" sz="3600" b="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600" b="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fa-IR" sz="3600" b="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fa-IR" sz="360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3600" u="sng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3600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3600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5400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پیش مطالعه (</a:t>
            </a:r>
            <a:r>
              <a:rPr lang="en-US" sz="5400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pilot study</a:t>
            </a:r>
            <a:r>
              <a:rPr lang="fa-IR" sz="5400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ransition advTm="1536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 </a:t>
            </a:r>
            <a:r>
              <a:rPr lang="fa-IR" dirty="0" smtClean="0"/>
              <a:t>پایلوت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تعیین حجم نمونه</a:t>
            </a:r>
          </a:p>
          <a:p>
            <a:r>
              <a:rPr lang="fa-IR" dirty="0" smtClean="0"/>
              <a:t>بررسی پایایی و اعتبار ابزارهای جمع آوری اطلاعات</a:t>
            </a:r>
          </a:p>
          <a:p>
            <a:r>
              <a:rPr lang="fa-IR" dirty="0" smtClean="0"/>
              <a:t>نهایی نمودن روش جمع آوری نمونه</a:t>
            </a:r>
          </a:p>
          <a:p>
            <a:r>
              <a:rPr lang="fa-IR" dirty="0" smtClean="0"/>
              <a:t>برآورد هزینه و زمان</a:t>
            </a:r>
          </a:p>
          <a:p>
            <a:r>
              <a:rPr lang="fa-IR" dirty="0" smtClean="0"/>
              <a:t>برآورد نیاز نیروی انسانی برای انجام تحقیق</a:t>
            </a:r>
          </a:p>
          <a:p>
            <a:r>
              <a:rPr lang="fa-IR" dirty="0" smtClean="0"/>
              <a:t>شناسایی نقاط ضعف و اشکالات برنامه</a:t>
            </a:r>
          </a:p>
          <a:p>
            <a:r>
              <a:rPr lang="fa-IR" dirty="0" smtClean="0"/>
              <a:t>........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  <p:pic>
        <p:nvPicPr>
          <p:cNvPr id="5" name="~PP1378.WAV">
            <a:hlinkClick r:id="" action="ppaction://media"/>
          </p:cNvPr>
          <p:cNvPicPr>
            <a:picLocks noRot="1" noChangeAspect="1"/>
          </p:cNvPicPr>
          <p:nvPr>
            <a:wavAudioFile r:embed="rId1" name="~PP1378.WAV"/>
          </p:nvPr>
        </p:nvPicPr>
        <p:blipFill>
          <a:blip r:embed="rId4"/>
          <a:stretch>
            <a:fillRect/>
          </a:stretch>
        </p:blipFill>
        <p:spPr>
          <a:xfrm>
            <a:off x="8639175" y="6353175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547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چه زمانی باید پایلوت انجام شود؟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زمانی که در مورد متدلوژی تحقیق اشکال و سوال وجود دارد</a:t>
            </a:r>
          </a:p>
          <a:p>
            <a:r>
              <a:rPr lang="fa-IR" dirty="0" smtClean="0"/>
              <a:t>زمانی که بایست یک برنامه بزرگ و سنگین اجرا شود و خطا در برنامه ضررهای بسیار زیادی به سیستم وارد می کند</a:t>
            </a:r>
          </a:p>
          <a:p>
            <a:r>
              <a:rPr lang="fa-IR" dirty="0" smtClean="0"/>
              <a:t>زمانی که سازمان حمایت کننده هنوز باور ننموده است که کار ارزشمند است و یا اجرایی بودن تحقیق شک دارد</a:t>
            </a:r>
          </a:p>
          <a:p>
            <a:r>
              <a:rPr lang="fa-IR" dirty="0" smtClean="0"/>
              <a:t>ایده بسیار جدید است و ابعاد آن هنوز روشن نیست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حجم نمونه در مطالعات پایلوت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625975"/>
          </a:xfrm>
        </p:spPr>
        <p:txBody>
          <a:bodyPr/>
          <a:lstStyle/>
          <a:p>
            <a:r>
              <a:rPr lang="fa-IR" dirty="0" smtClean="0"/>
              <a:t>هیچ قانونی وجود ندارد و باید بر اساس اهداف و نوع تحقیق تعیین شود لذا مشورت با افراد صاحب نظر بسیار مهم است.</a:t>
            </a:r>
          </a:p>
          <a:p>
            <a:r>
              <a:rPr lang="fa-IR" dirty="0" smtClean="0"/>
              <a:t>برای اعتبارسنجی ابزارهای جمع آوری اطلاعات معمولاً عرف بر آن است که 30 تا 50 را مطلوب می دانند ولی باید توجه داشت که گاه برای یک ابزار و یا یک پرسشنامه </a:t>
            </a:r>
            <a:r>
              <a:rPr lang="fa-IR" dirty="0" smtClean="0"/>
              <a:t>جدید </a:t>
            </a:r>
            <a:r>
              <a:rPr lang="fa-IR" dirty="0" smtClean="0"/>
              <a:t>نیاز به تحقیقات بسیار گسترده و طولانی است که در نوع خود پایلوتی برای مطالعات بعدی محسوب می شود</a:t>
            </a:r>
          </a:p>
          <a:p>
            <a:r>
              <a:rPr lang="fa-IR" dirty="0" smtClean="0"/>
              <a:t>گاه ملاک را 10% حجم نمونه و یا عددی نزدیک به آن می گیرند که به عنوان یک قانون همیشه درست نیست چراکه برای یک مطالعه بسیار گسترده 10% عدد بسیار بزرگی خواهد بود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گزارش پایلوت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گاه نیاز است که گزارشی مختص نتایج پایلوت نوشت که البته این شکل معمولاً فقط در مطالعات بزرگ روی می دهد</a:t>
            </a:r>
          </a:p>
          <a:p>
            <a:r>
              <a:rPr lang="fa-IR" dirty="0" smtClean="0"/>
              <a:t>در غیر این صورت باید به صورت مشخص و در زیر عنوانی مجزا شیوه انجام و نتایج پایلوت را نوشت. در این صورت معمولاً بهترین جا برای نوشتن روش و نتایج پایلوت در قسمت روش کار است. اگرچه ممکن است لازم شود تا بعضی اطلاعات اضافه در پیوست آورده شود.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3600" dirty="0" smtClean="0"/>
              <a:t>آیا می توان حجم نمونه پایلوت را به حجم نمونه اصلی مطالعه اضافه کرد؟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بسته به شرایط ممکن است چنین کاری انجام شود. شرایطی که می توان حجم نمونه پایلوت را به حجم نمونه اصلی تحقیق اضافه نمود عبارت است از</a:t>
            </a:r>
          </a:p>
          <a:p>
            <a:pPr lvl="1"/>
            <a:r>
              <a:rPr lang="fa-IR" dirty="0" smtClean="0"/>
              <a:t>متدلوژی و شیوه کار مطالعه پایلوت و مطالعه اصلی تفاوت زیادی نداشته باشد</a:t>
            </a:r>
          </a:p>
          <a:p>
            <a:pPr lvl="1"/>
            <a:r>
              <a:rPr lang="fa-IR" dirty="0" smtClean="0"/>
              <a:t>نتایج پایلوت تاثیر زیادی روی مطالعه اصلی نداشته باشد مثلاً شریط کورسازی و یا تصادفی نمودن در مطالعات کارآزمایی بالینی را تحت تاثیر قرار ندهد.</a:t>
            </a:r>
          </a:p>
          <a:p>
            <a:pPr lvl="1"/>
            <a:r>
              <a:rPr lang="fa-IR" dirty="0" smtClean="0"/>
              <a:t>راستا و جهت نتایج پایلوت و مطالعه اصلی تقریباً هم سو باشد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علی اکبر حقدوست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sz="2400" dirty="0" smtClean="0">
            <a:cs typeface="B Zar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835</TotalTime>
  <Words>468</Words>
  <Application>Microsoft Office PowerPoint</Application>
  <PresentationFormat>On-screen Show (4:3)</PresentationFormat>
  <Paragraphs>46</Paragraphs>
  <Slides>6</Slides>
  <Notes>6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روش شناسي پژوهش در آموزش</vt:lpstr>
      <vt:lpstr>روش شناسي پژوهشهای کمی (20)  پیش مطالعه (pilot study)</vt:lpstr>
      <vt:lpstr>اهداف پایلوت</vt:lpstr>
      <vt:lpstr>چه زمانی باید پایلوت انجام شود؟</vt:lpstr>
      <vt:lpstr>حجم نمونه در مطالعات پایلوت</vt:lpstr>
      <vt:lpstr>گزارش پایلوت</vt:lpstr>
      <vt:lpstr>آیا می توان حجم نمونه پایلوت را به حجم نمونه اصلی مطالعه اضافه کرد؟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Ali Akbar Haghdoost</cp:lastModifiedBy>
  <cp:revision>509</cp:revision>
  <dcterms:created xsi:type="dcterms:W3CDTF">2010-01-27T16:56:38Z</dcterms:created>
  <dcterms:modified xsi:type="dcterms:W3CDTF">2010-04-02T16:57:53Z</dcterms:modified>
</cp:coreProperties>
</file>