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879" autoAdjust="0"/>
    <p:restoredTop sz="94660"/>
  </p:normalViewPr>
  <p:slideViewPr>
    <p:cSldViewPr>
      <p:cViewPr varScale="1">
        <p:scale>
          <a:sx n="70" d="100"/>
          <a:sy n="70" d="100"/>
        </p:scale>
        <p:origin x="-8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C43AE06-F16E-4201-8E57-C0AAF5567796}" type="datetimeFigureOut">
              <a:rPr lang="en-US"/>
              <a:pPr>
                <a:defRPr/>
              </a:pPr>
              <a:t>4/2/2010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a-IR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5C70AAE-3447-4C04-AD66-DD204813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9DBF3F-D053-431F-B07A-3B50B7CA1C36}" type="datetimeFigureOut">
              <a:rPr lang="en-US"/>
              <a:pPr>
                <a:defRPr/>
              </a:pPr>
              <a:t>4/2/2010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a-IR"/>
              <a:t>دانشگاه علوم پزشكي شيراز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BB84F70-476E-4ED3-927E-A0E13519B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a-IR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2B7064-C53A-41A5-B90B-9FBE809343A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  <p:sp>
        <p:nvSpPr>
          <p:cNvPr id="19461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a-IR"/>
              <a:t>دانشگاه علوم پزشكي شيراز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B84F70-476E-4ED3-927E-A0E13519B7B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B84F70-476E-4ED3-927E-A0E13519B7B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B84F70-476E-4ED3-927E-A0E13519B7B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B84F70-476E-4ED3-927E-A0E13519B7B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B84F70-476E-4ED3-927E-A0E13519B7B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896A1-AA29-497E-B3AA-3FB63A620E9E}" type="datetime1">
              <a:rPr lang="en-US" smtClean="0"/>
              <a:pPr>
                <a:defRPr/>
              </a:pPr>
              <a:t>4/2/2010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A851A-F884-49FD-8344-DE14BFD2E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D8BE9-1D81-4E47-A1FF-8B3BC1A88DB6}" type="datetime1">
              <a:rPr lang="en-US" smtClean="0"/>
              <a:pPr>
                <a:defRPr/>
              </a:pPr>
              <a:t>4/2/2010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6DEA8-7823-4577-A40E-11E2FB0BBF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82BED-D6F4-4DE4-AFA6-2A089D5BA666}" type="datetime1">
              <a:rPr lang="en-US" smtClean="0"/>
              <a:pPr>
                <a:defRPr/>
              </a:pPr>
              <a:t>4/2/2010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BC3DA-F26F-4D85-A866-16AA38256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 algn="r" rtl="1">
              <a:defRPr>
                <a:cs typeface="B Zar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 rtl="1">
              <a:defRPr>
                <a:cs typeface="B Zar" pitchFamily="2" charset="-78"/>
              </a:defRPr>
            </a:lvl1pPr>
            <a:lvl2pPr algn="r" rtl="1">
              <a:defRPr>
                <a:cs typeface="B Zar" pitchFamily="2" charset="-78"/>
              </a:defRPr>
            </a:lvl2pPr>
            <a:lvl3pPr algn="r" rtl="1">
              <a:defRPr>
                <a:cs typeface="B Zar" pitchFamily="2" charset="-78"/>
              </a:defRPr>
            </a:lvl3pPr>
            <a:lvl4pPr algn="r" rtl="1">
              <a:defRPr>
                <a:cs typeface="B Zar" pitchFamily="2" charset="-78"/>
              </a:defRPr>
            </a:lvl4pPr>
            <a:lvl5pPr algn="r" rtl="1">
              <a:defRPr>
                <a:cs typeface="B Zar" pitchFamily="2" charset="-78"/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02155-9DDB-49A8-999D-44ED10273ADF}" type="datetime1">
              <a:rPr lang="en-US" smtClean="0"/>
              <a:pPr>
                <a:defRPr/>
              </a:pPr>
              <a:t>4/2/2010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14500" y="6477000"/>
            <a:ext cx="5576888" cy="274638"/>
          </a:xfrm>
        </p:spPr>
        <p:txBody>
          <a:bodyPr/>
          <a:lstStyle>
            <a:lvl1pPr algn="r" rtl="1">
              <a:defRPr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CD77C-200B-4F1D-8D04-2CDCDB447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D6F99-032A-4C05-9193-EFE348E1DDFC}" type="datetime1">
              <a:rPr lang="en-US" smtClean="0"/>
              <a:pPr>
                <a:defRPr/>
              </a:pPr>
              <a:t>4/2/2010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FE610-8055-47A9-B692-AA00BA04B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99E9B-0805-494A-9C85-AC7A4AA43F55}" type="datetime1">
              <a:rPr lang="en-US" smtClean="0"/>
              <a:pPr>
                <a:defRPr/>
              </a:pPr>
              <a:t>4/2/2010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671D4-926A-4643-A790-A4FDCCCCC6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AFB11-CE48-4552-B177-9970F11A62E1}" type="datetime1">
              <a:rPr lang="en-US" smtClean="0"/>
              <a:pPr>
                <a:defRPr/>
              </a:pPr>
              <a:t>4/2/2010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E887F-49BB-46B8-93A2-103995891F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AE387-6E46-4C10-BD8A-37CF5B33C930}" type="datetime1">
              <a:rPr lang="en-US" smtClean="0"/>
              <a:pPr>
                <a:defRPr/>
              </a:pPr>
              <a:t>4/2/2010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462D1-7C4A-43A5-A101-4356541B13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72015-572B-4302-A09A-C77604C30233}" type="datetime1">
              <a:rPr lang="en-US" smtClean="0"/>
              <a:pPr>
                <a:defRPr/>
              </a:pPr>
              <a:t>4/2/2010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EEBBB-BFED-48C5-9252-40D3EA69B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430AF-9640-4156-A3FA-A2F543739863}" type="datetime1">
              <a:rPr lang="en-US" smtClean="0"/>
              <a:pPr>
                <a:defRPr/>
              </a:pPr>
              <a:t>4/2/2010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B1FAE-AE3A-4CF7-B738-63C2706A8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5FFF6-918E-4A44-8A2F-4581828E0F52}" type="datetime1">
              <a:rPr lang="en-US" smtClean="0"/>
              <a:pPr>
                <a:defRPr/>
              </a:pPr>
              <a:t>4/2/2010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 smtClean="0"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DAB93-D311-46FC-8136-FA0D19365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FC06E51-C8D5-47B1-B353-12D7B1176B1C}" type="datetime1">
              <a:rPr lang="en-US" smtClean="0"/>
              <a:pPr>
                <a:defRPr/>
              </a:pPr>
              <a:t>4/2/2010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A41785E-274E-4C7B-A84D-F1D0EAC76C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9" r:id="rId4"/>
    <p:sldLayoutId id="2147483680" r:id="rId5"/>
    <p:sldLayoutId id="2147483681" r:id="rId6"/>
    <p:sldLayoutId id="2147483686" r:id="rId7"/>
    <p:sldLayoutId id="2147483687" r:id="rId8"/>
    <p:sldLayoutId id="2147483688" r:id="rId9"/>
    <p:sldLayoutId id="2147483682" r:id="rId10"/>
    <p:sldLayoutId id="214748368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E66C7D"/>
        </a:buClr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1" fontAlgn="base" hangingPunct="1">
        <a:spcBef>
          <a:spcPct val="20000"/>
        </a:spcBef>
        <a:spcAft>
          <a:spcPct val="0"/>
        </a:spcAft>
        <a:buClr>
          <a:srgbClr val="6BB76D"/>
        </a:buClr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1" fontAlgn="base" hangingPunct="1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34" y="2714620"/>
            <a:ext cx="8262966" cy="2314580"/>
          </a:xfrm>
        </p:spPr>
        <p:txBody>
          <a:bodyPr>
            <a:normAutofit/>
          </a:bodyPr>
          <a:lstStyle/>
          <a:p>
            <a:pPr algn="ctr" rtl="1" fontAlgn="auto">
              <a:spcAft>
                <a:spcPts val="0"/>
              </a:spcAft>
              <a:defRPr/>
            </a:pPr>
            <a:r>
              <a:rPr lang="fa-IR" sz="3600" b="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روش شناسي پژوهشهای کمی (</a:t>
            </a:r>
            <a:r>
              <a:rPr lang="en-US" sz="3600" b="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fa-IR" sz="3600" b="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fa-IR" sz="360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a-IR" sz="360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a-IR" sz="360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a-IR" sz="360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a-IR" sz="540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تهیه گزارش تحقیق</a:t>
            </a:r>
            <a:endParaRPr lang="en-US" sz="3600" dirty="0">
              <a:solidFill>
                <a:schemeClr val="accent1">
                  <a:satMod val="1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Subtitle 2"/>
          <p:cNvSpPr txBox="1">
            <a:spLocks/>
          </p:cNvSpPr>
          <p:nvPr/>
        </p:nvSpPr>
        <p:spPr bwMode="auto">
          <a:xfrm>
            <a:off x="3143250" y="5429250"/>
            <a:ext cx="5719763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872" tIns="0" rIns="45720" bIns="0" anchor="b"/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dirty="0" smtClean="0">
                <a:solidFill>
                  <a:srgbClr val="FFFFFF"/>
                </a:solidFill>
                <a:latin typeface="Corbel" pitchFamily="34" charset="0"/>
                <a:cs typeface="Tahoma" pitchFamily="34" charset="0"/>
              </a:rPr>
              <a:t>علي اكبر حقدوست، اپيدميولوژيست</a:t>
            </a:r>
            <a:endParaRPr lang="fa-IR" dirty="0">
              <a:solidFill>
                <a:srgbClr val="FFFFFF"/>
              </a:solidFill>
              <a:latin typeface="Corbel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357" y="428604"/>
            <a:ext cx="3805850" cy="461665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400" spc="-150" dirty="0">
                <a:ln w="11430"/>
                <a:solidFill>
                  <a:srgbClr val="F8F8F8"/>
                </a:solidFill>
                <a:effectLst>
                  <a:glow rad="101600">
                    <a:schemeClr val="tx1">
                      <a:lumMod val="65000"/>
                      <a:alpha val="60000"/>
                    </a:schemeClr>
                  </a:glow>
                </a:effectLst>
                <a:latin typeface="+mn-lt"/>
                <a:cs typeface="Zar" pitchFamily="2" charset="-78"/>
              </a:rPr>
              <a:t>بنام او </a:t>
            </a:r>
            <a:r>
              <a:rPr lang="fa-IR" sz="2400" spc="-150" dirty="0" err="1">
                <a:ln w="11430"/>
                <a:solidFill>
                  <a:srgbClr val="F8F8F8"/>
                </a:solidFill>
                <a:effectLst>
                  <a:glow rad="101600">
                    <a:schemeClr val="tx1">
                      <a:lumMod val="65000"/>
                      <a:alpha val="60000"/>
                    </a:schemeClr>
                  </a:glow>
                </a:effectLst>
                <a:latin typeface="+mn-lt"/>
                <a:cs typeface="Zar" pitchFamily="2" charset="-78"/>
              </a:rPr>
              <a:t>كه</a:t>
            </a:r>
            <a:r>
              <a:rPr lang="fa-IR" sz="2400" spc="-150" dirty="0">
                <a:ln w="11430"/>
                <a:solidFill>
                  <a:srgbClr val="F8F8F8"/>
                </a:solidFill>
                <a:effectLst>
                  <a:glow rad="101600">
                    <a:schemeClr val="tx1">
                      <a:lumMod val="65000"/>
                      <a:alpha val="60000"/>
                    </a:schemeClr>
                  </a:glow>
                </a:effectLst>
                <a:latin typeface="+mn-lt"/>
                <a:cs typeface="Zar" pitchFamily="2" charset="-78"/>
              </a:rPr>
              <a:t> آگاه بر هر نهان است و دانا بر هر </a:t>
            </a:r>
            <a:r>
              <a:rPr lang="fa-IR" sz="2400" spc="-150" dirty="0" err="1">
                <a:ln w="11430"/>
                <a:solidFill>
                  <a:srgbClr val="F8F8F8"/>
                </a:solidFill>
                <a:effectLst>
                  <a:glow rad="101600">
                    <a:schemeClr val="tx1">
                      <a:lumMod val="65000"/>
                      <a:alpha val="60000"/>
                    </a:schemeClr>
                  </a:glow>
                </a:effectLst>
                <a:latin typeface="+mn-lt"/>
                <a:cs typeface="Zar" pitchFamily="2" charset="-78"/>
              </a:rPr>
              <a:t>حقيقت</a:t>
            </a:r>
            <a:endParaRPr lang="en-US" sz="2400" spc="-150" dirty="0">
              <a:ln w="11430"/>
              <a:solidFill>
                <a:srgbClr val="F8F8F8"/>
              </a:solidFill>
              <a:effectLst>
                <a:glow rad="101600">
                  <a:schemeClr val="tx1">
                    <a:lumMod val="65000"/>
                    <a:alpha val="60000"/>
                  </a:schemeClr>
                </a:glow>
              </a:effectLst>
              <a:latin typeface="+mn-lt"/>
              <a:cs typeface="Zar" pitchFamily="2" charset="-78"/>
            </a:endParaRPr>
          </a:p>
        </p:txBody>
      </p:sp>
      <p:pic>
        <p:nvPicPr>
          <p:cNvPr id="9221" name="Picture 7" descr="kerman 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75" y="1000125"/>
            <a:ext cx="17160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3467100" y="2143125"/>
            <a:ext cx="18573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fa-IR" sz="1100">
                <a:solidFill>
                  <a:srgbClr val="FFFFFF"/>
                </a:solidFill>
                <a:latin typeface="Corbel" pitchFamily="34" charset="0"/>
                <a:cs typeface="Tahoma" pitchFamily="34" charset="0"/>
              </a:rPr>
              <a:t>دانشگاه علوم پزشكي كرمان</a:t>
            </a:r>
          </a:p>
        </p:txBody>
      </p:sp>
      <p:pic>
        <p:nvPicPr>
          <p:cNvPr id="8" name="~PP1079.WAV">
            <a:hlinkClick r:id="" action="ppaction://media"/>
          </p:cNvPr>
          <p:cNvPicPr>
            <a:picLocks noRot="1" noChangeAspect="1"/>
          </p:cNvPicPr>
          <p:nvPr>
            <a:wavAudioFile r:embed="rId1" name="~PP1079.WAV"/>
          </p:nvPr>
        </p:nvPicPr>
        <p:blipFill>
          <a:blip r:embed="rId5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انواع گزارشات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باید دقت نمایید که به چه منظور و برای چه مخاطبی گزارش را تهیه می کنید.</a:t>
            </a:r>
          </a:p>
          <a:p>
            <a:r>
              <a:rPr lang="fa-IR" dirty="0" smtClean="0"/>
              <a:t>گزارشات پایان طرح معمولاً مطول و با جزئیات هست. در حالی که بهترین شکل ممکن برای انتشار یافته ها به دیگران مقالات هستند که بسیار مختصرتر از گزارشات پایان طرحها می باشند.</a:t>
            </a:r>
          </a:p>
          <a:p>
            <a:endParaRPr lang="fa-IR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2840.WAV">
            <a:hlinkClick r:id="" action="ppaction://media"/>
          </p:cNvPr>
          <p:cNvPicPr>
            <a:picLocks noRot="1" noChangeAspect="1"/>
          </p:cNvPicPr>
          <p:nvPr>
            <a:wavAudioFile r:embed="rId1" name="~PP2840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5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اجزای گزارش پایان طرح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4625975"/>
          </a:xfrm>
        </p:spPr>
        <p:txBody>
          <a:bodyPr/>
          <a:lstStyle/>
          <a:p>
            <a:r>
              <a:rPr lang="fa-IR" sz="2800" dirty="0" smtClean="0"/>
              <a:t>صفحه عنوان که باید عنوان تحقیق، زمان تحقیق، محققین، سازمان تامین کننده هزینه تحقیق را شامل شود</a:t>
            </a:r>
          </a:p>
          <a:p>
            <a:r>
              <a:rPr lang="fa-IR" sz="2800" dirty="0" smtClean="0"/>
              <a:t>توصیحات اجرایی تحقیق، تشکرات و لیست کامل و مشخصات همکاران</a:t>
            </a:r>
          </a:p>
          <a:p>
            <a:r>
              <a:rPr lang="fa-IR" sz="2800" dirty="0" smtClean="0"/>
              <a:t>فهرست مطالب که ممکن است فهرست جداول و نمودارها نیز وجود داشته باشد</a:t>
            </a:r>
          </a:p>
          <a:p>
            <a:r>
              <a:rPr lang="fa-IR" sz="2800" dirty="0" smtClean="0"/>
              <a:t>خلاصه جامع و کامل تحقیق که بسیار طولانی تر از خلاصه یک مقاله است و گاه خود چند صفحه همراه با شکل و نمودار است</a:t>
            </a:r>
          </a:p>
          <a:p>
            <a:r>
              <a:rPr lang="fa-IR" sz="2800" dirty="0" smtClean="0"/>
              <a:t>متن گزارش که حداقل باید این اجزا را داشته باشد: مقدمه و بررسی متون، روش کار، نتایج و بحث</a:t>
            </a:r>
          </a:p>
          <a:p>
            <a:r>
              <a:rPr lang="fa-IR" sz="2800" dirty="0" smtClean="0"/>
              <a:t>منابع</a:t>
            </a:r>
          </a:p>
          <a:p>
            <a:r>
              <a:rPr lang="fa-IR" sz="2800" dirty="0" smtClean="0"/>
              <a:t>پیوستها که توصیه می شود مبسوط بوده و حتی نسخه ای صورت جلسات تیم تحقیق، نامه های رسمی ارسالی و دریافتی و چیزهایی مشابه آن را نیز شامل شود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3227.WAV">
            <a:hlinkClick r:id="" action="ppaction://media"/>
          </p:cNvPr>
          <p:cNvPicPr>
            <a:picLocks noRot="1" noChangeAspect="1"/>
          </p:cNvPicPr>
          <p:nvPr>
            <a:wavAudioFile r:embed="rId1" name="~PP3227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2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مشخصات اصلی یک گزارش خوب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یک دست بودن (</a:t>
            </a:r>
            <a:r>
              <a:rPr lang="en-US" dirty="0" smtClean="0"/>
              <a:t>coherent</a:t>
            </a:r>
            <a:r>
              <a:rPr lang="fa-IR" dirty="0" smtClean="0"/>
              <a:t>)</a:t>
            </a:r>
            <a:r>
              <a:rPr lang="en-US" dirty="0" smtClean="0"/>
              <a:t> </a:t>
            </a:r>
            <a:r>
              <a:rPr lang="fa-IR" dirty="0" smtClean="0"/>
              <a:t> مفهومی و شکلی</a:t>
            </a:r>
          </a:p>
          <a:p>
            <a:r>
              <a:rPr lang="fa-IR" dirty="0" smtClean="0"/>
              <a:t>همبستگی معنایی بین اجزا (</a:t>
            </a:r>
            <a:r>
              <a:rPr lang="en-US" dirty="0" smtClean="0"/>
              <a:t>consistency</a:t>
            </a:r>
            <a:r>
              <a:rPr lang="fa-IR" dirty="0" smtClean="0"/>
              <a:t>)</a:t>
            </a:r>
          </a:p>
          <a:p>
            <a:r>
              <a:rPr lang="fa-IR" dirty="0" smtClean="0"/>
              <a:t>روان و ساده بودن</a:t>
            </a:r>
          </a:p>
          <a:p>
            <a:r>
              <a:rPr lang="fa-IR" dirty="0" smtClean="0"/>
              <a:t>در راستای اهداف تحقیق بودن</a:t>
            </a:r>
            <a:endParaRPr lang="en-US" dirty="0" smtClean="0"/>
          </a:p>
          <a:p>
            <a:r>
              <a:rPr lang="fa-IR" dirty="0" smtClean="0"/>
              <a:t>جامع بودن به خصوص وجود پیوستهای دقیق</a:t>
            </a:r>
          </a:p>
          <a:p>
            <a:endParaRPr lang="fa-IR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6" name="~PP1303.WAV">
            <a:hlinkClick r:id="" action="ppaction://media"/>
          </p:cNvPr>
          <p:cNvPicPr>
            <a:picLocks noRot="1" noChangeAspect="1"/>
          </p:cNvPicPr>
          <p:nvPr>
            <a:wavAudioFile r:embed="rId1" name="~PP1303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22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آفتهای گزارشات تحقیق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مطول بودن</a:t>
            </a:r>
          </a:p>
          <a:p>
            <a:r>
              <a:rPr lang="fa-IR" dirty="0" smtClean="0"/>
              <a:t>نداشتن خلاصه خوب</a:t>
            </a:r>
          </a:p>
          <a:p>
            <a:r>
              <a:rPr lang="fa-IR" dirty="0" smtClean="0"/>
              <a:t>پیچیده بودن و نوشتن اجزای غیر مرتبط در لابه لای متن اصلی</a:t>
            </a:r>
          </a:p>
          <a:p>
            <a:r>
              <a:rPr lang="fa-IR" dirty="0" smtClean="0"/>
              <a:t>وجود سبکهای مختلف نگارشی</a:t>
            </a:r>
          </a:p>
          <a:p>
            <a:r>
              <a:rPr lang="fa-IR" dirty="0" smtClean="0"/>
              <a:t>آرایش نامناسب و صفحه آرایی نا زیبا</a:t>
            </a:r>
          </a:p>
          <a:p>
            <a:r>
              <a:rPr lang="fa-IR" dirty="0" smtClean="0"/>
              <a:t>مملو از جداول و نمودارها</a:t>
            </a:r>
          </a:p>
          <a:p>
            <a:r>
              <a:rPr lang="fa-IR" dirty="0" smtClean="0"/>
              <a:t>بحث ضعیف</a:t>
            </a:r>
          </a:p>
          <a:p>
            <a:r>
              <a:rPr lang="fa-IR" dirty="0" smtClean="0"/>
              <a:t>گم شدن اهداف در لابه لای مطالب</a:t>
            </a:r>
          </a:p>
          <a:p>
            <a:r>
              <a:rPr lang="fa-IR" dirty="0" smtClean="0"/>
              <a:t>عدم رعایت اصول فن نگارش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6" name="~PP3139.WAV">
            <a:hlinkClick r:id="" action="ppaction://media"/>
          </p:cNvPr>
          <p:cNvPicPr>
            <a:picLocks noRot="1" noChangeAspect="1"/>
          </p:cNvPicPr>
          <p:nvPr>
            <a:wavAudioFile r:embed="rId1" name="~PP3139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6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مقالات استخراج شده از متن گزارش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باید مینیاتور </a:t>
            </a:r>
            <a:r>
              <a:rPr lang="fa-IR" dirty="0" smtClean="0"/>
              <a:t>گزارش تحقیق </a:t>
            </a:r>
            <a:r>
              <a:rPr lang="fa-IR" dirty="0" smtClean="0"/>
              <a:t>باشد</a:t>
            </a:r>
            <a:endParaRPr lang="fa-IR" dirty="0" smtClean="0"/>
          </a:p>
          <a:p>
            <a:r>
              <a:rPr lang="fa-IR" dirty="0" smtClean="0"/>
              <a:t>البته گاه از یک تحقیق چندین مقاله استخراج می شود که البته هر مقاله باید یک مفهوم مشخصی را دنبال و به نتیجه برساند. باید توجه داشت که هر مقاله باید دارای حداقل نتایج قابل بحث باشد و به منظور زیاد نمودن تعداد مقالات از محتوای آنها کاسته نشود</a:t>
            </a:r>
          </a:p>
          <a:p>
            <a:r>
              <a:rPr lang="fa-IR" dirty="0" smtClean="0"/>
              <a:t>در مورد ترتیب نوشتن نویسندگان مقاله و گزارش تحقیق باید دقت لازم به عمل آید و از سازمان و یا سازمانهای حمایت کننده حتماً تقدیر به عمل آید.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1111.WAV">
            <a:hlinkClick r:id="" action="ppaction://media"/>
          </p:cNvPr>
          <p:cNvPicPr>
            <a:picLocks noRot="1" noChangeAspect="1"/>
          </p:cNvPicPr>
          <p:nvPr>
            <a:wavAudioFile r:embed="rId1" name="~PP1111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67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روش شناسي پژوهش در آموزش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2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wrap="square">
        <a:spAutoFit/>
      </a:bodyPr>
      <a:lstStyle>
        <a:defPPr>
          <a:defRPr sz="2400" dirty="0" smtClean="0">
            <a:cs typeface="B Zar" pitchFamily="2" charset="-78"/>
          </a:defRPr>
        </a:defPPr>
      </a:lstStyle>
    </a:spDef>
    <a:txDef>
      <a:spPr>
        <a:noFill/>
      </a:spPr>
      <a:bodyPr wrap="square" rtlCol="1">
        <a:spAutoFit/>
      </a:bodyPr>
      <a:lstStyle>
        <a:defPPr>
          <a:defRPr sz="2400" dirty="0" smtClean="0">
            <a:cs typeface="B Zar" pitchFamily="2" charset="-78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روش شناسي پژوهش در آموزش</Template>
  <TotalTime>825</TotalTime>
  <Words>430</Words>
  <Application>Microsoft Office PowerPoint</Application>
  <PresentationFormat>On-screen Show (4:3)</PresentationFormat>
  <Paragraphs>52</Paragraphs>
  <Slides>6</Slides>
  <Notes>6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روش شناسي پژوهش در آموزش</vt:lpstr>
      <vt:lpstr>روش شناسي پژوهشهای کمی (18)  تهیه گزارش تحقیق</vt:lpstr>
      <vt:lpstr>انواع گزارشات</vt:lpstr>
      <vt:lpstr>اجزای گزارش پایان طرح</vt:lpstr>
      <vt:lpstr>مشخصات اصلی یک گزارش خوب</vt:lpstr>
      <vt:lpstr>آفتهای گزارشات تحقیق</vt:lpstr>
      <vt:lpstr>مقالات استخراج شده از متن گزارش</vt:lpstr>
    </vt:vector>
  </TitlesOfParts>
  <Company>PES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روش شناسي پژوهش در آموزش</dc:title>
  <dc:creator>Ali Akbar Haghdoost</dc:creator>
  <cp:lastModifiedBy>Ali Akbar Haghdoost</cp:lastModifiedBy>
  <cp:revision>489</cp:revision>
  <dcterms:created xsi:type="dcterms:W3CDTF">2010-01-27T16:56:38Z</dcterms:created>
  <dcterms:modified xsi:type="dcterms:W3CDTF">2010-04-02T16:29:57Z</dcterms:modified>
</cp:coreProperties>
</file>