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87" r:id="rId2"/>
    <p:sldId id="288" r:id="rId3"/>
    <p:sldId id="293" r:id="rId4"/>
    <p:sldId id="289" r:id="rId5"/>
    <p:sldId id="290" r:id="rId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D0AB-C8E3-4DA2-A5CD-DF827DFB388C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C630-6281-4267-B102-D9A125FA2888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BE6E-AA94-4CAF-9E0C-A47DB4998147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1A20-9EC2-49CF-8E29-AC4B0236E1F1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C29A-ACEE-4363-9453-553FC4EB42C8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41A9-9CE7-44A2-943A-C7453732E037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8AD7-7EC3-4441-A517-50E649C02BD3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82EC-84C1-449A-A927-230537B2FBCB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98D6-6C60-4035-9BB4-C5EA0FD44662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D0F4-CBC0-4D8E-910E-7DD8268AE5CE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6365-7321-4DEA-A1AB-4F6BFF9850B0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3607DC-076D-416B-8C25-E6C4F56C8559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1643042" y="3429000"/>
            <a:ext cx="5638800" cy="2590800"/>
            <a:chOff x="576" y="1248"/>
            <a:chExt cx="3552" cy="1632"/>
          </a:xfrm>
        </p:grpSpPr>
        <p:sp>
          <p:nvSpPr>
            <p:cNvPr id="14445" name="Oval 109"/>
            <p:cNvSpPr>
              <a:spLocks noChangeArrowheads="1"/>
            </p:cNvSpPr>
            <p:nvPr/>
          </p:nvSpPr>
          <p:spPr bwMode="auto">
            <a:xfrm>
              <a:off x="912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" name="Oval 110"/>
            <p:cNvSpPr>
              <a:spLocks noChangeArrowheads="1"/>
            </p:cNvSpPr>
            <p:nvPr/>
          </p:nvSpPr>
          <p:spPr bwMode="auto">
            <a:xfrm>
              <a:off x="864" y="1584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" name="Oval 111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" name="Oval 112"/>
            <p:cNvSpPr>
              <a:spLocks noChangeArrowheads="1"/>
            </p:cNvSpPr>
            <p:nvPr/>
          </p:nvSpPr>
          <p:spPr bwMode="auto">
            <a:xfrm>
              <a:off x="1200" y="264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" name="Oval 113"/>
            <p:cNvSpPr>
              <a:spLocks noChangeArrowheads="1"/>
            </p:cNvSpPr>
            <p:nvPr/>
          </p:nvSpPr>
          <p:spPr bwMode="auto">
            <a:xfrm>
              <a:off x="1920" y="201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" name="Oval 114"/>
            <p:cNvSpPr>
              <a:spLocks noChangeArrowheads="1"/>
            </p:cNvSpPr>
            <p:nvPr/>
          </p:nvSpPr>
          <p:spPr bwMode="auto">
            <a:xfrm>
              <a:off x="624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" name="Oval 115"/>
            <p:cNvSpPr>
              <a:spLocks noChangeArrowheads="1"/>
            </p:cNvSpPr>
            <p:nvPr/>
          </p:nvSpPr>
          <p:spPr bwMode="auto">
            <a:xfrm>
              <a:off x="672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" name="Oval 116"/>
            <p:cNvSpPr>
              <a:spLocks noChangeArrowheads="1"/>
            </p:cNvSpPr>
            <p:nvPr/>
          </p:nvSpPr>
          <p:spPr bwMode="auto">
            <a:xfrm>
              <a:off x="576" y="14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3" name="Oval 117"/>
            <p:cNvSpPr>
              <a:spLocks noChangeArrowheads="1"/>
            </p:cNvSpPr>
            <p:nvPr/>
          </p:nvSpPr>
          <p:spPr bwMode="auto">
            <a:xfrm>
              <a:off x="912" y="201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4" name="Oval 118"/>
            <p:cNvSpPr>
              <a:spLocks noChangeArrowheads="1"/>
            </p:cNvSpPr>
            <p:nvPr/>
          </p:nvSpPr>
          <p:spPr bwMode="auto">
            <a:xfrm>
              <a:off x="10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5" name="Oval 119"/>
            <p:cNvSpPr>
              <a:spLocks noChangeArrowheads="1"/>
            </p:cNvSpPr>
            <p:nvPr/>
          </p:nvSpPr>
          <p:spPr bwMode="auto">
            <a:xfrm>
              <a:off x="1776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6" name="Oval 120"/>
            <p:cNvSpPr>
              <a:spLocks noChangeArrowheads="1"/>
            </p:cNvSpPr>
            <p:nvPr/>
          </p:nvSpPr>
          <p:spPr bwMode="auto">
            <a:xfrm>
              <a:off x="864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7" name="Oval 121"/>
            <p:cNvSpPr>
              <a:spLocks noChangeArrowheads="1"/>
            </p:cNvSpPr>
            <p:nvPr/>
          </p:nvSpPr>
          <p:spPr bwMode="auto">
            <a:xfrm>
              <a:off x="3408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8" name="Oval 122"/>
            <p:cNvSpPr>
              <a:spLocks noChangeArrowheads="1"/>
            </p:cNvSpPr>
            <p:nvPr/>
          </p:nvSpPr>
          <p:spPr bwMode="auto">
            <a:xfrm>
              <a:off x="1632" y="168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9" name="Oval 123"/>
            <p:cNvSpPr>
              <a:spLocks noChangeArrowheads="1"/>
            </p:cNvSpPr>
            <p:nvPr/>
          </p:nvSpPr>
          <p:spPr bwMode="auto">
            <a:xfrm>
              <a:off x="2832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0" name="Oval 124"/>
            <p:cNvSpPr>
              <a:spLocks noChangeArrowheads="1"/>
            </p:cNvSpPr>
            <p:nvPr/>
          </p:nvSpPr>
          <p:spPr bwMode="auto">
            <a:xfrm>
              <a:off x="17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1" name="Oval 125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2" name="Oval 126"/>
            <p:cNvSpPr>
              <a:spLocks noChangeArrowheads="1"/>
            </p:cNvSpPr>
            <p:nvPr/>
          </p:nvSpPr>
          <p:spPr bwMode="auto">
            <a:xfrm>
              <a:off x="1968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3" name="Oval 127"/>
            <p:cNvSpPr>
              <a:spLocks noChangeArrowheads="1"/>
            </p:cNvSpPr>
            <p:nvPr/>
          </p:nvSpPr>
          <p:spPr bwMode="auto">
            <a:xfrm>
              <a:off x="2592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4" name="Oval 128"/>
            <p:cNvSpPr>
              <a:spLocks noChangeArrowheads="1"/>
            </p:cNvSpPr>
            <p:nvPr/>
          </p:nvSpPr>
          <p:spPr bwMode="auto">
            <a:xfrm>
              <a:off x="2592" y="192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5" name="Oval 129"/>
            <p:cNvSpPr>
              <a:spLocks noChangeArrowheads="1"/>
            </p:cNvSpPr>
            <p:nvPr/>
          </p:nvSpPr>
          <p:spPr bwMode="auto">
            <a:xfrm>
              <a:off x="3312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6" name="Oval 130"/>
            <p:cNvSpPr>
              <a:spLocks noChangeArrowheads="1"/>
            </p:cNvSpPr>
            <p:nvPr/>
          </p:nvSpPr>
          <p:spPr bwMode="auto">
            <a:xfrm>
              <a:off x="3696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7" name="Oval 131"/>
            <p:cNvSpPr>
              <a:spLocks noChangeArrowheads="1"/>
            </p:cNvSpPr>
            <p:nvPr/>
          </p:nvSpPr>
          <p:spPr bwMode="auto">
            <a:xfrm>
              <a:off x="3600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8" name="Oval 132"/>
            <p:cNvSpPr>
              <a:spLocks noChangeArrowheads="1"/>
            </p:cNvSpPr>
            <p:nvPr/>
          </p:nvSpPr>
          <p:spPr bwMode="auto">
            <a:xfrm>
              <a:off x="2880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9" name="Oval 133"/>
            <p:cNvSpPr>
              <a:spLocks noChangeArrowheads="1"/>
            </p:cNvSpPr>
            <p:nvPr/>
          </p:nvSpPr>
          <p:spPr bwMode="auto">
            <a:xfrm>
              <a:off x="2016" y="24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0" name="Oval 134"/>
            <p:cNvSpPr>
              <a:spLocks noChangeArrowheads="1"/>
            </p:cNvSpPr>
            <p:nvPr/>
          </p:nvSpPr>
          <p:spPr bwMode="auto">
            <a:xfrm>
              <a:off x="2736" y="129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1" name="Oval 135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2" name="Oval 136"/>
            <p:cNvSpPr>
              <a:spLocks noChangeArrowheads="1"/>
            </p:cNvSpPr>
            <p:nvPr/>
          </p:nvSpPr>
          <p:spPr bwMode="auto">
            <a:xfrm>
              <a:off x="3744" y="2064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3" name="Oval 137"/>
            <p:cNvSpPr>
              <a:spLocks noChangeArrowheads="1"/>
            </p:cNvSpPr>
            <p:nvPr/>
          </p:nvSpPr>
          <p:spPr bwMode="auto">
            <a:xfrm>
              <a:off x="34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4" name="Oval 138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5" name="Oval 139"/>
            <p:cNvSpPr>
              <a:spLocks noChangeArrowheads="1"/>
            </p:cNvSpPr>
            <p:nvPr/>
          </p:nvSpPr>
          <p:spPr bwMode="auto">
            <a:xfrm>
              <a:off x="2544" y="220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6" name="Oval 140"/>
            <p:cNvSpPr>
              <a:spLocks noChangeArrowheads="1"/>
            </p:cNvSpPr>
            <p:nvPr/>
          </p:nvSpPr>
          <p:spPr bwMode="auto">
            <a:xfrm>
              <a:off x="2880" y="225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7" name="Oval 141"/>
            <p:cNvSpPr>
              <a:spLocks noChangeArrowheads="1"/>
            </p:cNvSpPr>
            <p:nvPr/>
          </p:nvSpPr>
          <p:spPr bwMode="auto">
            <a:xfrm>
              <a:off x="2640" y="24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8" name="Oval 142"/>
            <p:cNvSpPr>
              <a:spLocks noChangeArrowheads="1"/>
            </p:cNvSpPr>
            <p:nvPr/>
          </p:nvSpPr>
          <p:spPr bwMode="auto">
            <a:xfrm>
              <a:off x="3888" y="24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9" name="Oval 143"/>
            <p:cNvSpPr>
              <a:spLocks noChangeArrowheads="1"/>
            </p:cNvSpPr>
            <p:nvPr/>
          </p:nvSpPr>
          <p:spPr bwMode="auto">
            <a:xfrm>
              <a:off x="3600" y="2544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</a:t>
            </a:r>
            <a:r>
              <a:rPr lang="fa-IR" dirty="0"/>
              <a:t>گيري </a:t>
            </a:r>
            <a:r>
              <a:rPr lang="fa-IR" dirty="0" smtClean="0"/>
              <a:t>طبقه ای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طبقه اي </a:t>
            </a:r>
            <a:r>
              <a:rPr lang="en-US" dirty="0"/>
              <a:t>stratify</a:t>
            </a:r>
            <a:r>
              <a:rPr lang="fa-IR" dirty="0"/>
              <a:t>: جامعه به گروههايي تقسيم شده و از هر گروه تعدادي انتخاب مي شوند</a:t>
            </a:r>
            <a:endParaRPr lang="en-US" dirty="0"/>
          </a:p>
        </p:txBody>
      </p:sp>
      <p:sp>
        <p:nvSpPr>
          <p:cNvPr id="112" name="Footer Placeholder 1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41" name="~PP1559.WAV">
            <a:hlinkClick r:id="" action="ppaction://media"/>
          </p:cNvPr>
          <p:cNvPicPr>
            <a:picLocks noRot="1" noChangeAspect="1"/>
          </p:cNvPicPr>
          <p:nvPr>
            <a:wavAudioFile r:embed="rId1" name="~PP155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</a:t>
            </a:r>
            <a:r>
              <a:rPr lang="fa-IR" dirty="0"/>
              <a:t>گيري </a:t>
            </a:r>
            <a:r>
              <a:rPr lang="fa-IR" dirty="0" smtClean="0"/>
              <a:t>خوشه ای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خوشه اي </a:t>
            </a:r>
            <a:r>
              <a:rPr lang="en-US"/>
              <a:t>clustering</a:t>
            </a:r>
            <a:r>
              <a:rPr lang="fa-IR"/>
              <a:t>: جامعه به گروههايي تقسيم و از بين آنها يك يا چند گروه انتخاب مي شوند.</a:t>
            </a:r>
            <a:endParaRPr lang="en-US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571604" y="3500438"/>
            <a:ext cx="5638800" cy="2590800"/>
            <a:chOff x="576" y="1248"/>
            <a:chExt cx="3552" cy="1632"/>
          </a:xfrm>
        </p:grpSpPr>
        <p:sp>
          <p:nvSpPr>
            <p:cNvPr id="16461" name="Oval 77"/>
            <p:cNvSpPr>
              <a:spLocks noChangeArrowheads="1"/>
            </p:cNvSpPr>
            <p:nvPr/>
          </p:nvSpPr>
          <p:spPr bwMode="auto">
            <a:xfrm>
              <a:off x="912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2" name="Oval 78"/>
            <p:cNvSpPr>
              <a:spLocks noChangeArrowheads="1"/>
            </p:cNvSpPr>
            <p:nvPr/>
          </p:nvSpPr>
          <p:spPr bwMode="auto">
            <a:xfrm>
              <a:off x="864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Oval 79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Oval 80"/>
            <p:cNvSpPr>
              <a:spLocks noChangeArrowheads="1"/>
            </p:cNvSpPr>
            <p:nvPr/>
          </p:nvSpPr>
          <p:spPr bwMode="auto">
            <a:xfrm>
              <a:off x="1200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5" name="Oval 81"/>
            <p:cNvSpPr>
              <a:spLocks noChangeArrowheads="1"/>
            </p:cNvSpPr>
            <p:nvPr/>
          </p:nvSpPr>
          <p:spPr bwMode="auto">
            <a:xfrm>
              <a:off x="1920" y="201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Oval 82"/>
            <p:cNvSpPr>
              <a:spLocks noChangeArrowheads="1"/>
            </p:cNvSpPr>
            <p:nvPr/>
          </p:nvSpPr>
          <p:spPr bwMode="auto">
            <a:xfrm>
              <a:off x="624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Oval 83"/>
            <p:cNvSpPr>
              <a:spLocks noChangeArrowheads="1"/>
            </p:cNvSpPr>
            <p:nvPr/>
          </p:nvSpPr>
          <p:spPr bwMode="auto">
            <a:xfrm>
              <a:off x="672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8" name="Oval 84"/>
            <p:cNvSpPr>
              <a:spLocks noChangeArrowheads="1"/>
            </p:cNvSpPr>
            <p:nvPr/>
          </p:nvSpPr>
          <p:spPr bwMode="auto">
            <a:xfrm>
              <a:off x="576" y="14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9" name="Oval 85"/>
            <p:cNvSpPr>
              <a:spLocks noChangeArrowheads="1"/>
            </p:cNvSpPr>
            <p:nvPr/>
          </p:nvSpPr>
          <p:spPr bwMode="auto">
            <a:xfrm>
              <a:off x="912" y="201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0" name="Oval 86"/>
            <p:cNvSpPr>
              <a:spLocks noChangeArrowheads="1"/>
            </p:cNvSpPr>
            <p:nvPr/>
          </p:nvSpPr>
          <p:spPr bwMode="auto">
            <a:xfrm>
              <a:off x="10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Oval 87"/>
            <p:cNvSpPr>
              <a:spLocks noChangeArrowheads="1"/>
            </p:cNvSpPr>
            <p:nvPr/>
          </p:nvSpPr>
          <p:spPr bwMode="auto">
            <a:xfrm>
              <a:off x="1776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Oval 88"/>
            <p:cNvSpPr>
              <a:spLocks noChangeArrowheads="1"/>
            </p:cNvSpPr>
            <p:nvPr/>
          </p:nvSpPr>
          <p:spPr bwMode="auto">
            <a:xfrm>
              <a:off x="864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3" name="Oval 89"/>
            <p:cNvSpPr>
              <a:spLocks noChangeArrowheads="1"/>
            </p:cNvSpPr>
            <p:nvPr/>
          </p:nvSpPr>
          <p:spPr bwMode="auto">
            <a:xfrm>
              <a:off x="3408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4" name="Oval 90"/>
            <p:cNvSpPr>
              <a:spLocks noChangeArrowheads="1"/>
            </p:cNvSpPr>
            <p:nvPr/>
          </p:nvSpPr>
          <p:spPr bwMode="auto">
            <a:xfrm>
              <a:off x="1632" y="168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5" name="Oval 91"/>
            <p:cNvSpPr>
              <a:spLocks noChangeArrowheads="1"/>
            </p:cNvSpPr>
            <p:nvPr/>
          </p:nvSpPr>
          <p:spPr bwMode="auto">
            <a:xfrm>
              <a:off x="2832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6" name="Oval 92"/>
            <p:cNvSpPr>
              <a:spLocks noChangeArrowheads="1"/>
            </p:cNvSpPr>
            <p:nvPr/>
          </p:nvSpPr>
          <p:spPr bwMode="auto">
            <a:xfrm>
              <a:off x="1728" y="225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7" name="Oval 93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Oval 94"/>
            <p:cNvSpPr>
              <a:spLocks noChangeArrowheads="1"/>
            </p:cNvSpPr>
            <p:nvPr/>
          </p:nvSpPr>
          <p:spPr bwMode="auto">
            <a:xfrm>
              <a:off x="1968" y="168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Oval 95"/>
            <p:cNvSpPr>
              <a:spLocks noChangeArrowheads="1"/>
            </p:cNvSpPr>
            <p:nvPr/>
          </p:nvSpPr>
          <p:spPr bwMode="auto">
            <a:xfrm>
              <a:off x="2592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0" name="Oval 96"/>
            <p:cNvSpPr>
              <a:spLocks noChangeArrowheads="1"/>
            </p:cNvSpPr>
            <p:nvPr/>
          </p:nvSpPr>
          <p:spPr bwMode="auto">
            <a:xfrm>
              <a:off x="2592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1" name="Oval 97"/>
            <p:cNvSpPr>
              <a:spLocks noChangeArrowheads="1"/>
            </p:cNvSpPr>
            <p:nvPr/>
          </p:nvSpPr>
          <p:spPr bwMode="auto">
            <a:xfrm>
              <a:off x="3312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Oval 98"/>
            <p:cNvSpPr>
              <a:spLocks noChangeArrowheads="1"/>
            </p:cNvSpPr>
            <p:nvPr/>
          </p:nvSpPr>
          <p:spPr bwMode="auto">
            <a:xfrm>
              <a:off x="3696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Oval 99"/>
            <p:cNvSpPr>
              <a:spLocks noChangeArrowheads="1"/>
            </p:cNvSpPr>
            <p:nvPr/>
          </p:nvSpPr>
          <p:spPr bwMode="auto">
            <a:xfrm>
              <a:off x="3600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4" name="Oval 100"/>
            <p:cNvSpPr>
              <a:spLocks noChangeArrowheads="1"/>
            </p:cNvSpPr>
            <p:nvPr/>
          </p:nvSpPr>
          <p:spPr bwMode="auto">
            <a:xfrm>
              <a:off x="2880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5" name="Oval 101"/>
            <p:cNvSpPr>
              <a:spLocks noChangeArrowheads="1"/>
            </p:cNvSpPr>
            <p:nvPr/>
          </p:nvSpPr>
          <p:spPr bwMode="auto">
            <a:xfrm>
              <a:off x="2016" y="240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6" name="Oval 102"/>
            <p:cNvSpPr>
              <a:spLocks noChangeArrowheads="1"/>
            </p:cNvSpPr>
            <p:nvPr/>
          </p:nvSpPr>
          <p:spPr bwMode="auto">
            <a:xfrm>
              <a:off x="2736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" name="Oval 103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" name="Oval 104"/>
            <p:cNvSpPr>
              <a:spLocks noChangeArrowheads="1"/>
            </p:cNvSpPr>
            <p:nvPr/>
          </p:nvSpPr>
          <p:spPr bwMode="auto">
            <a:xfrm>
              <a:off x="374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" name="Oval 105"/>
            <p:cNvSpPr>
              <a:spLocks noChangeArrowheads="1"/>
            </p:cNvSpPr>
            <p:nvPr/>
          </p:nvSpPr>
          <p:spPr bwMode="auto">
            <a:xfrm>
              <a:off x="34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" name="Oval 106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1" name="Oval 107"/>
            <p:cNvSpPr>
              <a:spLocks noChangeArrowheads="1"/>
            </p:cNvSpPr>
            <p:nvPr/>
          </p:nvSpPr>
          <p:spPr bwMode="auto">
            <a:xfrm>
              <a:off x="2544" y="220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2" name="Oval 108"/>
            <p:cNvSpPr>
              <a:spLocks noChangeArrowheads="1"/>
            </p:cNvSpPr>
            <p:nvPr/>
          </p:nvSpPr>
          <p:spPr bwMode="auto">
            <a:xfrm>
              <a:off x="2880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" name="Oval 109"/>
            <p:cNvSpPr>
              <a:spLocks noChangeArrowheads="1"/>
            </p:cNvSpPr>
            <p:nvPr/>
          </p:nvSpPr>
          <p:spPr bwMode="auto">
            <a:xfrm>
              <a:off x="2640" y="24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4" name="Oval 110"/>
            <p:cNvSpPr>
              <a:spLocks noChangeArrowheads="1"/>
            </p:cNvSpPr>
            <p:nvPr/>
          </p:nvSpPr>
          <p:spPr bwMode="auto">
            <a:xfrm>
              <a:off x="3888" y="24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5" name="Oval 111"/>
            <p:cNvSpPr>
              <a:spLocks noChangeArrowheads="1"/>
            </p:cNvSpPr>
            <p:nvPr/>
          </p:nvSpPr>
          <p:spPr bwMode="auto">
            <a:xfrm>
              <a:off x="3600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41" name="~PP1977.WAV">
            <a:hlinkClick r:id="" action="ppaction://media"/>
          </p:cNvPr>
          <p:cNvPicPr>
            <a:picLocks noRot="1" noChangeAspect="1"/>
          </p:cNvPicPr>
          <p:nvPr>
            <a:wavAudioFile r:embed="rId1" name="~PP197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مفهوم همبستگیهای درون و برون گروهی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همبستگی درون گروهی یعنی نمونه های درون یک گروه (خوشه و یا طبقه) چه میزان مشابه یکدیگر هستند</a:t>
            </a:r>
          </a:p>
          <a:p>
            <a:endParaRPr lang="fa-IR" dirty="0" smtClean="0"/>
          </a:p>
          <a:p>
            <a:r>
              <a:rPr lang="fa-IR" dirty="0" smtClean="0"/>
              <a:t>همبستگی بین گروهی یعنی در بین گروهها (خوشه ها و یا طبقات) چه میزان مشابهت وجود دارد</a:t>
            </a:r>
          </a:p>
          <a:p>
            <a:endParaRPr lang="fa-IR" dirty="0" smtClean="0"/>
          </a:p>
          <a:p>
            <a:r>
              <a:rPr lang="fa-IR" dirty="0" smtClean="0"/>
              <a:t>برای نمونه گیری خوشه ای باید سعی شود تفاوت بین گروهها به حداقل برسد و در عوض در نمونه گیری طبقه ای بایست تفاوتهای درون گروهی به حداقل برسد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3235.WAV">
            <a:hlinkClick r:id="" action="ppaction://media"/>
          </p:cNvPr>
          <p:cNvPicPr>
            <a:picLocks noRot="1" noChangeAspect="1"/>
          </p:cNvPicPr>
          <p:nvPr>
            <a:wavAudioFile r:embed="rId1" name="~PP323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6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</a:t>
            </a:r>
            <a:r>
              <a:rPr lang="fa-IR" dirty="0"/>
              <a:t>گيري </a:t>
            </a:r>
            <a:r>
              <a:rPr lang="fa-IR" dirty="0" smtClean="0"/>
              <a:t>چند مرحله ای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00" cy="4267200"/>
          </a:xfrm>
        </p:spPr>
        <p:txBody>
          <a:bodyPr/>
          <a:lstStyle/>
          <a:p>
            <a:r>
              <a:rPr lang="fa-IR" dirty="0"/>
              <a:t>نمونه گيري چند مرحله </a:t>
            </a:r>
            <a:r>
              <a:rPr lang="fa-IR" dirty="0" smtClean="0"/>
              <a:t>اي (</a:t>
            </a:r>
            <a:r>
              <a:rPr lang="en-US" dirty="0" smtClean="0"/>
              <a:t>multistage</a:t>
            </a:r>
            <a:r>
              <a:rPr lang="fa-IR" dirty="0" smtClean="0"/>
              <a:t>)</a:t>
            </a:r>
            <a:r>
              <a:rPr lang="en-US" dirty="0" smtClean="0"/>
              <a:t>:</a:t>
            </a:r>
            <a:r>
              <a:rPr lang="fa-IR" dirty="0" smtClean="0"/>
              <a:t> یعنی ترکیب این روشها و تنظیم مدلی تناسب با نیازها و شرایط</a:t>
            </a:r>
          </a:p>
          <a:p>
            <a:endParaRPr lang="fa-IR" sz="1600" dirty="0" smtClean="0"/>
          </a:p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میزان مصرف سیگار در دانش آموزان شهر کرمان</a:t>
            </a:r>
          </a:p>
          <a:p>
            <a:endParaRPr lang="fa-IR" sz="1000" dirty="0" smtClean="0"/>
          </a:p>
          <a:p>
            <a:r>
              <a:rPr lang="fa-IR" dirty="0" smtClean="0"/>
              <a:t>تقسیم شهر کرمان به چند منطقه</a:t>
            </a:r>
          </a:p>
          <a:p>
            <a:r>
              <a:rPr lang="fa-IR" dirty="0" smtClean="0"/>
              <a:t>تقسیم مدارس هر منطقه به پسرانه و دخترانه</a:t>
            </a:r>
          </a:p>
          <a:p>
            <a:r>
              <a:rPr lang="fa-IR" dirty="0" smtClean="0"/>
              <a:t>انتخاب 3 مدرسه پسرانه و 3 مدرسه دخترانه در هر منطقه</a:t>
            </a:r>
          </a:p>
          <a:p>
            <a:r>
              <a:rPr lang="fa-IR" dirty="0" smtClean="0"/>
              <a:t>انتخاب یک کلاس از هر رده تحصیلی</a:t>
            </a:r>
          </a:p>
          <a:p>
            <a:r>
              <a:rPr lang="fa-IR" dirty="0" smtClean="0"/>
              <a:t>گزینش دانش آموزانی که فامیل آنها با ”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lang="fa-IR" dirty="0" smtClean="0"/>
              <a:t>“، ”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fa-IR" dirty="0" smtClean="0"/>
              <a:t>“ و ”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fa-IR" dirty="0" smtClean="0"/>
              <a:t>“ شروع می شود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3861.WAV">
            <a:hlinkClick r:id="" action="ppaction://media"/>
          </p:cNvPr>
          <p:cNvPicPr>
            <a:picLocks noRot="1" noChangeAspect="1"/>
          </p:cNvPicPr>
          <p:nvPr>
            <a:wavAudioFile r:embed="rId1" name="~PP386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5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</a:t>
            </a:r>
            <a:r>
              <a:rPr lang="fa-IR" dirty="0"/>
              <a:t>گيري غير احتمالي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905000"/>
            <a:ext cx="7848600" cy="4953000"/>
          </a:xfrm>
        </p:spPr>
        <p:txBody>
          <a:bodyPr/>
          <a:lstStyle/>
          <a:p>
            <a:r>
              <a:rPr lang="fa-IR" dirty="0"/>
              <a:t>نمونه گيري آسان</a:t>
            </a:r>
            <a:r>
              <a:rPr lang="en-US" dirty="0"/>
              <a:t>  </a:t>
            </a:r>
            <a:r>
              <a:rPr lang="fa-IR" dirty="0"/>
              <a:t> </a:t>
            </a:r>
            <a:r>
              <a:rPr lang="en-US" sz="2800" dirty="0"/>
              <a:t>convenience of </a:t>
            </a:r>
            <a:r>
              <a:rPr lang="en-US" sz="2800" dirty="0" smtClean="0"/>
              <a:t>haphazard</a:t>
            </a:r>
            <a:endParaRPr lang="fa-IR" sz="2800" dirty="0"/>
          </a:p>
          <a:p>
            <a:endParaRPr lang="fa-IR" sz="2800" dirty="0"/>
          </a:p>
          <a:p>
            <a:r>
              <a:rPr lang="fa-IR" dirty="0"/>
              <a:t>نمونه گيري قضاوتي</a:t>
            </a:r>
          </a:p>
          <a:p>
            <a:endParaRPr lang="fa-IR" dirty="0"/>
          </a:p>
          <a:p>
            <a:r>
              <a:rPr lang="fa-IR" dirty="0"/>
              <a:t>نمونه گيري سهميه اي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1709.WAV">
            <a:hlinkClick r:id="" action="ppaction://media"/>
          </p:cNvPr>
          <p:cNvPicPr>
            <a:picLocks noRot="1" noChangeAspect="1"/>
          </p:cNvPicPr>
          <p:nvPr>
            <a:wavAudioFile r:embed="rId1" name="~PP170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791</TotalTime>
  <Words>247</Words>
  <Application>Microsoft Office PowerPoint</Application>
  <PresentationFormat>On-screen Show (4:3)</PresentationFormat>
  <Paragraphs>37</Paragraphs>
  <Slides>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روش شناسي پژوهش در آموزش</vt:lpstr>
      <vt:lpstr>نمونه گيري طبقه ای</vt:lpstr>
      <vt:lpstr>نمونه گيري خوشه ای</vt:lpstr>
      <vt:lpstr>مفهوم همبستگیهای درون و برون گروهی</vt:lpstr>
      <vt:lpstr>نمونه گيري چند مرحله ای</vt:lpstr>
      <vt:lpstr>نمونه گيري غير احتمالي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449</cp:revision>
  <dcterms:created xsi:type="dcterms:W3CDTF">2010-01-27T16:56:38Z</dcterms:created>
  <dcterms:modified xsi:type="dcterms:W3CDTF">2010-02-07T21:11:51Z</dcterms:modified>
</cp:coreProperties>
</file>