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12"/>
  </p:notesMasterIdLst>
  <p:handoutMasterIdLst>
    <p:handoutMasterId r:id="rId13"/>
  </p:handoutMasterIdLst>
  <p:sldIdLst>
    <p:sldId id="256" r:id="rId2"/>
    <p:sldId id="265" r:id="rId3"/>
    <p:sldId id="266" r:id="rId4"/>
    <p:sldId id="267" r:id="rId5"/>
    <p:sldId id="268" r:id="rId6"/>
    <p:sldId id="269" r:id="rId7"/>
    <p:sldId id="270" r:id="rId8"/>
    <p:sldId id="271" r:id="rId9"/>
    <p:sldId id="272" r:id="rId10"/>
    <p:sldId id="264" r:id="rId11"/>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20879" autoAdjust="0"/>
    <p:restoredTop sz="94660"/>
  </p:normalViewPr>
  <p:slideViewPr>
    <p:cSldViewPr>
      <p:cViewPr varScale="1">
        <p:scale>
          <a:sx n="70" d="100"/>
          <a:sy n="70" d="100"/>
        </p:scale>
        <p:origin x="-88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4C43AE06-F16E-4201-8E57-C0AAF5567796}" type="datetimeFigureOut">
              <a:rPr lang="en-US"/>
              <a:pPr>
                <a:defRPr/>
              </a:pPr>
              <a:t>1/30/2010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smtClean="0">
                <a:latin typeface="+mn-lt"/>
                <a:cs typeface="+mn-cs"/>
              </a:defRPr>
            </a:lvl1pPr>
          </a:lstStyle>
          <a:p>
            <a:pPr>
              <a:defRPr/>
            </a:pPr>
            <a:r>
              <a:rPr lang="fa-IR"/>
              <a:t>دانشگاه علوم پزشكي شيراز</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25C70AAE-3447-4C04-AD66-DD204813452C}"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F09DBF3F-D053-431F-B07A-3B50B7CA1C36}" type="datetimeFigureOut">
              <a:rPr lang="en-US"/>
              <a:pPr>
                <a:defRPr/>
              </a:pPr>
              <a:t>1/30/2010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smtClean="0">
                <a:latin typeface="+mn-lt"/>
                <a:cs typeface="+mn-cs"/>
              </a:defRPr>
            </a:lvl1pPr>
          </a:lstStyle>
          <a:p>
            <a:pPr>
              <a:defRPr/>
            </a:pPr>
            <a:r>
              <a:rPr lang="fa-IR"/>
              <a:t>دانشگاه علوم پزشكي شيراز</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CBB84F70-476E-4ED3-927E-A0E13519B7B4}"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a-IR"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B7064-C53A-41A5-B90B-9FBE809343A3}" type="slidenum">
              <a:rPr lang="en-US"/>
              <a:pPr fontAlgn="base">
                <a:spcBef>
                  <a:spcPct val="0"/>
                </a:spcBef>
                <a:spcAft>
                  <a:spcPct val="0"/>
                </a:spcAft>
              </a:pPr>
              <a:t>1</a:t>
            </a:fld>
            <a:endParaRPr lang="en-US"/>
          </a:p>
        </p:txBody>
      </p:sp>
      <p:sp>
        <p:nvSpPr>
          <p:cNvPr id="1946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a-IR"/>
              <a:t>دانشگاه علوم پزشكي شيراز</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0C886C1F-4854-4B70-9D86-A12877F7DF19}" type="datetime1">
              <a:rPr lang="en-US" smtClean="0"/>
              <a:pPr>
                <a:defRPr/>
              </a:pPr>
              <a:t>1/30/2010</a:t>
            </a:fld>
            <a:endParaRPr lang="en-US"/>
          </a:p>
        </p:txBody>
      </p:sp>
      <p:sp>
        <p:nvSpPr>
          <p:cNvPr id="7"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8" name="Slide Number Placeholder 5"/>
          <p:cNvSpPr>
            <a:spLocks noGrp="1"/>
          </p:cNvSpPr>
          <p:nvPr>
            <p:ph type="sldNum" sz="quarter" idx="12"/>
          </p:nvPr>
        </p:nvSpPr>
        <p:spPr/>
        <p:txBody>
          <a:bodyPr/>
          <a:lstStyle>
            <a:lvl1pPr>
              <a:defRPr/>
            </a:lvl1pPr>
          </a:lstStyle>
          <a:p>
            <a:pPr>
              <a:defRPr/>
            </a:pPr>
            <a:fld id="{D9BA851A-F884-49FD-8344-DE14BFD2E03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90286A-F6F4-41C3-8622-4753B0943167}" type="datetime1">
              <a:rPr lang="en-US" smtClean="0"/>
              <a:pPr>
                <a:defRPr/>
              </a:pPr>
              <a:t>1/30/2010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D6DEA8-7823-4577-A40E-11E2FB0BBF8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6AD77FF8-8432-4FF8-9698-76E39B3C043D}" type="datetime1">
              <a:rPr lang="en-US" smtClean="0"/>
              <a:pPr>
                <a:defRPr/>
              </a:pPr>
              <a:t>1/30/2010</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r>
              <a:rPr lang="fa-IR" smtClean="0"/>
              <a:t>علي اكبر حقدوست                                     </a:t>
            </a:r>
            <a:endParaRPr lang="en-US"/>
          </a:p>
        </p:txBody>
      </p:sp>
      <p:sp>
        <p:nvSpPr>
          <p:cNvPr id="8" name="Slide Number Placeholder 5"/>
          <p:cNvSpPr>
            <a:spLocks noGrp="1"/>
          </p:cNvSpPr>
          <p:nvPr>
            <p:ph type="sldNum" sz="quarter" idx="12"/>
          </p:nvPr>
        </p:nvSpPr>
        <p:spPr/>
        <p:txBody>
          <a:bodyPr/>
          <a:lstStyle>
            <a:lvl1pPr>
              <a:defRPr/>
            </a:lvl1pPr>
          </a:lstStyle>
          <a:p>
            <a:pPr>
              <a:defRPr/>
            </a:pPr>
            <a:fld id="{B39BC3DA-F26F-4D85-A866-16AA382561F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lvl1pPr algn="r" rtl="1">
              <a:defRPr>
                <a:cs typeface="B Zar" pitchFamily="2" charset="-78"/>
              </a:defRPr>
            </a:lvl1pPr>
            <a:extLst/>
          </a:lstStyle>
          <a:p>
            <a:r>
              <a:rPr lang="en-US" smtClean="0"/>
              <a:t>Click to edit Master title style</a:t>
            </a:r>
            <a:endParaRPr lang="en-US"/>
          </a:p>
        </p:txBody>
      </p:sp>
      <p:sp>
        <p:nvSpPr>
          <p:cNvPr id="3" name="Content Placeholder 2"/>
          <p:cNvSpPr>
            <a:spLocks noGrp="1"/>
          </p:cNvSpPr>
          <p:nvPr>
            <p:ph idx="1"/>
          </p:nvPr>
        </p:nvSpPr>
        <p:spPr/>
        <p:txBody>
          <a:bodyPr/>
          <a:lstStyle>
            <a:lvl1pPr algn="r" rtl="1">
              <a:defRPr>
                <a:cs typeface="B Zar" pitchFamily="2" charset="-78"/>
              </a:defRPr>
            </a:lvl1pPr>
            <a:lvl2pPr algn="r" rtl="1">
              <a:defRPr>
                <a:cs typeface="B Zar" pitchFamily="2" charset="-78"/>
              </a:defRPr>
            </a:lvl2pPr>
            <a:lvl3pPr algn="r" rtl="1">
              <a:defRPr>
                <a:cs typeface="B Zar" pitchFamily="2" charset="-78"/>
              </a:defRPr>
            </a:lvl3pPr>
            <a:lvl4pPr algn="r" rtl="1">
              <a:defRPr>
                <a:cs typeface="B Zar" pitchFamily="2" charset="-78"/>
              </a:defRPr>
            </a:lvl4pPr>
            <a:lvl5pPr algn="r" rtl="1">
              <a:defRPr>
                <a:cs typeface="B Zar" pitchFamily="2" charset="-78"/>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4A6FA4-6BBA-499B-B973-AF9A4BC173CF}" type="datetime1">
              <a:rPr lang="en-US" smtClean="0"/>
              <a:pPr>
                <a:defRPr/>
              </a:pPr>
              <a:t>1/30/2010</a:t>
            </a:fld>
            <a:endParaRPr lang="en-US"/>
          </a:p>
        </p:txBody>
      </p:sp>
      <p:sp>
        <p:nvSpPr>
          <p:cNvPr id="5" name="Footer Placeholder 4"/>
          <p:cNvSpPr>
            <a:spLocks noGrp="1"/>
          </p:cNvSpPr>
          <p:nvPr>
            <p:ph type="ftr" sz="quarter" idx="11"/>
          </p:nvPr>
        </p:nvSpPr>
        <p:spPr>
          <a:xfrm>
            <a:off x="1714500" y="6477000"/>
            <a:ext cx="5576888" cy="274638"/>
          </a:xfrm>
        </p:spPr>
        <p:txBody>
          <a:bodyPr/>
          <a:lstStyle>
            <a:lvl1pPr algn="r" rtl="1">
              <a:defRPr smtClean="0">
                <a:solidFill>
                  <a:schemeClr val="bg1">
                    <a:lumMod val="65000"/>
                  </a:schemeClr>
                </a:solidFill>
              </a:defRPr>
            </a:lvl1pPr>
          </a:lstStyle>
          <a:p>
            <a:pPr>
              <a:defRPr/>
            </a:pPr>
            <a:r>
              <a:rPr lang="fa-IR" smtClean="0"/>
              <a:t>علي اكبر حقدوست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DCD77C-200B-4F1D-8D04-2CDCDB447EF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D07A3ABE-8227-43E7-AD99-9CC8450C87AC}" type="datetime1">
              <a:rPr lang="en-US" smtClean="0"/>
              <a:pPr>
                <a:defRPr/>
              </a:pPr>
              <a:t>1/30/2010</a:t>
            </a:fld>
            <a:endParaRPr lang="en-US"/>
          </a:p>
        </p:txBody>
      </p:sp>
      <p:sp>
        <p:nvSpPr>
          <p:cNvPr id="7"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8" name="Slide Number Placeholder 5"/>
          <p:cNvSpPr>
            <a:spLocks noGrp="1"/>
          </p:cNvSpPr>
          <p:nvPr>
            <p:ph type="sldNum" sz="quarter" idx="12"/>
          </p:nvPr>
        </p:nvSpPr>
        <p:spPr/>
        <p:txBody>
          <a:bodyPr/>
          <a:lstStyle>
            <a:lvl1pPr>
              <a:defRPr/>
            </a:lvl1pPr>
          </a:lstStyle>
          <a:p>
            <a:pPr>
              <a:defRPr/>
            </a:pPr>
            <a:fld id="{E45FE610-8055-47A9-B692-AA00BA04B7C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29C439-6A40-42A8-9160-5A5ADFEF06E0}" type="datetime1">
              <a:rPr lang="en-US" smtClean="0"/>
              <a:pPr>
                <a:defRPr/>
              </a:pPr>
              <a:t>1/30/2010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3B671D4-926A-4643-A790-A4FDCCCCC6D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0EC576-C5AB-4BE7-938F-738C08BC9A1F}" type="datetime1">
              <a:rPr lang="en-US" smtClean="0"/>
              <a:pPr>
                <a:defRPr/>
              </a:pPr>
              <a:t>1/30/2010</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3EE887F-49BB-46B8-93A2-103995891FB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E48A5A2-7613-45DE-A45F-B52451EB7DC5}" type="datetime1">
              <a:rPr lang="en-US" smtClean="0"/>
              <a:pPr>
                <a:defRPr/>
              </a:pPr>
              <a:t>1/30/2010</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F8462D1-7C4A-43A5-A101-4356541B13F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A98393D-1555-4FBE-9D69-D52E980F3883}" type="datetime1">
              <a:rPr lang="en-US" smtClean="0"/>
              <a:pPr>
                <a:defRPr/>
              </a:pPr>
              <a:t>1/30/2010</a:t>
            </a:fld>
            <a:endParaRPr lang="en-US"/>
          </a:p>
        </p:txBody>
      </p:sp>
      <p:sp>
        <p:nvSpPr>
          <p:cNvPr id="3" name="Footer Placeholder 2"/>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4" name="Slide Number Placeholder 3"/>
          <p:cNvSpPr>
            <a:spLocks noGrp="1"/>
          </p:cNvSpPr>
          <p:nvPr>
            <p:ph type="sldNum" sz="quarter" idx="12"/>
          </p:nvPr>
        </p:nvSpPr>
        <p:spPr/>
        <p:txBody>
          <a:bodyPr/>
          <a:lstStyle>
            <a:lvl1pPr>
              <a:defRPr/>
            </a:lvl1pPr>
          </a:lstStyle>
          <a:p>
            <a:pPr>
              <a:defRPr/>
            </a:pPr>
            <a:fld id="{70AEEBBB-BFED-48C5-9252-40D3EA69B37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1328C208-C26B-4F2C-B968-20CE4E69E493}" type="datetime1">
              <a:rPr lang="en-US" smtClean="0"/>
              <a:pPr>
                <a:defRPr/>
              </a:pPr>
              <a:t>1/30/2010</a:t>
            </a:fld>
            <a:endParaRPr lang="en-US"/>
          </a:p>
        </p:txBody>
      </p:sp>
      <p:sp>
        <p:nvSpPr>
          <p:cNvPr id="8" name="Footer Placeholder 5"/>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9" name="Slide Number Placeholder 6"/>
          <p:cNvSpPr>
            <a:spLocks noGrp="1"/>
          </p:cNvSpPr>
          <p:nvPr>
            <p:ph type="sldNum" sz="quarter" idx="12"/>
          </p:nvPr>
        </p:nvSpPr>
        <p:spPr/>
        <p:txBody>
          <a:bodyPr/>
          <a:lstStyle>
            <a:lvl1pPr>
              <a:defRPr/>
            </a:lvl1pPr>
          </a:lstStyle>
          <a:p>
            <a:pPr>
              <a:defRPr/>
            </a:pPr>
            <a:fld id="{154B1FAE-AE3A-4CF7-B738-63C2706A80D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F765A4EF-1D4D-47E3-A52D-C0B0582284E5}" type="datetime1">
              <a:rPr lang="en-US" smtClean="0"/>
              <a:pPr>
                <a:defRPr/>
              </a:pPr>
              <a:t>1/30/2010</a:t>
            </a:fld>
            <a:endParaRPr lang="en-US" dirty="0"/>
          </a:p>
        </p:txBody>
      </p:sp>
      <p:sp>
        <p:nvSpPr>
          <p:cNvPr id="8" name="Footer Placeholder 5"/>
          <p:cNvSpPr>
            <a:spLocks noGrp="1"/>
          </p:cNvSpPr>
          <p:nvPr>
            <p:ph type="ftr" sz="quarter" idx="11"/>
          </p:nvPr>
        </p:nvSpPr>
        <p:spPr>
          <a:xfrm>
            <a:off x="3035300" y="1169988"/>
            <a:ext cx="5194300" cy="201612"/>
          </a:xfrm>
        </p:spPr>
        <p:txBody>
          <a:bodyPr/>
          <a:lstStyle>
            <a:lvl1pPr>
              <a:defRPr smtClean="0">
                <a:solidFill>
                  <a:schemeClr val="bg1">
                    <a:shade val="50000"/>
                  </a:schemeClr>
                </a:solidFill>
              </a:defRPr>
            </a:lvl1pPr>
          </a:lstStyle>
          <a:p>
            <a:pPr>
              <a:defRPr/>
            </a:pPr>
            <a:r>
              <a:rPr lang="fa-IR" smtClean="0"/>
              <a:t>علي اكبر حقدوست                                     </a:t>
            </a:r>
            <a:endParaRPr lang="en-US" dirty="0"/>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0CFDAB93-D311-46FC-8136-FA0D19365F5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1CA6C782-50FC-4A4F-863E-79178C53F1A0}" type="datetime1">
              <a:rPr lang="en-US" smtClean="0"/>
              <a:pPr>
                <a:defRPr/>
              </a:pPr>
              <a:t>1/30/2010</a:t>
            </a:fld>
            <a:endParaRPr lang="en-US" dirty="0"/>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r>
              <a:rPr lang="fa-IR" smtClean="0"/>
              <a:t>علي اكبر حقدوست                                     </a:t>
            </a:r>
            <a:endParaRPr lang="en-US" dirty="0"/>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AA41785E-274E-4C7B-A84D-F1D0EAC76C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9" r:id="rId4"/>
    <p:sldLayoutId id="2147483680" r:id="rId5"/>
    <p:sldLayoutId id="2147483681" r:id="rId6"/>
    <p:sldLayoutId id="2147483686" r:id="rId7"/>
    <p:sldLayoutId id="2147483687" r:id="rId8"/>
    <p:sldLayoutId id="2147483688" r:id="rId9"/>
    <p:sldLayoutId id="2147483682" r:id="rId10"/>
    <p:sldLayoutId id="2147483689" r:id="rId11"/>
  </p:sldLayoutIdLst>
  <p:timing>
    <p:tnLst>
      <p:par>
        <p:cTn id="1" dur="indefinite" restart="never" nodeType="tmRoot"/>
      </p:par>
    </p:tnLst>
  </p:timing>
  <p:hf hdr="0" dt="0"/>
  <p:txStyles>
    <p:titleStyle>
      <a:lvl1pPr algn="l" rtl="0" eaLnBrk="1" fontAlgn="base" hangingPunct="1">
        <a:spcBef>
          <a:spcPct val="0"/>
        </a:spcBef>
        <a:spcAft>
          <a:spcPct val="0"/>
        </a:spcAft>
        <a:defRPr sz="4500" b="1" kern="1200">
          <a:solidFill>
            <a:srgbClr val="FFC800"/>
          </a:solidFill>
          <a:latin typeface="+mj-lt"/>
          <a:ea typeface="+mj-ea"/>
          <a:cs typeface="+mj-cs"/>
        </a:defRPr>
      </a:lvl1pPr>
      <a:lvl2pPr algn="l" rtl="0" eaLnBrk="1" fontAlgn="base" hangingPunct="1">
        <a:spcBef>
          <a:spcPct val="0"/>
        </a:spcBef>
        <a:spcAft>
          <a:spcPct val="0"/>
        </a:spcAft>
        <a:defRPr sz="4500" b="1">
          <a:solidFill>
            <a:srgbClr val="FFC800"/>
          </a:solidFill>
          <a:latin typeface="Corbel" pitchFamily="34" charset="0"/>
        </a:defRPr>
      </a:lvl2pPr>
      <a:lvl3pPr algn="l" rtl="0" eaLnBrk="1" fontAlgn="base" hangingPunct="1">
        <a:spcBef>
          <a:spcPct val="0"/>
        </a:spcBef>
        <a:spcAft>
          <a:spcPct val="0"/>
        </a:spcAft>
        <a:defRPr sz="4500" b="1">
          <a:solidFill>
            <a:srgbClr val="FFC800"/>
          </a:solidFill>
          <a:latin typeface="Corbel" pitchFamily="34" charset="0"/>
        </a:defRPr>
      </a:lvl3pPr>
      <a:lvl4pPr algn="l" rtl="0" eaLnBrk="1" fontAlgn="base" hangingPunct="1">
        <a:spcBef>
          <a:spcPct val="0"/>
        </a:spcBef>
        <a:spcAft>
          <a:spcPct val="0"/>
        </a:spcAft>
        <a:defRPr sz="4500" b="1">
          <a:solidFill>
            <a:srgbClr val="FFC800"/>
          </a:solidFill>
          <a:latin typeface="Corbel" pitchFamily="34" charset="0"/>
        </a:defRPr>
      </a:lvl4pPr>
      <a:lvl5pPr algn="l" rtl="0" eaLnBrk="1" fontAlgn="base" hangingPunct="1">
        <a:spcBef>
          <a:spcPct val="0"/>
        </a:spcBef>
        <a:spcAft>
          <a:spcPct val="0"/>
        </a:spcAft>
        <a:defRPr sz="4500" b="1">
          <a:solidFill>
            <a:srgbClr val="FFC800"/>
          </a:solidFill>
          <a:latin typeface="Corbel" pitchFamily="34" charset="0"/>
        </a:defRPr>
      </a:lvl5pPr>
      <a:lvl6pPr marL="457200" algn="l" rtl="0" eaLnBrk="1" fontAlgn="base" hangingPunct="1">
        <a:spcBef>
          <a:spcPct val="0"/>
        </a:spcBef>
        <a:spcAft>
          <a:spcPct val="0"/>
        </a:spcAft>
        <a:defRPr sz="4500" b="1">
          <a:solidFill>
            <a:srgbClr val="FFC800"/>
          </a:solidFill>
          <a:latin typeface="Corbel" pitchFamily="34" charset="0"/>
        </a:defRPr>
      </a:lvl6pPr>
      <a:lvl7pPr marL="914400" algn="l" rtl="0" eaLnBrk="1" fontAlgn="base" hangingPunct="1">
        <a:spcBef>
          <a:spcPct val="0"/>
        </a:spcBef>
        <a:spcAft>
          <a:spcPct val="0"/>
        </a:spcAft>
        <a:defRPr sz="4500" b="1">
          <a:solidFill>
            <a:srgbClr val="FFC800"/>
          </a:solidFill>
          <a:latin typeface="Corbel" pitchFamily="34" charset="0"/>
        </a:defRPr>
      </a:lvl7pPr>
      <a:lvl8pPr marL="1371600" algn="l" rtl="0" eaLnBrk="1" fontAlgn="base" hangingPunct="1">
        <a:spcBef>
          <a:spcPct val="0"/>
        </a:spcBef>
        <a:spcAft>
          <a:spcPct val="0"/>
        </a:spcAft>
        <a:defRPr sz="4500" b="1">
          <a:solidFill>
            <a:srgbClr val="FFC800"/>
          </a:solidFill>
          <a:latin typeface="Corbel" pitchFamily="34" charset="0"/>
        </a:defRPr>
      </a:lvl8pPr>
      <a:lvl9pPr marL="1828800" algn="l" rtl="0" eaLnBrk="1" fontAlgn="base" hangingPunct="1">
        <a:spcBef>
          <a:spcPct val="0"/>
        </a:spcBef>
        <a:spcAft>
          <a:spcPct val="0"/>
        </a:spcAft>
        <a:defRPr sz="4500" b="1">
          <a:solidFill>
            <a:srgbClr val="FFC800"/>
          </a:solidFill>
          <a:latin typeface="Corbel"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14620"/>
            <a:ext cx="8077200" cy="2314580"/>
          </a:xfrm>
        </p:spPr>
        <p:txBody>
          <a:bodyPr>
            <a:normAutofit/>
          </a:bodyPr>
          <a:lstStyle/>
          <a:p>
            <a:pPr algn="ctr" rtl="1" fontAlgn="auto">
              <a:spcAft>
                <a:spcPts val="0"/>
              </a:spcAft>
              <a:defRPr/>
            </a:pPr>
            <a:r>
              <a:rPr lang="fa-IR" sz="3600" b="0" u="sng" dirty="0" smtClean="0">
                <a:solidFill>
                  <a:schemeClr val="accent1">
                    <a:satMod val="150000"/>
                  </a:schemeClr>
                </a:solidFill>
                <a:effectLst>
                  <a:outerShdw blurRad="38100" dist="38100" dir="2700000" algn="tl">
                    <a:srgbClr val="000000">
                      <a:alpha val="43137"/>
                    </a:srgbClr>
                  </a:outerShdw>
                </a:effectLst>
              </a:rPr>
              <a:t>روش شناسي پژوهشهای کمی (3)</a:t>
            </a:r>
            <a:r>
              <a:rPr lang="fa-IR" sz="3600" u="sng" dirty="0" smtClean="0">
                <a:solidFill>
                  <a:schemeClr val="accent1">
                    <a:satMod val="150000"/>
                  </a:schemeClr>
                </a:solidFill>
                <a:effectLst>
                  <a:outerShdw blurRad="38100" dist="38100" dir="2700000" algn="tl">
                    <a:srgbClr val="000000">
                      <a:alpha val="43137"/>
                    </a:srgbClr>
                  </a:outerShdw>
                </a:effectLst>
              </a:rPr>
              <a:t/>
            </a:r>
            <a:br>
              <a:rPr lang="fa-IR" sz="3600" u="sng" dirty="0" smtClean="0">
                <a:solidFill>
                  <a:schemeClr val="accent1">
                    <a:satMod val="150000"/>
                  </a:schemeClr>
                </a:solidFill>
                <a:effectLst>
                  <a:outerShdw blurRad="38100" dist="38100" dir="2700000" algn="tl">
                    <a:srgbClr val="000000">
                      <a:alpha val="43137"/>
                    </a:srgbClr>
                  </a:outerShdw>
                </a:effectLst>
              </a:rPr>
            </a:br>
            <a:r>
              <a:rPr lang="fa-IR" sz="3600" dirty="0" smtClean="0">
                <a:solidFill>
                  <a:schemeClr val="accent1">
                    <a:satMod val="150000"/>
                  </a:schemeClr>
                </a:solidFill>
                <a:effectLst>
                  <a:outerShdw blurRad="38100" dist="38100" dir="2700000" algn="tl">
                    <a:srgbClr val="000000">
                      <a:alpha val="43137"/>
                    </a:srgbClr>
                  </a:outerShdw>
                </a:effectLst>
              </a:rPr>
              <a:t/>
            </a:r>
            <a:br>
              <a:rPr lang="fa-IR" sz="3600" dirty="0" smtClean="0">
                <a:solidFill>
                  <a:schemeClr val="accent1">
                    <a:satMod val="150000"/>
                  </a:schemeClr>
                </a:solidFill>
                <a:effectLst>
                  <a:outerShdw blurRad="38100" dist="38100" dir="2700000" algn="tl">
                    <a:srgbClr val="000000">
                      <a:alpha val="43137"/>
                    </a:srgbClr>
                  </a:outerShdw>
                </a:effectLst>
              </a:rPr>
            </a:br>
            <a:r>
              <a:rPr lang="fa-IR" sz="5400" dirty="0" smtClean="0">
                <a:solidFill>
                  <a:schemeClr val="accent1">
                    <a:satMod val="150000"/>
                  </a:schemeClr>
                </a:solidFill>
                <a:effectLst>
                  <a:outerShdw blurRad="38100" dist="38100" dir="2700000" algn="tl">
                    <a:srgbClr val="000000">
                      <a:alpha val="43137"/>
                    </a:srgbClr>
                  </a:outerShdw>
                </a:effectLst>
              </a:rPr>
              <a:t>بیان مسئله</a:t>
            </a:r>
            <a:endParaRPr lang="en-US" sz="3600" dirty="0">
              <a:solidFill>
                <a:schemeClr val="accent1">
                  <a:satMod val="150000"/>
                </a:schemeClr>
              </a:solidFill>
              <a:effectLst>
                <a:outerShdw blurRad="38100" dist="38100" dir="2700000" algn="tl">
                  <a:srgbClr val="000000">
                    <a:alpha val="43137"/>
                  </a:srgbClr>
                </a:outerShdw>
              </a:effectLst>
            </a:endParaRPr>
          </a:p>
        </p:txBody>
      </p:sp>
      <p:sp>
        <p:nvSpPr>
          <p:cNvPr id="9219" name="Subtitle 2"/>
          <p:cNvSpPr txBox="1">
            <a:spLocks/>
          </p:cNvSpPr>
          <p:nvPr/>
        </p:nvSpPr>
        <p:spPr bwMode="auto">
          <a:xfrm>
            <a:off x="3143250" y="5429250"/>
            <a:ext cx="5719763" cy="614363"/>
          </a:xfrm>
          <a:prstGeom prst="rect">
            <a:avLst/>
          </a:prstGeom>
          <a:noFill/>
          <a:ln w="9525">
            <a:noFill/>
            <a:miter lim="800000"/>
            <a:headEnd/>
            <a:tailEnd/>
          </a:ln>
        </p:spPr>
        <p:txBody>
          <a:bodyPr lIns="118872" tIns="0" rIns="45720" bIns="0" anchor="b"/>
          <a:lstStyle/>
          <a:p>
            <a:pPr>
              <a:buClr>
                <a:schemeClr val="accent1"/>
              </a:buClr>
              <a:buSzPct val="80000"/>
              <a:buFont typeface="Wingdings 2" pitchFamily="18" charset="2"/>
              <a:buNone/>
            </a:pPr>
            <a:r>
              <a:rPr lang="fa-IR" dirty="0" smtClean="0">
                <a:solidFill>
                  <a:srgbClr val="FFFFFF"/>
                </a:solidFill>
                <a:latin typeface="Corbel" pitchFamily="34" charset="0"/>
                <a:cs typeface="Tahoma" pitchFamily="34" charset="0"/>
              </a:rPr>
              <a:t>علي اكبر حقدوست، اپيدميولوژيست</a:t>
            </a:r>
            <a:endParaRPr lang="fa-IR" dirty="0">
              <a:solidFill>
                <a:srgbClr val="FFFFFF"/>
              </a:solidFill>
              <a:latin typeface="Corbel" pitchFamily="34" charset="0"/>
              <a:cs typeface="Tahoma" pitchFamily="34" charset="0"/>
            </a:endParaRPr>
          </a:p>
        </p:txBody>
      </p:sp>
      <p:sp>
        <p:nvSpPr>
          <p:cNvPr id="7" name="TextBox 6"/>
          <p:cNvSpPr txBox="1"/>
          <p:nvPr/>
        </p:nvSpPr>
        <p:spPr>
          <a:xfrm>
            <a:off x="2420357" y="428604"/>
            <a:ext cx="3805850" cy="461665"/>
          </a:xfrm>
          <a:prstGeom prst="rect">
            <a:avLst/>
          </a:prstGeom>
          <a:solidFill>
            <a:schemeClr val="tx2">
              <a:lumMod val="25000"/>
            </a:schemeClr>
          </a:solidFill>
          <a:ln>
            <a:noFill/>
          </a:ln>
          <a:scene3d>
            <a:camera prst="orthographicFront"/>
            <a:lightRig rig="threePt" dir="t"/>
          </a:scene3d>
          <a:sp3d>
            <a:bevelT/>
          </a:sp3d>
        </p:spPr>
        <p:txBody>
          <a:bodyPr wrap="none">
            <a:spAutoFit/>
            <a:scene3d>
              <a:camera prst="orthographicFront"/>
              <a:lightRig rig="soft" dir="t">
                <a:rot lat="0" lon="0" rev="10800000"/>
              </a:lightRig>
            </a:scene3d>
            <a:sp3d>
              <a:bevelT w="27940" h="12700"/>
              <a:contourClr>
                <a:srgbClr val="DDDDDD"/>
              </a:contourClr>
            </a:sp3d>
          </a:bodyPr>
          <a:lstStyle/>
          <a:p>
            <a:pPr algn="l" rtl="0" fontAlgn="auto">
              <a:spcBef>
                <a:spcPts val="0"/>
              </a:spcBef>
              <a:spcAft>
                <a:spcPts val="0"/>
              </a:spcAft>
              <a:defRPr/>
            </a:pPr>
            <a:r>
              <a:rPr lang="fa-IR" sz="2400" spc="-150" dirty="0">
                <a:ln w="11430"/>
                <a:solidFill>
                  <a:srgbClr val="F8F8F8"/>
                </a:solidFill>
                <a:effectLst>
                  <a:glow rad="101600">
                    <a:schemeClr val="tx1">
                      <a:lumMod val="65000"/>
                      <a:alpha val="60000"/>
                    </a:schemeClr>
                  </a:glow>
                </a:effectLst>
                <a:latin typeface="+mn-lt"/>
                <a:cs typeface="Zar" pitchFamily="2" charset="-78"/>
              </a:rPr>
              <a:t>بنام او </a:t>
            </a:r>
            <a:r>
              <a:rPr lang="fa-IR" sz="2400" spc="-150" dirty="0" err="1">
                <a:ln w="11430"/>
                <a:solidFill>
                  <a:srgbClr val="F8F8F8"/>
                </a:solidFill>
                <a:effectLst>
                  <a:glow rad="101600">
                    <a:schemeClr val="tx1">
                      <a:lumMod val="65000"/>
                      <a:alpha val="60000"/>
                    </a:schemeClr>
                  </a:glow>
                </a:effectLst>
                <a:latin typeface="+mn-lt"/>
                <a:cs typeface="Zar" pitchFamily="2" charset="-78"/>
              </a:rPr>
              <a:t>كه</a:t>
            </a:r>
            <a:r>
              <a:rPr lang="fa-IR" sz="2400" spc="-150" dirty="0">
                <a:ln w="11430"/>
                <a:solidFill>
                  <a:srgbClr val="F8F8F8"/>
                </a:solidFill>
                <a:effectLst>
                  <a:glow rad="101600">
                    <a:schemeClr val="tx1">
                      <a:lumMod val="65000"/>
                      <a:alpha val="60000"/>
                    </a:schemeClr>
                  </a:glow>
                </a:effectLst>
                <a:latin typeface="+mn-lt"/>
                <a:cs typeface="Zar" pitchFamily="2" charset="-78"/>
              </a:rPr>
              <a:t> آگاه بر هر نهان است و دانا بر هر </a:t>
            </a:r>
            <a:r>
              <a:rPr lang="fa-IR" sz="2400" spc="-150" dirty="0" err="1">
                <a:ln w="11430"/>
                <a:solidFill>
                  <a:srgbClr val="F8F8F8"/>
                </a:solidFill>
                <a:effectLst>
                  <a:glow rad="101600">
                    <a:schemeClr val="tx1">
                      <a:lumMod val="65000"/>
                      <a:alpha val="60000"/>
                    </a:schemeClr>
                  </a:glow>
                </a:effectLst>
                <a:latin typeface="+mn-lt"/>
                <a:cs typeface="Zar" pitchFamily="2" charset="-78"/>
              </a:rPr>
              <a:t>حقيقت</a:t>
            </a:r>
            <a:endParaRPr lang="en-US" sz="2400" spc="-150" dirty="0">
              <a:ln w="11430"/>
              <a:solidFill>
                <a:srgbClr val="F8F8F8"/>
              </a:solidFill>
              <a:effectLst>
                <a:glow rad="101600">
                  <a:schemeClr val="tx1">
                    <a:lumMod val="65000"/>
                    <a:alpha val="60000"/>
                  </a:schemeClr>
                </a:glow>
              </a:effectLst>
              <a:latin typeface="+mn-lt"/>
              <a:cs typeface="Zar" pitchFamily="2" charset="-78"/>
            </a:endParaRPr>
          </a:p>
        </p:txBody>
      </p:sp>
      <p:pic>
        <p:nvPicPr>
          <p:cNvPr id="9221" name="Picture 7" descr="kerman logo.gif"/>
          <p:cNvPicPr>
            <a:picLocks noChangeAspect="1"/>
          </p:cNvPicPr>
          <p:nvPr/>
        </p:nvPicPr>
        <p:blipFill>
          <a:blip r:embed="rId4"/>
          <a:srcRect/>
          <a:stretch>
            <a:fillRect/>
          </a:stretch>
        </p:blipFill>
        <p:spPr bwMode="auto">
          <a:xfrm>
            <a:off x="3571875" y="1000125"/>
            <a:ext cx="1716088" cy="1285875"/>
          </a:xfrm>
          <a:prstGeom prst="rect">
            <a:avLst/>
          </a:prstGeom>
          <a:noFill/>
          <a:ln w="9525">
            <a:noFill/>
            <a:miter lim="800000"/>
            <a:headEnd/>
            <a:tailEnd/>
          </a:ln>
        </p:spPr>
      </p:pic>
      <p:sp>
        <p:nvSpPr>
          <p:cNvPr id="9222" name="Rectangle 9"/>
          <p:cNvSpPr>
            <a:spLocks noChangeArrowheads="1"/>
          </p:cNvSpPr>
          <p:nvPr/>
        </p:nvSpPr>
        <p:spPr bwMode="auto">
          <a:xfrm>
            <a:off x="3467100" y="2143125"/>
            <a:ext cx="1857375" cy="261938"/>
          </a:xfrm>
          <a:prstGeom prst="rect">
            <a:avLst/>
          </a:prstGeom>
          <a:noFill/>
          <a:ln w="9525">
            <a:noFill/>
            <a:miter lim="800000"/>
            <a:headEnd/>
            <a:tailEnd/>
          </a:ln>
        </p:spPr>
        <p:txBody>
          <a:bodyPr wrap="none">
            <a:spAutoFit/>
          </a:bodyPr>
          <a:lstStyle/>
          <a:p>
            <a:pPr algn="l" rtl="0"/>
            <a:r>
              <a:rPr lang="fa-IR" sz="1100">
                <a:solidFill>
                  <a:srgbClr val="FFFFFF"/>
                </a:solidFill>
                <a:latin typeface="Corbel" pitchFamily="34" charset="0"/>
                <a:cs typeface="Tahoma" pitchFamily="34" charset="0"/>
              </a:rPr>
              <a:t>دانشگاه علوم پزشكي كرمان</a:t>
            </a:r>
          </a:p>
        </p:txBody>
      </p:sp>
      <p:pic>
        <p:nvPicPr>
          <p:cNvPr id="8" name="~PP1206.WAV">
            <a:hlinkClick r:id="" action="ppaction://media"/>
          </p:cNvPr>
          <p:cNvPicPr>
            <a:picLocks noRot="1" noChangeAspect="1"/>
          </p:cNvPicPr>
          <p:nvPr>
            <a:wavAudioFile r:embed="rId1" name="~PP1206.WAV"/>
          </p:nvPr>
        </p:nvPicPr>
        <p:blipFill>
          <a:blip r:embed="rId5"/>
          <a:stretch>
            <a:fillRect/>
          </a:stretch>
        </p:blipFill>
        <p:spPr>
          <a:xfrm>
            <a:off x="8639175" y="6353175"/>
            <a:ext cx="304800" cy="304800"/>
          </a:xfrm>
          <a:prstGeom prst="rect">
            <a:avLst/>
          </a:prstGeom>
        </p:spPr>
      </p:pic>
    </p:spTree>
  </p:cSld>
  <p:clrMapOvr>
    <a:masterClrMapping/>
  </p:clrMapOvr>
  <p:transition advTm="1022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سوالاتی برای شما</a:t>
            </a:r>
            <a:endParaRPr lang="en-US" dirty="0"/>
          </a:p>
        </p:txBody>
      </p:sp>
      <p:sp>
        <p:nvSpPr>
          <p:cNvPr id="3" name="Content Placeholder 2"/>
          <p:cNvSpPr>
            <a:spLocks noGrp="1"/>
          </p:cNvSpPr>
          <p:nvPr>
            <p:ph idx="1"/>
          </p:nvPr>
        </p:nvSpPr>
        <p:spPr>
          <a:xfrm>
            <a:off x="0" y="1571612"/>
            <a:ext cx="9144000" cy="4929222"/>
          </a:xfrm>
        </p:spPr>
        <p:txBody>
          <a:bodyPr/>
          <a:lstStyle/>
          <a:p>
            <a:r>
              <a:rPr lang="fa-IR" dirty="0" smtClean="0"/>
              <a:t>لطفاً برای موضوع زیر یک بیان مساله کوتاه بنویسید</a:t>
            </a:r>
          </a:p>
          <a:p>
            <a:pPr algn="ctr">
              <a:buNone/>
            </a:pPr>
            <a:r>
              <a:rPr lang="fa-IR" b="1" dirty="0" smtClean="0">
                <a:solidFill>
                  <a:srgbClr val="FF0000"/>
                </a:solidFill>
                <a:effectLst>
                  <a:outerShdw blurRad="38100" dist="38100" dir="2700000" algn="tl">
                    <a:srgbClr val="000000">
                      <a:alpha val="43137"/>
                    </a:srgbClr>
                  </a:outerShdw>
                </a:effectLst>
              </a:rPr>
              <a:t>بررسی رابطه بین سواد علمی با قدرت بیان مدرسان در دانشگاه علوم پزشکی کرمان</a:t>
            </a:r>
          </a:p>
          <a:p>
            <a:endParaRPr lang="fa-IR" sz="700" dirty="0" smtClean="0"/>
          </a:p>
          <a:p>
            <a:r>
              <a:rPr lang="fa-IR" dirty="0" smtClean="0"/>
              <a:t>ابتدا </a:t>
            </a:r>
            <a:r>
              <a:rPr lang="en-US" dirty="0" smtClean="0"/>
              <a:t>outline</a:t>
            </a:r>
            <a:r>
              <a:rPr lang="fa-IR" dirty="0" smtClean="0"/>
              <a:t> مطالبی را که فکر می کنید در بیان مساله لازم است به آنها اشاره شود را بیان فرمایید. ترتیب این موضوعات بسیار مهم است. دقت فرمایید از کل به جز باشد و انسجام مطالب حفظ گردد.</a:t>
            </a:r>
          </a:p>
          <a:p>
            <a:r>
              <a:rPr lang="fa-IR" dirty="0" smtClean="0"/>
              <a:t>سپس در حد 500 تا 600 کلمه بیان مساله بنویسید.</a:t>
            </a:r>
          </a:p>
          <a:p>
            <a:r>
              <a:rPr lang="fa-IR" dirty="0" smtClean="0"/>
              <a:t>خواهشمندم حتماً بیان مساله خود را ظرف 3-4 روز بعد مجدد مرور فرمود و سعی نمایید به صورت </a:t>
            </a:r>
            <a:r>
              <a:rPr lang="fa-IR" smtClean="0"/>
              <a:t>منتقدانه از نوشته خود ایراد </a:t>
            </a:r>
            <a:r>
              <a:rPr lang="fa-IR" dirty="0" smtClean="0"/>
              <a:t>بگیرید</a:t>
            </a:r>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10</a:t>
            </a:fld>
            <a:endParaRPr lang="en-US"/>
          </a:p>
        </p:txBody>
      </p:sp>
      <p:pic>
        <p:nvPicPr>
          <p:cNvPr id="6" name="~PP1128.WAV">
            <a:hlinkClick r:id="" action="ppaction://media"/>
          </p:cNvPr>
          <p:cNvPicPr>
            <a:picLocks noRot="1" noChangeAspect="1"/>
          </p:cNvPicPr>
          <p:nvPr>
            <a:wavAudioFile r:embed="rId1" name="~PP1128.WAV"/>
          </p:nvPr>
        </p:nvPicPr>
        <p:blipFill>
          <a:blip r:embed="rId4"/>
          <a:stretch>
            <a:fillRect/>
          </a:stretch>
        </p:blipFill>
        <p:spPr>
          <a:xfrm>
            <a:off x="8639175" y="6353175"/>
            <a:ext cx="304800" cy="304800"/>
          </a:xfrm>
          <a:prstGeom prst="rect">
            <a:avLst/>
          </a:prstGeom>
        </p:spPr>
      </p:pic>
    </p:spTree>
  </p:cSld>
  <p:clrMapOvr>
    <a:masterClrMapping/>
  </p:clrMapOvr>
  <p:transition advTm="1240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چرا به بیان مسئله نیاز داریم</a:t>
            </a:r>
            <a:endParaRPr lang="en-US" dirty="0"/>
          </a:p>
        </p:txBody>
      </p:sp>
      <p:sp>
        <p:nvSpPr>
          <p:cNvPr id="3" name="Content Placeholder 2"/>
          <p:cNvSpPr>
            <a:spLocks noGrp="1"/>
          </p:cNvSpPr>
          <p:nvPr>
            <p:ph idx="1"/>
          </p:nvPr>
        </p:nvSpPr>
        <p:spPr/>
        <p:txBody>
          <a:bodyPr/>
          <a:lstStyle/>
          <a:p>
            <a:r>
              <a:rPr lang="fa-IR" dirty="0" smtClean="0"/>
              <a:t>به خود و خواننده تحقیق نشان دهیم که چرا تحقیقمان مهم است؟</a:t>
            </a:r>
          </a:p>
          <a:p>
            <a:r>
              <a:rPr lang="fa-IR" dirty="0" smtClean="0"/>
              <a:t>ابعاد تحقیق را روشن کنیم.</a:t>
            </a:r>
          </a:p>
          <a:p>
            <a:r>
              <a:rPr lang="fa-IR" dirty="0" smtClean="0"/>
              <a:t>خلاهای علمی موجود در آن زمینه را پر رنگ نمودن و هنرمندان نشان دهیم که نتایج تحقیقمان چگونه در پاسخ به خلاهای موجود می تواند موثر باشد.</a:t>
            </a:r>
          </a:p>
          <a:p>
            <a:r>
              <a:rPr lang="fa-IR" dirty="0" smtClean="0"/>
              <a:t>کلمات و واژه های تخصصی و یا خاص در تحقیق خود را بیان نماییم.</a:t>
            </a:r>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a:t>
            </a:fld>
            <a:endParaRPr lang="en-US"/>
          </a:p>
        </p:txBody>
      </p:sp>
      <p:pic>
        <p:nvPicPr>
          <p:cNvPr id="6" name="~PP583.WAV">
            <a:hlinkClick r:id="" action="ppaction://media"/>
          </p:cNvPr>
          <p:cNvPicPr>
            <a:picLocks noRot="1" noChangeAspect="1"/>
          </p:cNvPicPr>
          <p:nvPr>
            <a:wavAudioFile r:embed="rId1" name="~PP583.WAV"/>
          </p:nvPr>
        </p:nvPicPr>
        <p:blipFill>
          <a:blip r:embed="rId4"/>
          <a:stretch>
            <a:fillRect/>
          </a:stretch>
        </p:blipFill>
        <p:spPr>
          <a:xfrm>
            <a:off x="8639175" y="6353175"/>
            <a:ext cx="304800" cy="304800"/>
          </a:xfrm>
          <a:prstGeom prst="rect">
            <a:avLst/>
          </a:prstGeom>
        </p:spPr>
      </p:pic>
    </p:spTree>
  </p:cSld>
  <p:clrMapOvr>
    <a:masterClrMapping/>
  </p:clrMapOvr>
  <p:transition advTm="1099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آیا بیان مساله همان بررسی متون است؟</a:t>
            </a:r>
            <a:endParaRPr lang="en-US" dirty="0"/>
          </a:p>
        </p:txBody>
      </p:sp>
      <p:sp>
        <p:nvSpPr>
          <p:cNvPr id="3" name="Content Placeholder 2"/>
          <p:cNvSpPr>
            <a:spLocks noGrp="1"/>
          </p:cNvSpPr>
          <p:nvPr>
            <p:ph idx="1"/>
          </p:nvPr>
        </p:nvSpPr>
        <p:spPr/>
        <p:txBody>
          <a:bodyPr/>
          <a:lstStyle/>
          <a:p>
            <a:r>
              <a:rPr lang="fa-IR" dirty="0" smtClean="0"/>
              <a:t>بررسی متون و مرور مستندات جزیی از بیان مساله هست ولی تمام آن نیست.</a:t>
            </a:r>
          </a:p>
          <a:p>
            <a:r>
              <a:rPr lang="fa-IR" dirty="0" smtClean="0"/>
              <a:t>باید با مرور مستندات و منابع نشان دهیم که در زمینه علمی مورد نظر چه خلاهایی وجود دارد و ما چگونه می خواهیم این خلاها را با تحقیق خود پر نماییم؟</a:t>
            </a:r>
          </a:p>
          <a:p>
            <a:pPr>
              <a:buNone/>
            </a:pP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a:t>
            </a:fld>
            <a:endParaRPr lang="en-US"/>
          </a:p>
        </p:txBody>
      </p:sp>
      <p:pic>
        <p:nvPicPr>
          <p:cNvPr id="6" name="~PP1686.WAV">
            <a:hlinkClick r:id="" action="ppaction://media"/>
          </p:cNvPr>
          <p:cNvPicPr>
            <a:picLocks noRot="1" noChangeAspect="1"/>
          </p:cNvPicPr>
          <p:nvPr>
            <a:wavAudioFile r:embed="rId1" name="~PP1686.WAV"/>
          </p:nvPr>
        </p:nvPicPr>
        <p:blipFill>
          <a:blip r:embed="rId4"/>
          <a:stretch>
            <a:fillRect/>
          </a:stretch>
        </p:blipFill>
        <p:spPr>
          <a:xfrm>
            <a:off x="8639175" y="6353175"/>
            <a:ext cx="304800" cy="304800"/>
          </a:xfrm>
          <a:prstGeom prst="rect">
            <a:avLst/>
          </a:prstGeom>
        </p:spPr>
      </p:pic>
    </p:spTree>
  </p:cSld>
  <p:clrMapOvr>
    <a:masterClrMapping/>
  </p:clrMapOvr>
  <p:transition advTm="4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خصوصیات بیان مساله (1)</a:t>
            </a:r>
            <a:endParaRPr lang="en-US" dirty="0"/>
          </a:p>
        </p:txBody>
      </p:sp>
      <p:sp>
        <p:nvSpPr>
          <p:cNvPr id="3" name="Content Placeholder 2"/>
          <p:cNvSpPr>
            <a:spLocks noGrp="1"/>
          </p:cNvSpPr>
          <p:nvPr>
            <p:ph idx="1"/>
          </p:nvPr>
        </p:nvSpPr>
        <p:spPr/>
        <p:txBody>
          <a:bodyPr/>
          <a:lstStyle/>
          <a:p>
            <a:r>
              <a:rPr lang="fa-IR" dirty="0" smtClean="0"/>
              <a:t>کوتاه و مختصر و مفید بودن، گاه بیان می شود که حداکثر 700 کلمه باشد؛ اگرچه واقعا نوشتن بیان مساله در این اندازه برای بسیاری از موضوعات تقریباً غیر ممکن است.</a:t>
            </a:r>
          </a:p>
          <a:p>
            <a:r>
              <a:rPr lang="fa-IR" dirty="0" smtClean="0"/>
              <a:t>همبستگی و انسجام مطالب در بیان مساله بسیار مهم است. پراکنده گویی و عدم وجود ارتباط منطقی بین قسمتهای مختلف بیان مساله امری بسیار رایج است. زمانی می توان بیان نمود که انسجام کافی وجود دارد که حذف و یا جابجایی حتی یک پاراگراف باعث دشوار شدن درک مطالب شود.</a:t>
            </a:r>
          </a:p>
          <a:p>
            <a:endParaRPr lang="fa-IR" dirty="0" smtClean="0"/>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a:t>
            </a:fld>
            <a:endParaRPr lang="en-US"/>
          </a:p>
        </p:txBody>
      </p:sp>
      <p:pic>
        <p:nvPicPr>
          <p:cNvPr id="6" name="~PP3348.WAV">
            <a:hlinkClick r:id="" action="ppaction://media"/>
          </p:cNvPr>
          <p:cNvPicPr>
            <a:picLocks noRot="1" noChangeAspect="1"/>
          </p:cNvPicPr>
          <p:nvPr>
            <a:wavAudioFile r:embed="rId1" name="~PP3348.WAV"/>
          </p:nvPr>
        </p:nvPicPr>
        <p:blipFill>
          <a:blip r:embed="rId4"/>
          <a:stretch>
            <a:fillRect/>
          </a:stretch>
        </p:blipFill>
        <p:spPr>
          <a:xfrm>
            <a:off x="8639175" y="6353175"/>
            <a:ext cx="304800" cy="304800"/>
          </a:xfrm>
          <a:prstGeom prst="rect">
            <a:avLst/>
          </a:prstGeom>
        </p:spPr>
      </p:pic>
    </p:spTree>
  </p:cSld>
  <p:clrMapOvr>
    <a:masterClrMapping/>
  </p:clrMapOvr>
  <p:transition advTm="753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خصوصیات بیان مساله (2)</a:t>
            </a:r>
            <a:endParaRPr lang="en-US" dirty="0"/>
          </a:p>
        </p:txBody>
      </p:sp>
      <p:sp>
        <p:nvSpPr>
          <p:cNvPr id="3" name="Content Placeholder 2"/>
          <p:cNvSpPr>
            <a:spLocks noGrp="1"/>
          </p:cNvSpPr>
          <p:nvPr>
            <p:ph idx="1"/>
          </p:nvPr>
        </p:nvSpPr>
        <p:spPr/>
        <p:txBody>
          <a:bodyPr/>
          <a:lstStyle/>
          <a:p>
            <a:r>
              <a:rPr lang="fa-IR" dirty="0" smtClean="0"/>
              <a:t>بیان مساله خوب از یک کل شروع شده و به تدریج به جزئیات می پردازد. شروع از یک کل باعث جذابیت بیشتر متن شده و باعث جلب بهتر توجه می باشد.</a:t>
            </a:r>
          </a:p>
          <a:p>
            <a:r>
              <a:rPr lang="fa-IR" dirty="0" smtClean="0"/>
              <a:t>استفاده از منابع و مستندات باید در راستای تبیین بهتر و دقیقتر موضوع و برای نشان دادن اهمیت کار باشد و نشان دهد که موضوع مورد پژوهش چه خلا علمی را پر خواهد نمود. استفاده زیاد از منابع توصیه نمی شود. همچنین انشای روان بیان مساله نباید تحت تاثیر منابع قرار گرفته و به نظر برسد که متن دارای گسستهای معنایی و انشایی است.</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a:t>
            </a:fld>
            <a:endParaRPr lang="en-US"/>
          </a:p>
        </p:txBody>
      </p:sp>
      <p:pic>
        <p:nvPicPr>
          <p:cNvPr id="6" name="~PP3698.WAV">
            <a:hlinkClick r:id="" action="ppaction://media"/>
          </p:cNvPr>
          <p:cNvPicPr>
            <a:picLocks noRot="1" noChangeAspect="1"/>
          </p:cNvPicPr>
          <p:nvPr>
            <a:wavAudioFile r:embed="rId1" name="~PP3698.WAV"/>
          </p:nvPr>
        </p:nvPicPr>
        <p:blipFill>
          <a:blip r:embed="rId4"/>
          <a:stretch>
            <a:fillRect/>
          </a:stretch>
        </p:blipFill>
        <p:spPr>
          <a:xfrm>
            <a:off x="8639175" y="6353175"/>
            <a:ext cx="304800" cy="304800"/>
          </a:xfrm>
          <a:prstGeom prst="rect">
            <a:avLst/>
          </a:prstGeom>
        </p:spPr>
      </p:pic>
    </p:spTree>
  </p:cSld>
  <p:clrMapOvr>
    <a:masterClrMapping/>
  </p:clrMapOvr>
  <p:transition advTm="7401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خصوصیات بیان مساله (3)</a:t>
            </a:r>
            <a:endParaRPr lang="en-US" dirty="0"/>
          </a:p>
        </p:txBody>
      </p:sp>
      <p:sp>
        <p:nvSpPr>
          <p:cNvPr id="3" name="Content Placeholder 2"/>
          <p:cNvSpPr>
            <a:spLocks noGrp="1"/>
          </p:cNvSpPr>
          <p:nvPr>
            <p:ph idx="1"/>
          </p:nvPr>
        </p:nvSpPr>
        <p:spPr/>
        <p:txBody>
          <a:bodyPr/>
          <a:lstStyle/>
          <a:p>
            <a:r>
              <a:rPr lang="fa-IR" dirty="0" smtClean="0"/>
              <a:t>حتماً باید کلمات و مصادیق جدیدی که در منشور تحقیق زیاد مورد استفاده قرار می گیرد و یا کلماتی که اختصاصاً شما برای تحقیق خود ساخته اید را در بیان مساله وارد نمایید.</a:t>
            </a:r>
          </a:p>
          <a:p>
            <a:r>
              <a:rPr lang="fa-IR" dirty="0" smtClean="0"/>
              <a:t>پاراگراف آخر بیان مساله باید روشن و دقیق هدف عالی و نهایی تحقیق را بیان نماید. البته ممکن است این پاراگراف شباهت زیادی با هدف کلی تحقیق بیابد که ایرادی ندارد ولی شما در این پاراگراف فضای بیشتری دارید تا هدف را در قالب عبارات و جملات مبسوط تری بیان نمایید.</a:t>
            </a:r>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a:t>
            </a:fld>
            <a:endParaRPr lang="en-US"/>
          </a:p>
        </p:txBody>
      </p:sp>
      <p:pic>
        <p:nvPicPr>
          <p:cNvPr id="6" name="~PP3678.WAV">
            <a:hlinkClick r:id="" action="ppaction://media"/>
          </p:cNvPr>
          <p:cNvPicPr>
            <a:picLocks noRot="1" noChangeAspect="1"/>
          </p:cNvPicPr>
          <p:nvPr>
            <a:wavAudioFile r:embed="rId1" name="~PP3678.WAV"/>
          </p:nvPr>
        </p:nvPicPr>
        <p:blipFill>
          <a:blip r:embed="rId4"/>
          <a:stretch>
            <a:fillRect/>
          </a:stretch>
        </p:blipFill>
        <p:spPr>
          <a:xfrm>
            <a:off x="8639175" y="6353175"/>
            <a:ext cx="304800" cy="304800"/>
          </a:xfrm>
          <a:prstGeom prst="rect">
            <a:avLst/>
          </a:prstGeom>
        </p:spPr>
      </p:pic>
    </p:spTree>
  </p:cSld>
  <p:clrMapOvr>
    <a:masterClrMapping/>
  </p:clrMapOvr>
  <p:transition advTm="654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شما می توانید در بیان مساله</a:t>
            </a:r>
            <a:endParaRPr lang="en-US" dirty="0"/>
          </a:p>
        </p:txBody>
      </p:sp>
      <p:sp>
        <p:nvSpPr>
          <p:cNvPr id="3" name="Content Placeholder 2"/>
          <p:cNvSpPr>
            <a:spLocks noGrp="1"/>
          </p:cNvSpPr>
          <p:nvPr>
            <p:ph idx="1"/>
          </p:nvPr>
        </p:nvSpPr>
        <p:spPr/>
        <p:txBody>
          <a:bodyPr/>
          <a:lstStyle/>
          <a:p>
            <a:r>
              <a:rPr lang="fa-IR" dirty="0" smtClean="0"/>
              <a:t>از اشکال استفاده نمایید تا موضوع را بهتر شرح دهید</a:t>
            </a:r>
          </a:p>
          <a:p>
            <a:r>
              <a:rPr lang="fa-IR" dirty="0" smtClean="0"/>
              <a:t>آوردن نمودارهای مختلف به خصوص در جهت باز نمودن ابعاد تحقیق و تبیین دقیق موضوع مانند </a:t>
            </a:r>
            <a:r>
              <a:rPr lang="en-US" dirty="0" smtClean="0"/>
              <a:t>conceptual framework</a:t>
            </a:r>
            <a:r>
              <a:rPr lang="fa-IR" dirty="0" smtClean="0"/>
              <a:t> توصیه می شود</a:t>
            </a:r>
          </a:p>
          <a:p>
            <a:r>
              <a:rPr lang="fa-IR" dirty="0" smtClean="0"/>
              <a:t>حتی می توانید از جداول استفاده نمایید</a:t>
            </a:r>
          </a:p>
          <a:p>
            <a:r>
              <a:rPr lang="fa-IR" dirty="0" smtClean="0"/>
              <a:t>منابع زیاد و متعدد به صورت عمومی توصیه نمی شود. به صورت عرف 20 تا 30 منبع کافی است</a:t>
            </a:r>
          </a:p>
          <a:p>
            <a:pPr>
              <a:buNone/>
            </a:pP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a:t>
            </a:fld>
            <a:endParaRPr lang="en-US"/>
          </a:p>
        </p:txBody>
      </p:sp>
      <p:pic>
        <p:nvPicPr>
          <p:cNvPr id="6" name="~PP2872.WAV">
            <a:hlinkClick r:id="" action="ppaction://media"/>
          </p:cNvPr>
          <p:cNvPicPr>
            <a:picLocks noRot="1" noChangeAspect="1"/>
          </p:cNvPicPr>
          <p:nvPr>
            <a:wavAudioFile r:embed="rId1" name="~PP2872.WAV"/>
          </p:nvPr>
        </p:nvPicPr>
        <p:blipFill>
          <a:blip r:embed="rId4"/>
          <a:stretch>
            <a:fillRect/>
          </a:stretch>
        </p:blipFill>
        <p:spPr>
          <a:xfrm>
            <a:off x="8639175" y="6353175"/>
            <a:ext cx="304800" cy="304800"/>
          </a:xfrm>
          <a:prstGeom prst="rect">
            <a:avLst/>
          </a:prstGeom>
        </p:spPr>
      </p:pic>
    </p:spTree>
  </p:cSld>
  <p:clrMapOvr>
    <a:masterClrMapping/>
  </p:clrMapOvr>
  <p:transition advTm="728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در بیان مساله نباید</a:t>
            </a:r>
            <a:endParaRPr lang="en-US" dirty="0"/>
          </a:p>
        </p:txBody>
      </p:sp>
      <p:sp>
        <p:nvSpPr>
          <p:cNvPr id="3" name="Content Placeholder 2"/>
          <p:cNvSpPr>
            <a:spLocks noGrp="1"/>
          </p:cNvSpPr>
          <p:nvPr>
            <p:ph idx="1"/>
          </p:nvPr>
        </p:nvSpPr>
        <p:spPr/>
        <p:txBody>
          <a:bodyPr/>
          <a:lstStyle/>
          <a:p>
            <a:r>
              <a:rPr lang="fa-IR" dirty="0" smtClean="0"/>
              <a:t>فرافکنی زیاد داشته باشید و ادعاهای بزرگ بنمایید</a:t>
            </a:r>
          </a:p>
          <a:p>
            <a:r>
              <a:rPr lang="fa-IR" dirty="0" smtClean="0"/>
              <a:t>به شکل تمسخرآمیزی نتایج تحقیقات دیگران را زیر سوال ببرید</a:t>
            </a:r>
          </a:p>
          <a:p>
            <a:r>
              <a:rPr lang="fa-IR" dirty="0" smtClean="0"/>
              <a:t>سالادی از جملات و عبارات علمی را ردیف نمایید</a:t>
            </a:r>
          </a:p>
          <a:p>
            <a:r>
              <a:rPr lang="fa-IR" dirty="0" smtClean="0"/>
              <a:t>از نتایج و نوشته های دیگران کپی برداری نمایید</a:t>
            </a:r>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8</a:t>
            </a:fld>
            <a:endParaRPr lang="en-US"/>
          </a:p>
        </p:txBody>
      </p:sp>
      <p:pic>
        <p:nvPicPr>
          <p:cNvPr id="6" name="~PP1916.WAV">
            <a:hlinkClick r:id="" action="ppaction://media"/>
          </p:cNvPr>
          <p:cNvPicPr>
            <a:picLocks noRot="1" noChangeAspect="1"/>
          </p:cNvPicPr>
          <p:nvPr>
            <a:wavAudioFile r:embed="rId1" name="~PP1916.WAV"/>
          </p:nvPr>
        </p:nvPicPr>
        <p:blipFill>
          <a:blip r:embed="rId4"/>
          <a:stretch>
            <a:fillRect/>
          </a:stretch>
        </p:blipFill>
        <p:spPr>
          <a:xfrm>
            <a:off x="8639175" y="6353175"/>
            <a:ext cx="304800" cy="304800"/>
          </a:xfrm>
          <a:prstGeom prst="rect">
            <a:avLst/>
          </a:prstGeom>
        </p:spPr>
      </p:pic>
    </p:spTree>
  </p:cSld>
  <p:clrMapOvr>
    <a:masterClrMapping/>
  </p:clrMapOvr>
  <p:transition advTm="60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از کجا شروع کنیم؟</a:t>
            </a:r>
            <a:endParaRPr lang="en-US" dirty="0"/>
          </a:p>
        </p:txBody>
      </p:sp>
      <p:sp>
        <p:nvSpPr>
          <p:cNvPr id="3" name="Content Placeholder 2"/>
          <p:cNvSpPr>
            <a:spLocks noGrp="1"/>
          </p:cNvSpPr>
          <p:nvPr>
            <p:ph idx="1"/>
          </p:nvPr>
        </p:nvSpPr>
        <p:spPr/>
        <p:txBody>
          <a:bodyPr/>
          <a:lstStyle/>
          <a:p>
            <a:r>
              <a:rPr lang="fa-IR" dirty="0" smtClean="0"/>
              <a:t>بعد از خواندن دقیق مقالات و گزارشات مرتبط و یافتن دید جامع به موضوع باید برای نوشتن دست به قلم شد.</a:t>
            </a:r>
          </a:p>
          <a:p>
            <a:r>
              <a:rPr lang="fa-IR" dirty="0" smtClean="0"/>
              <a:t>در ابتدا حتما فهرست وار آنچه که لازم می دانید را بیان نمایید. یعنی مشخص کنید که پیام پاراگرافهای مختلف بیان مساله چه خواهد بود و بعد شروع به نوشتن بنمایید</a:t>
            </a:r>
          </a:p>
          <a:p>
            <a:r>
              <a:rPr lang="fa-IR" dirty="0" smtClean="0"/>
              <a:t>سعی کنید بر اساس دانش خود، ابتدا انشای بیان مساله را تکمیل کنید و سپس جملات و عبارات خود را به منابع متصل نمایید.</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9</a:t>
            </a:fld>
            <a:endParaRPr lang="en-US"/>
          </a:p>
        </p:txBody>
      </p:sp>
      <p:pic>
        <p:nvPicPr>
          <p:cNvPr id="6" name="~PP4010.WAV">
            <a:hlinkClick r:id="" action="ppaction://media"/>
          </p:cNvPr>
          <p:cNvPicPr>
            <a:picLocks noRot="1" noChangeAspect="1"/>
          </p:cNvPicPr>
          <p:nvPr>
            <a:wavAudioFile r:embed="rId1" name="~PP4010.WAV"/>
          </p:nvPr>
        </p:nvPicPr>
        <p:blipFill>
          <a:blip r:embed="rId4"/>
          <a:stretch>
            <a:fillRect/>
          </a:stretch>
        </p:blipFill>
        <p:spPr>
          <a:xfrm>
            <a:off x="8639175" y="6353175"/>
            <a:ext cx="304800" cy="304800"/>
          </a:xfrm>
          <a:prstGeom prst="rect">
            <a:avLst/>
          </a:prstGeom>
        </p:spPr>
      </p:pic>
    </p:spTree>
  </p:cSld>
  <p:clrMapOvr>
    <a:masterClrMapping/>
  </p:clrMapOvr>
  <p:transition advTm="5937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وش شناسي پژوهش در آموزش">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2">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wrap="square">
        <a:spAutoFit/>
      </a:bodyPr>
      <a:lstStyle>
        <a:defPPr>
          <a:defRPr sz="2400" dirty="0" smtClean="0">
            <a:cs typeface="B Zar" pitchFamily="2" charset="-78"/>
          </a:defRPr>
        </a:defPPr>
      </a:lstStyle>
    </a:spDef>
    <a:txDef>
      <a:spPr>
        <a:noFill/>
      </a:spPr>
      <a:bodyPr wrap="square" rtlCol="1">
        <a:spAutoFit/>
      </a:bodyPr>
      <a:lstStyle>
        <a:defPPr>
          <a:defRPr sz="2400" dirty="0" smtClean="0">
            <a:cs typeface="B Zar" pitchFamily="2" charset="-7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روش شناسي پژوهش در آموزش</Template>
  <TotalTime>361</TotalTime>
  <Words>821</Words>
  <Application>Microsoft Office PowerPoint</Application>
  <PresentationFormat>On-screen Show (4:3)</PresentationFormat>
  <Paragraphs>80</Paragraphs>
  <Slides>10</Slides>
  <Notes>10</Notes>
  <HiddenSlides>0</HiddenSlides>
  <MMClips>10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روش شناسي پژوهش در آموزش</vt:lpstr>
      <vt:lpstr>روش شناسي پژوهشهای کمی (3)  بیان مسئله</vt:lpstr>
      <vt:lpstr>چرا به بیان مسئله نیاز داریم</vt:lpstr>
      <vt:lpstr>آیا بیان مساله همان بررسی متون است؟</vt:lpstr>
      <vt:lpstr>خصوصیات بیان مساله (1)</vt:lpstr>
      <vt:lpstr>خصوصیات بیان مساله (2)</vt:lpstr>
      <vt:lpstr>خصوصیات بیان مساله (3)</vt:lpstr>
      <vt:lpstr>شما می توانید در بیان مساله</vt:lpstr>
      <vt:lpstr>در بیان مساله نباید</vt:lpstr>
      <vt:lpstr>از کجا شروع کنیم؟</vt:lpstr>
      <vt:lpstr>سوالاتی برای شما</vt:lpstr>
    </vt:vector>
  </TitlesOfParts>
  <Company>PES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روش شناسي پژوهش در آموزش</dc:title>
  <dc:creator>Ali Akbar Haghdoost</dc:creator>
  <cp:lastModifiedBy>Ali Akbar Haghdoost</cp:lastModifiedBy>
  <cp:revision>138</cp:revision>
  <dcterms:created xsi:type="dcterms:W3CDTF">2010-01-27T16:56:38Z</dcterms:created>
  <dcterms:modified xsi:type="dcterms:W3CDTF">2010-01-29T21:04:36Z</dcterms:modified>
</cp:coreProperties>
</file>