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59" r:id="rId4"/>
    <p:sldId id="266" r:id="rId5"/>
    <p:sldId id="267" r:id="rId6"/>
    <p:sldId id="261" r:id="rId7"/>
    <p:sldId id="262" r:id="rId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Principles of Sampling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12/19/2009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A.Mirzazadeh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63ABC9F-8CB0-4D3D-87FE-0D52E3AE1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Principles of Sampling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12/19/2009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A.Mirzazadeh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3112F71-08B4-4D41-90A1-0381F3290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Principles of Sampling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12/19/2009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A.Mirzazadeh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112F71-08B4-4D41-90A1-0381F3290A1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5DE111-2EFB-4739-9D7F-2C7E45AAB19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12/19/2009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A.Mirzazadeh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Principles of Sampling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Principles of Sampling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12/19/2009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A.Mirzazadeh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112F71-08B4-4D41-90A1-0381F3290A1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Principles of Sampling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12/19/2009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A.Mirzazadeh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112F71-08B4-4D41-90A1-0381F3290A1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Principles of Sampling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12/19/2009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A.Mirzazadeh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112F71-08B4-4D41-90A1-0381F3290A1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Principles of Sampling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12/19/2009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A.Mirzazadeh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112F71-08B4-4D41-90A1-0381F3290A1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Principles of Sampling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12/19/2009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A.Mirzazadeh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3112F71-08B4-4D41-90A1-0381F3290A1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IVHUB_Heading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57188"/>
            <a:ext cx="29559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WHO_Logo_EMR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285750"/>
            <a:ext cx="185737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E4EFC-0630-462B-8D31-993E2B93FAE8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DB380-E5F9-46D8-AA5E-B7E0194978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2B42C-D219-419F-AAB2-F6840E0A173A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WWW.HIVHUB.IR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1AAF3-B734-4C59-9252-F631F71B6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658D8-F087-4B8B-856C-43F3DB47ED57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WWW.HIVHUB.IR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FDB88-61BE-4E5C-8B41-17F3DDD3F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IVHUB_Heading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5750" y="6273800"/>
            <a:ext cx="192881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>
            <a:off x="285750" y="1428750"/>
            <a:ext cx="85725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6154D-6B79-43F2-999E-009116827B4F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fld id="{0DD8E611-64F8-44AE-864D-859389551E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r>
              <a:rPr lang="en-US"/>
              <a:t>WWW.HIVHUB.IR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8847C-D9FD-401E-B38B-23B40C9673DB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WWW.HIVHUB.IR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4B452-6B31-4BC1-8B25-94652A04C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75AFA-5BF4-4F6C-8CD7-0BBF68436A35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WWW.HIVHUB.IR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2B0BD-3B2D-40AC-8FCD-9350580AD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7C34E-C3C2-48F9-BB23-776D00D3565A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WWW.HIVHUB.IR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43C39-9444-4574-9E12-49B7C251E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66489-A28B-4411-B084-B17901492764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WWW.HIVHUB.IR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B5052-2DBB-4000-AF0F-9A8BA0781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6ACA1-89A9-456D-AFCC-48E916547D88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WWW.HIVHUB.IR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EC650-21C6-4849-8F9B-DB8738F88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D3172-D18F-410D-B0B3-ED3C1ECA410C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WWW.HIVHUB.IR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21C1-A685-4960-9D4C-FC8B8B696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84D58-A0E6-4B27-9248-756D7E31D801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WWW.HIVHUB.IR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42B68-D9C6-4AB4-B09E-B7DA5D14B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041B4C-0BD0-4EFB-A685-0C7479B5A912}" type="datetime1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WWW.HIVHUB.IR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F15EE7-6C3E-4D1E-8E65-708C6A2AC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.wav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Responding driven sampling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 of Sampling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Session 1</a:t>
            </a:r>
            <a:endParaRPr lang="en-US" dirty="0"/>
          </a:p>
        </p:txBody>
      </p:sp>
      <p:pic>
        <p:nvPicPr>
          <p:cNvPr id="9" name="~PP3208.WAV">
            <a:hlinkClick r:id="" action="ppaction://media"/>
          </p:cNvPr>
          <p:cNvPicPr>
            <a:picLocks noRot="1" noChangeAspect="1"/>
          </p:cNvPicPr>
          <p:nvPr>
            <a:wavAudioFile r:embed="rId1" name="~PP3208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8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b="1" smtClean="0">
                <a:solidFill>
                  <a:schemeClr val="accent1"/>
                </a:solidFill>
              </a:rPr>
              <a:t>After this session, you should be able to</a:t>
            </a:r>
            <a:endParaRPr lang="en-US" sz="3600" b="1" smtClean="0">
              <a:solidFill>
                <a:schemeClr val="accent1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Outline the purpose of sampling</a:t>
            </a:r>
          </a:p>
          <a:p>
            <a:pPr eaLnBrk="1" hangingPunct="1"/>
            <a:r>
              <a:rPr lang="en-US" sz="2800" dirty="0" smtClean="0"/>
              <a:t>Understand key theoretical concepts in sampling</a:t>
            </a:r>
          </a:p>
          <a:p>
            <a:pPr eaLnBrk="1" hangingPunct="1"/>
            <a:r>
              <a:rPr lang="en-US" sz="2800" dirty="0" smtClean="0"/>
              <a:t>Describe the concept of selection bias and random error in sampling</a:t>
            </a:r>
            <a:endParaRPr lang="en-US" sz="2400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024D9A6-5865-4881-8417-E8666EE29D1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WWW.HIVHUB.IR</a:t>
            </a:r>
            <a:endParaRPr lang="en-US"/>
          </a:p>
        </p:txBody>
      </p:sp>
      <p:pic>
        <p:nvPicPr>
          <p:cNvPr id="8" name="~PP346.WAV">
            <a:hlinkClick r:id="" action="ppaction://media"/>
          </p:cNvPr>
          <p:cNvPicPr>
            <a:picLocks noRot="1" noChangeAspect="1"/>
          </p:cNvPicPr>
          <p:nvPr>
            <a:wavAudioFile r:embed="rId1" name="~PP346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8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1"/>
                </a:solidFill>
              </a:rPr>
              <a:t>Why do we sample?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We sample when we desire to measure characteristics of a specified population (e.g., the proportion of the general population who have unsafe sex) but lack the </a:t>
            </a:r>
            <a:r>
              <a:rPr lang="en-US" sz="2800" b="1" dirty="0" smtClean="0">
                <a:solidFill>
                  <a:srgbClr val="FF0000"/>
                </a:solidFill>
              </a:rPr>
              <a:t>time</a:t>
            </a:r>
            <a:r>
              <a:rPr lang="en-US" sz="2800" dirty="0" smtClean="0"/>
              <a:t> and </a:t>
            </a:r>
            <a:r>
              <a:rPr lang="en-US" sz="2800" b="1" dirty="0" smtClean="0">
                <a:solidFill>
                  <a:srgbClr val="FF0000"/>
                </a:solidFill>
              </a:rPr>
              <a:t>resources</a:t>
            </a:r>
            <a:r>
              <a:rPr lang="en-US" sz="2800" dirty="0" smtClean="0"/>
              <a:t> to obtain information from all members of the population.</a:t>
            </a:r>
          </a:p>
          <a:p>
            <a:pPr eaLnBrk="1" hangingPunct="1"/>
            <a:endParaRPr lang="en-US" sz="700" dirty="0" smtClean="0"/>
          </a:p>
          <a:p>
            <a:pPr eaLnBrk="1" hangingPunct="1"/>
            <a:r>
              <a:rPr lang="en-US" sz="2800" dirty="0" smtClean="0"/>
              <a:t>Concentrating survey time and resources on a sample may also result in </a:t>
            </a:r>
            <a:r>
              <a:rPr lang="en-US" sz="2800" b="1" dirty="0" smtClean="0">
                <a:solidFill>
                  <a:srgbClr val="FF0000"/>
                </a:solidFill>
              </a:rPr>
              <a:t>better quality data </a:t>
            </a:r>
            <a:r>
              <a:rPr lang="en-US" sz="2800" dirty="0" smtClean="0"/>
              <a:t>than if resources were spread over the whole population.</a:t>
            </a:r>
          </a:p>
          <a:p>
            <a:pPr eaLnBrk="1" hangingPunct="1">
              <a:buFont typeface="Arial" charset="0"/>
              <a:buNone/>
            </a:pP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235269B4-2D46-4123-BF24-371406D9A6E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WWW.HIVHUB.IR</a:t>
            </a:r>
            <a:endParaRPr lang="en-US"/>
          </a:p>
        </p:txBody>
      </p:sp>
      <p:pic>
        <p:nvPicPr>
          <p:cNvPr id="7" name="~PP508.WAV">
            <a:hlinkClick r:id="" action="ppaction://media"/>
          </p:cNvPr>
          <p:cNvPicPr>
            <a:picLocks noRot="1" noChangeAspect="1"/>
          </p:cNvPicPr>
          <p:nvPr>
            <a:wavAudioFile r:embed="rId2" name="~PP508.WAV"/>
          </p:nvPr>
        </p:nvPicPr>
        <p:blipFill>
          <a:blip r:embed="rId5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69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chemeClr val="accent1"/>
                </a:solidFill>
              </a:rPr>
              <a:t>Key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dirty="0" smtClean="0">
                <a:solidFill>
                  <a:srgbClr val="FF0000"/>
                </a:solidFill>
              </a:rPr>
              <a:t>Sampling unit (element): </a:t>
            </a:r>
            <a:r>
              <a:rPr lang="en-GB" dirty="0" smtClean="0"/>
              <a:t>Subject under observation on which information is collected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Example: adults&lt;25 years, prisoners discharges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12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dirty="0" smtClean="0">
                <a:solidFill>
                  <a:srgbClr val="FF0000"/>
                </a:solidFill>
              </a:rPr>
              <a:t>Sampling fraction: </a:t>
            </a:r>
            <a:r>
              <a:rPr lang="en-GB" dirty="0" smtClean="0"/>
              <a:t>Ratio between sample size and population size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Example: 100 out of 2000 (5%)</a:t>
            </a:r>
          </a:p>
          <a:p>
            <a:pPr>
              <a:lnSpc>
                <a:spcPct val="90000"/>
              </a:lnSpc>
              <a:buNone/>
            </a:pPr>
            <a:endParaRPr lang="en-GB" sz="18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GB" dirty="0" smtClean="0">
                <a:solidFill>
                  <a:srgbClr val="FF0000"/>
                </a:solidFill>
              </a:rPr>
              <a:t>Census: </a:t>
            </a:r>
            <a:r>
              <a:rPr lang="en-GB" dirty="0" smtClean="0"/>
              <a:t>The variable(s) of interest is measured in all sampling units</a:t>
            </a:r>
          </a:p>
          <a:p>
            <a:pPr lvl="1">
              <a:lnSpc>
                <a:spcPct val="90000"/>
              </a:lnSpc>
            </a:pPr>
            <a:endParaRPr lang="en-GB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63737230-55D1-4687-8B0C-68E9B3A5E06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WWW.HIVHUB.IR</a:t>
            </a:r>
            <a:endParaRPr lang="en-US"/>
          </a:p>
        </p:txBody>
      </p:sp>
      <p:pic>
        <p:nvPicPr>
          <p:cNvPr id="6" name="~PP1825.WAV">
            <a:hlinkClick r:id="" action="ppaction://media"/>
          </p:cNvPr>
          <p:cNvPicPr>
            <a:picLocks noRot="1" noChangeAspect="1"/>
          </p:cNvPicPr>
          <p:nvPr>
            <a:wavAudioFile r:embed="rId2" name="~PP1825.WAV"/>
          </p:nvPr>
        </p:nvPicPr>
        <p:blipFill>
          <a:blip r:embed="rId5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77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chemeClr val="accent1"/>
                </a:solidFill>
              </a:rPr>
              <a:t>Key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mtClean="0">
                <a:solidFill>
                  <a:srgbClr val="FF0000"/>
                </a:solidFill>
              </a:rPr>
              <a:t>Sampling frame</a:t>
            </a:r>
            <a:r>
              <a:rPr lang="en-GB" smtClean="0"/>
              <a:t> </a:t>
            </a:r>
          </a:p>
          <a:p>
            <a:pPr>
              <a:lnSpc>
                <a:spcPct val="90000"/>
              </a:lnSpc>
            </a:pPr>
            <a:r>
              <a:rPr lang="en-GB" smtClean="0"/>
              <a:t>List of all the sampling units from which sample is drawn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Lists: e.g. Adults&lt; 25 years of age, households, health care units…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mtClean="0">
                <a:solidFill>
                  <a:srgbClr val="FF0000"/>
                </a:solidFill>
              </a:rPr>
              <a:t>Sampling scheme</a:t>
            </a:r>
          </a:p>
          <a:p>
            <a:pPr>
              <a:lnSpc>
                <a:spcPct val="90000"/>
              </a:lnSpc>
            </a:pPr>
            <a:r>
              <a:rPr lang="en-GB" smtClean="0"/>
              <a:t>Method of selecting sampling units from sampling frame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Simple Random, convenience sample…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376B1205-4E55-41C8-AABE-90C34778E05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WWW.HIVHUB.IR</a:t>
            </a:r>
            <a:endParaRPr lang="en-US"/>
          </a:p>
        </p:txBody>
      </p:sp>
      <p:pic>
        <p:nvPicPr>
          <p:cNvPr id="6" name="~PP851.WAV">
            <a:hlinkClick r:id="" action="ppaction://media"/>
          </p:cNvPr>
          <p:cNvPicPr>
            <a:picLocks noRot="1" noChangeAspect="1"/>
          </p:cNvPicPr>
          <p:nvPr>
            <a:wavAudioFile r:embed="rId2" name="~PP851.WAV"/>
          </p:nvPr>
        </p:nvPicPr>
        <p:blipFill>
          <a:blip r:embed="rId5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44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chemeClr val="accent1"/>
                </a:solidFill>
              </a:rPr>
              <a:t>Key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FF0000"/>
                </a:solidFill>
              </a:rPr>
              <a:t>target population</a:t>
            </a:r>
            <a:r>
              <a:rPr lang="en-US" dirty="0" smtClean="0"/>
              <a:t> is the population that is the ideal one for meeting a survey’s measurement objective. (For example, all commercial sex workers in a city.)</a:t>
            </a:r>
          </a:p>
          <a:p>
            <a:r>
              <a:rPr lang="en-US" i="1" dirty="0" smtClean="0"/>
              <a:t>The </a:t>
            </a:r>
            <a:r>
              <a:rPr lang="en-US" b="1" i="1" dirty="0" smtClean="0">
                <a:solidFill>
                  <a:srgbClr val="FF0000"/>
                </a:solidFill>
              </a:rPr>
              <a:t>study (</a:t>
            </a:r>
            <a:r>
              <a:rPr lang="en-US" b="1" i="1" dirty="0" err="1" smtClean="0">
                <a:solidFill>
                  <a:srgbClr val="FF0000"/>
                </a:solidFill>
              </a:rPr>
              <a:t>statsitical</a:t>
            </a:r>
            <a:r>
              <a:rPr lang="en-US" b="1" i="1" dirty="0" smtClean="0">
                <a:solidFill>
                  <a:srgbClr val="FF0000"/>
                </a:solidFill>
              </a:rPr>
              <a:t>) population</a:t>
            </a:r>
            <a:r>
              <a:rPr lang="en-US" i="1" dirty="0" smtClean="0"/>
              <a:t> </a:t>
            </a:r>
            <a:r>
              <a:rPr lang="en-US" dirty="0" smtClean="0"/>
              <a:t>is the target population modified to take into account practical considerations (For example, all commercial sex workers in a city over the age of 15, excluding those who are home-based.)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E4F6FA9-2B24-4DAD-AB77-369B3630F90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WWW.HIVHUB.IR</a:t>
            </a:r>
            <a:endParaRPr lang="en-US"/>
          </a:p>
        </p:txBody>
      </p:sp>
      <p:pic>
        <p:nvPicPr>
          <p:cNvPr id="6" name="~PP909.WAV">
            <a:hlinkClick r:id="" action="ppaction://media"/>
          </p:cNvPr>
          <p:cNvPicPr>
            <a:picLocks noRot="1" noChangeAspect="1"/>
          </p:cNvPicPr>
          <p:nvPr>
            <a:wavAudioFile r:embed="rId2" name="~PP909.WAV"/>
          </p:nvPr>
        </p:nvPicPr>
        <p:blipFill>
          <a:blip r:embed="rId5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41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chemeClr val="accent1"/>
                </a:solidFill>
              </a:rPr>
              <a:t>Target population-&gt; Study Population-&gt; Sample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36E3277B-1CDE-41EB-90A0-B16F17661EF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WWW.HIVHUB.IR</a:t>
            </a:r>
            <a:endParaRPr lang="en-US"/>
          </a:p>
        </p:txBody>
      </p:sp>
      <p:grpSp>
        <p:nvGrpSpPr>
          <p:cNvPr id="2" name="Group 15"/>
          <p:cNvGrpSpPr/>
          <p:nvPr/>
        </p:nvGrpSpPr>
        <p:grpSpPr>
          <a:xfrm>
            <a:off x="2500298" y="1608449"/>
            <a:ext cx="4357718" cy="4150995"/>
            <a:chOff x="2500298" y="1608449"/>
            <a:chExt cx="4357718" cy="415099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0484" name="Oval 4"/>
            <p:cNvSpPr>
              <a:spLocks noChangeArrowheads="1"/>
            </p:cNvSpPr>
            <p:nvPr/>
          </p:nvSpPr>
          <p:spPr bwMode="auto">
            <a:xfrm>
              <a:off x="2500298" y="1608449"/>
              <a:ext cx="4357718" cy="4150995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b="1"/>
            </a:p>
          </p:txBody>
        </p:sp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2898033" y="3774078"/>
              <a:ext cx="1276720" cy="10939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n-US" sz="1400" b="1" dirty="0">
                  <a:solidFill>
                    <a:srgbClr val="FF0000"/>
                  </a:solidFill>
                  <a:latin typeface="Calibri" pitchFamily="34" charset="0"/>
                  <a:ea typeface="Arial" pitchFamily="34" charset="0"/>
                  <a:cs typeface="Arial" pitchFamily="34" charset="0"/>
                </a:rPr>
                <a:t>Target</a:t>
              </a:r>
            </a:p>
            <a:p>
              <a:pPr>
                <a:spcAft>
                  <a:spcPts val="1000"/>
                </a:spcAft>
                <a:defRPr/>
              </a:pPr>
              <a:r>
                <a:rPr lang="en-US" sz="1400" b="1" dirty="0">
                  <a:solidFill>
                    <a:srgbClr val="FF0000"/>
                  </a:solidFill>
                  <a:latin typeface="Calibri" pitchFamily="34" charset="0"/>
                  <a:ea typeface="Arial" pitchFamily="34" charset="0"/>
                  <a:cs typeface="Arial" pitchFamily="34" charset="0"/>
                </a:rPr>
                <a:t>Population:</a:t>
              </a:r>
            </a:p>
            <a:p>
              <a:pPr>
                <a:spcAft>
                  <a:spcPts val="1000"/>
                </a:spcAft>
                <a:defRPr/>
              </a:pPr>
              <a:r>
                <a:rPr lang="en-US" sz="1400" b="1" dirty="0">
                  <a:latin typeface="Calibri" pitchFamily="34" charset="0"/>
                  <a:ea typeface="Arial" pitchFamily="34" charset="0"/>
                  <a:cs typeface="Arial" pitchFamily="34" charset="0"/>
                </a:rPr>
                <a:t>All homeless in </a:t>
              </a:r>
              <a:r>
                <a:rPr lang="en-US" sz="1400" b="1" dirty="0" smtClean="0">
                  <a:latin typeface="Calibri" pitchFamily="34" charset="0"/>
                  <a:ea typeface="Arial" pitchFamily="34" charset="0"/>
                  <a:cs typeface="Arial" pitchFamily="34" charset="0"/>
                </a:rPr>
                <a:t>country X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832225" y="2022475"/>
            <a:ext cx="2884488" cy="2771775"/>
            <a:chOff x="3831593" y="2021895"/>
            <a:chExt cx="2885851" cy="2771740"/>
          </a:xfrm>
        </p:grpSpPr>
        <p:sp>
          <p:nvSpPr>
            <p:cNvPr id="10250" name="Oval 3"/>
            <p:cNvSpPr>
              <a:spLocks noChangeArrowheads="1"/>
            </p:cNvSpPr>
            <p:nvPr/>
          </p:nvSpPr>
          <p:spPr bwMode="auto">
            <a:xfrm>
              <a:off x="3831593" y="2021895"/>
              <a:ext cx="2885851" cy="27717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Text Box 7"/>
            <p:cNvSpPr txBox="1">
              <a:spLocks noChangeArrowheads="1"/>
            </p:cNvSpPr>
            <p:nvPr/>
          </p:nvSpPr>
          <p:spPr bwMode="auto">
            <a:xfrm>
              <a:off x="4116044" y="2957936"/>
              <a:ext cx="1276720" cy="1178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400" b="1" dirty="0">
                  <a:solidFill>
                    <a:srgbClr val="FF0000"/>
                  </a:solidFill>
                  <a:latin typeface="Calibri" pitchFamily="34" charset="0"/>
                </a:rPr>
                <a:t>Study</a:t>
              </a:r>
              <a:endParaRPr lang="en-US" sz="1400" b="1" dirty="0">
                <a:solidFill>
                  <a:srgbClr val="FF0000"/>
                </a:solidFill>
              </a:endParaRPr>
            </a:p>
            <a:p>
              <a:pPr>
                <a:spcAft>
                  <a:spcPts val="1000"/>
                </a:spcAft>
              </a:pPr>
              <a:r>
                <a:rPr lang="en-US" sz="1400" b="1" dirty="0">
                  <a:solidFill>
                    <a:srgbClr val="FF0000"/>
                  </a:solidFill>
                  <a:latin typeface="Calibri" pitchFamily="34" charset="0"/>
                </a:rPr>
                <a:t>Population:</a:t>
              </a:r>
            </a:p>
            <a:p>
              <a:pPr>
                <a:spcAft>
                  <a:spcPts val="1000"/>
                </a:spcAft>
              </a:pPr>
              <a:r>
                <a:rPr lang="en-US" sz="1400" b="1" dirty="0">
                  <a:latin typeface="Calibri" pitchFamily="34" charset="0"/>
                </a:rPr>
                <a:t>All homeless </a:t>
              </a:r>
              <a:r>
                <a:rPr lang="en-US" sz="1400" b="1" dirty="0" smtClean="0">
                  <a:latin typeface="Calibri" pitchFamily="34" charset="0"/>
                </a:rPr>
                <a:t>in capital shelters in </a:t>
              </a:r>
              <a:r>
                <a:rPr lang="en-US" sz="1400" b="1" dirty="0">
                  <a:latin typeface="Calibri" pitchFamily="34" charset="0"/>
                </a:rPr>
                <a:t>the 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241923" y="2576513"/>
            <a:ext cx="1391563" cy="1386917"/>
            <a:chOff x="5241443" y="2575912"/>
            <a:chExt cx="1392708" cy="1388034"/>
          </a:xfrm>
        </p:grpSpPr>
        <p:sp>
          <p:nvSpPr>
            <p:cNvPr id="10248" name="Oval 5"/>
            <p:cNvSpPr>
              <a:spLocks noChangeArrowheads="1"/>
            </p:cNvSpPr>
            <p:nvPr/>
          </p:nvSpPr>
          <p:spPr bwMode="auto">
            <a:xfrm>
              <a:off x="5241443" y="2575912"/>
              <a:ext cx="1351968" cy="128747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Text Box 8"/>
            <p:cNvSpPr txBox="1">
              <a:spLocks noChangeArrowheads="1"/>
            </p:cNvSpPr>
            <p:nvPr/>
          </p:nvSpPr>
          <p:spPr bwMode="auto">
            <a:xfrm>
              <a:off x="5357431" y="2785626"/>
              <a:ext cx="1276720" cy="1178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200" b="1" dirty="0">
                  <a:solidFill>
                    <a:srgbClr val="FF0000"/>
                  </a:solidFill>
                  <a:latin typeface="Calibri" pitchFamily="34" charset="0"/>
                </a:rPr>
                <a:t>Sample:</a:t>
              </a:r>
              <a:endParaRPr lang="en-US" sz="1200" b="1" dirty="0">
                <a:solidFill>
                  <a:srgbClr val="FF0000"/>
                </a:solidFill>
              </a:endParaRPr>
            </a:p>
            <a:p>
              <a:pPr>
                <a:spcAft>
                  <a:spcPts val="1000"/>
                </a:spcAft>
              </a:pPr>
              <a:r>
                <a:rPr lang="en-US" sz="1200" b="1" dirty="0">
                  <a:latin typeface="Calibri" pitchFamily="34" charset="0"/>
                </a:rPr>
                <a:t>Homeless at particular shelter</a:t>
              </a:r>
              <a:endParaRPr lang="en-US" sz="2000" b="1" dirty="0"/>
            </a:p>
          </p:txBody>
        </p:sp>
      </p:grpSp>
      <p:pic>
        <p:nvPicPr>
          <p:cNvPr id="14" name="~PP3485.WAV">
            <a:hlinkClick r:id="" action="ppaction://media"/>
          </p:cNvPr>
          <p:cNvPicPr>
            <a:picLocks noRot="1" noChangeAspect="1"/>
          </p:cNvPicPr>
          <p:nvPr>
            <a:wavAudioFile r:embed="rId2" name="~PP3485.WAV"/>
          </p:nvPr>
        </p:nvPicPr>
        <p:blipFill>
          <a:blip r:embed="rId5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5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5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43.4|2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6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8.2|1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</TotalTime>
  <Words>367</Words>
  <Application>Microsoft Office PowerPoint</Application>
  <PresentationFormat>On-screen Show (4:3)</PresentationFormat>
  <Paragraphs>77</Paragraphs>
  <Slides>7</Slides>
  <Notes>7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Responding driven sampling  Principles of Sampling</vt:lpstr>
      <vt:lpstr>After this session, you should be able to</vt:lpstr>
      <vt:lpstr>Why do we sample?</vt:lpstr>
      <vt:lpstr>Key definitions</vt:lpstr>
      <vt:lpstr>Key definitions</vt:lpstr>
      <vt:lpstr>Key definitions</vt:lpstr>
      <vt:lpstr>Target population-&gt; Study Population-&gt; Sample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</dc:creator>
  <cp:lastModifiedBy>Ali Akbar Haghdoost</cp:lastModifiedBy>
  <cp:revision>85</cp:revision>
  <dcterms:created xsi:type="dcterms:W3CDTF">2009-12-16T10:01:43Z</dcterms:created>
  <dcterms:modified xsi:type="dcterms:W3CDTF">2010-12-03T16:43:42Z</dcterms:modified>
</cp:coreProperties>
</file>