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62" r:id="rId2"/>
    <p:sldId id="260" r:id="rId3"/>
    <p:sldId id="265" r:id="rId4"/>
    <p:sldId id="270" r:id="rId5"/>
    <p:sldId id="271" r:id="rId6"/>
    <p:sldId id="272" r:id="rId7"/>
    <p:sldId id="279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Principles of Sampling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3ABC9F-8CB0-4D3D-87FE-0D52E3AE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Principles of Sampling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3112F71-08B4-4D41-90A1-0381F3290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VHUB_Head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2955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HO_Logo_EMR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"/>
            <a:ext cx="18573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4EFC-0630-462B-8D31-993E2B93FAE8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B380-E5F9-46D8-AA5E-B7E019497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42C-D219-419F-AAB2-F6840E0A173A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AAF3-B734-4C59-9252-F631F71B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8D8-F087-4B8B-856C-43F3DB47ED57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DB88-61BE-4E5C-8B41-17F3DDD3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VHUB_Head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273800"/>
            <a:ext cx="19288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285750" y="1428750"/>
            <a:ext cx="85725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154D-6B79-43F2-999E-009116827B4F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0DD8E611-64F8-44AE-864D-859389551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847C-D9FD-401E-B38B-23B40C9673DB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B452-6B31-4BC1-8B25-94652A04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AFA-5BF4-4F6C-8CD7-0BBF68436A35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B0BD-3B2D-40AC-8FCD-9350580A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C34E-C3C2-48F9-BB23-776D00D3565A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3C39-9444-4574-9E12-49B7C251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6489-A28B-4411-B084-B17901492764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5052-2DBB-4000-AF0F-9A8BA0781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CA1-89A9-456D-AFCC-48E916547D88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C650-21C6-4849-8F9B-DB8738F88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3172-D18F-410D-B0B3-ED3C1ECA410C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21C1-A685-4960-9D4C-FC8B8B69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4D58-A0E6-4B27-9248-756D7E31D801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2B68-D9C6-4AB4-B09E-B7DA5D14B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41B4C-0BD0-4EFB-A685-0C7479B5A912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15EE7-6C3E-4D1E-8E65-708C6A2A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accent1"/>
                </a:solidFill>
              </a:rPr>
              <a:t>Target population-&gt; Study Population-&gt;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6E3277B-1CDE-41EB-90A0-B16F1766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2500298" y="1608449"/>
            <a:ext cx="4357718" cy="4150995"/>
            <a:chOff x="2500298" y="1608449"/>
            <a:chExt cx="4357718" cy="415099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2500298" y="1608449"/>
              <a:ext cx="4357718" cy="4150995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898033" y="3774078"/>
              <a:ext cx="1276720" cy="10939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Target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Population: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All homeless in </a:t>
              </a:r>
              <a:r>
                <a:rPr lang="en-US" sz="1400" b="1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country X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32225" y="2022475"/>
            <a:ext cx="2884488" cy="2771775"/>
            <a:chOff x="3831593" y="2021895"/>
            <a:chExt cx="2885851" cy="2771740"/>
          </a:xfrm>
        </p:grpSpPr>
        <p:sp>
          <p:nvSpPr>
            <p:cNvPr id="10250" name="Oval 3"/>
            <p:cNvSpPr>
              <a:spLocks noChangeArrowheads="1"/>
            </p:cNvSpPr>
            <p:nvPr/>
          </p:nvSpPr>
          <p:spPr bwMode="auto">
            <a:xfrm>
              <a:off x="3831593" y="2021895"/>
              <a:ext cx="2885851" cy="27717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4116044" y="2957936"/>
              <a:ext cx="1276720" cy="117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Study</a:t>
              </a:r>
              <a:endParaRPr lang="en-US" sz="1400" b="1" dirty="0">
                <a:solidFill>
                  <a:srgbClr val="FF0000"/>
                </a:solidFill>
              </a:endParaRPr>
            </a:p>
            <a:p>
              <a:pPr>
                <a:spcAft>
                  <a:spcPts val="1000"/>
                </a:spcAft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Population:</a:t>
              </a:r>
            </a:p>
            <a:p>
              <a:pPr>
                <a:spcAft>
                  <a:spcPts val="1000"/>
                </a:spcAft>
              </a:pPr>
              <a:r>
                <a:rPr lang="en-US" sz="1400" b="1" dirty="0">
                  <a:latin typeface="Calibri" pitchFamily="34" charset="0"/>
                </a:rPr>
                <a:t>All homeless </a:t>
              </a:r>
              <a:r>
                <a:rPr lang="en-US" sz="1400" b="1" dirty="0" smtClean="0">
                  <a:latin typeface="Calibri" pitchFamily="34" charset="0"/>
                </a:rPr>
                <a:t>in capital shelters in </a:t>
              </a:r>
              <a:r>
                <a:rPr lang="en-US" sz="1400" b="1" dirty="0">
                  <a:latin typeface="Calibri" pitchFamily="34" charset="0"/>
                </a:rPr>
                <a:t>the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241923" y="2576513"/>
            <a:ext cx="1391563" cy="1386917"/>
            <a:chOff x="5241443" y="2575912"/>
            <a:chExt cx="1392708" cy="1388034"/>
          </a:xfrm>
        </p:grpSpPr>
        <p:sp>
          <p:nvSpPr>
            <p:cNvPr id="10248" name="Oval 5"/>
            <p:cNvSpPr>
              <a:spLocks noChangeArrowheads="1"/>
            </p:cNvSpPr>
            <p:nvPr/>
          </p:nvSpPr>
          <p:spPr bwMode="auto">
            <a:xfrm>
              <a:off x="5241443" y="2575912"/>
              <a:ext cx="1351968" cy="12874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8"/>
            <p:cNvSpPr txBox="1">
              <a:spLocks noChangeArrowheads="1"/>
            </p:cNvSpPr>
            <p:nvPr/>
          </p:nvSpPr>
          <p:spPr bwMode="auto">
            <a:xfrm>
              <a:off x="5357431" y="2785626"/>
              <a:ext cx="1276720" cy="117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Sample: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</a:rPr>
                <a:t>Homeless at particular shelter</a:t>
              </a:r>
              <a:endParaRPr lang="en-US" sz="2000" b="1" dirty="0"/>
            </a:p>
          </p:txBody>
        </p:sp>
      </p:grpSp>
      <p:pic>
        <p:nvPicPr>
          <p:cNvPr id="14" name="~PP3485.WAV">
            <a:hlinkClick r:id="" action="ppaction://media"/>
          </p:cNvPr>
          <p:cNvPicPr>
            <a:picLocks noRot="1" noChangeAspect="1"/>
          </p:cNvPicPr>
          <p:nvPr>
            <a:wavAudioFile r:embed="rId2" name="~PP3485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1"/>
                </a:solidFill>
              </a:rPr>
              <a:t>What do we want from our sample?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Unbiased</a:t>
            </a:r>
            <a:r>
              <a:rPr lang="en-US" dirty="0" smtClean="0"/>
              <a:t> estimates of our indicators = </a:t>
            </a:r>
            <a:r>
              <a:rPr lang="en-US" b="1" dirty="0" smtClean="0">
                <a:solidFill>
                  <a:srgbClr val="FF0000"/>
                </a:solidFill>
              </a:rPr>
              <a:t>Low Systematic Error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Precise</a:t>
            </a:r>
            <a:r>
              <a:rPr lang="en-US" dirty="0" smtClean="0"/>
              <a:t> estimates of our indicators = </a:t>
            </a:r>
            <a:r>
              <a:rPr lang="en-US" b="1" dirty="0" smtClean="0">
                <a:solidFill>
                  <a:srgbClr val="FF0000"/>
                </a:solidFill>
              </a:rPr>
              <a:t>Low Random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0A218B6-FC4B-489B-9397-E7830BA27EF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7" name="~PP2202.WAV">
            <a:hlinkClick r:id="" action="ppaction://media"/>
          </p:cNvPr>
          <p:cNvPicPr>
            <a:picLocks noRot="1" noChangeAspect="1"/>
          </p:cNvPicPr>
          <p:nvPr>
            <a:wavAudioFile r:embed="rId2" name="~PP2202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1"/>
                </a:solidFill>
              </a:rPr>
              <a:t>Selection biases</a:t>
            </a:r>
            <a:endParaRPr lang="en-US" sz="3600" b="1" smtClean="0">
              <a:solidFill>
                <a:schemeClr val="accent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5000625" cy="4525963"/>
          </a:xfrm>
        </p:spPr>
        <p:txBody>
          <a:bodyPr/>
          <a:lstStyle/>
          <a:p>
            <a:r>
              <a:rPr lang="en-GB" dirty="0" smtClean="0"/>
              <a:t>Selection biases, that pose a threat to </a:t>
            </a:r>
            <a:r>
              <a:rPr lang="en-GB" b="1" dirty="0" smtClean="0">
                <a:solidFill>
                  <a:srgbClr val="FF0000"/>
                </a:solidFill>
              </a:rPr>
              <a:t>external validity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FCC137E-7F6D-4CD5-94D7-2DABB0E4DB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041900" y="1928813"/>
            <a:ext cx="4030663" cy="3786187"/>
            <a:chOff x="5000628" y="1928802"/>
            <a:chExt cx="4031463" cy="3786214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6286512" y="1928802"/>
              <a:ext cx="2008910" cy="6338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latin typeface="Calibri" pitchFamily="34" charset="0"/>
                </a:rPr>
                <a:t>Target Population</a:t>
              </a:r>
              <a:endParaRPr lang="en-US" sz="2400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5494622" y="2859042"/>
              <a:ext cx="1745447" cy="54599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latin typeface="Calibri" pitchFamily="34" charset="0"/>
                </a:rPr>
                <a:t>Study Population</a:t>
              </a:r>
              <a:endParaRPr lang="en-US" sz="2400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6482611" y="3649490"/>
              <a:ext cx="1361229" cy="63675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Non-participants </a:t>
              </a:r>
              <a:endParaRPr lang="en-US" sz="3600">
                <a:solidFill>
                  <a:schemeClr val="bg1"/>
                </a:solidFill>
              </a:endParaRPr>
            </a:p>
          </p:txBody>
        </p:sp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5000628" y="3649490"/>
              <a:ext cx="1361229" cy="6367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latin typeface="Calibri" pitchFamily="34" charset="0"/>
                </a:rPr>
                <a:t>Participants </a:t>
              </a:r>
              <a:endParaRPr lang="en-US" sz="2400"/>
            </a:p>
          </p:txBody>
        </p:sp>
        <p:cxnSp>
          <p:nvCxnSpPr>
            <p:cNvPr id="13323" name="AutoShape 12"/>
            <p:cNvCxnSpPr>
              <a:cxnSpLocks noChangeShapeType="1"/>
            </p:cNvCxnSpPr>
            <p:nvPr/>
          </p:nvCxnSpPr>
          <p:spPr bwMode="auto">
            <a:xfrm>
              <a:off x="5658555" y="3495792"/>
              <a:ext cx="732" cy="164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24" name="AutoShape 13"/>
            <p:cNvCxnSpPr>
              <a:cxnSpLocks noChangeShapeType="1"/>
            </p:cNvCxnSpPr>
            <p:nvPr/>
          </p:nvCxnSpPr>
          <p:spPr bwMode="auto">
            <a:xfrm>
              <a:off x="7173471" y="3495792"/>
              <a:ext cx="732" cy="164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25" name="AutoShape 14"/>
            <p:cNvCxnSpPr>
              <a:cxnSpLocks noChangeShapeType="1"/>
            </p:cNvCxnSpPr>
            <p:nvPr/>
          </p:nvCxnSpPr>
          <p:spPr bwMode="auto">
            <a:xfrm>
              <a:off x="5659287" y="3495792"/>
              <a:ext cx="15149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26" name="AutoShape 15"/>
            <p:cNvCxnSpPr>
              <a:cxnSpLocks noChangeShapeType="1"/>
            </p:cNvCxnSpPr>
            <p:nvPr/>
          </p:nvCxnSpPr>
          <p:spPr bwMode="auto">
            <a:xfrm flipV="1">
              <a:off x="6361857" y="3405037"/>
              <a:ext cx="0" cy="907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27" name="AutoShape 8"/>
            <p:cNvSpPr>
              <a:spLocks noChangeArrowheads="1"/>
            </p:cNvSpPr>
            <p:nvPr/>
          </p:nvSpPr>
          <p:spPr bwMode="auto">
            <a:xfrm>
              <a:off x="7286644" y="2859042"/>
              <a:ext cx="1745447" cy="54599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Remaining part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cxnSp>
          <p:nvCxnSpPr>
            <p:cNvPr id="13328" name="AutoShape 13"/>
            <p:cNvCxnSpPr>
              <a:cxnSpLocks noChangeShapeType="1"/>
            </p:cNvCxnSpPr>
            <p:nvPr/>
          </p:nvCxnSpPr>
          <p:spPr bwMode="auto">
            <a:xfrm>
              <a:off x="6305564" y="2714622"/>
              <a:ext cx="732" cy="164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29" name="AutoShape 13"/>
            <p:cNvCxnSpPr>
              <a:cxnSpLocks noChangeShapeType="1"/>
            </p:cNvCxnSpPr>
            <p:nvPr/>
          </p:nvCxnSpPr>
          <p:spPr bwMode="auto">
            <a:xfrm>
              <a:off x="8215338" y="2714622"/>
              <a:ext cx="732" cy="164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30" name="AutoShape 14"/>
            <p:cNvCxnSpPr>
              <a:cxnSpLocks noChangeShapeType="1"/>
            </p:cNvCxnSpPr>
            <p:nvPr/>
          </p:nvCxnSpPr>
          <p:spPr bwMode="auto">
            <a:xfrm>
              <a:off x="6304595" y="2714622"/>
              <a:ext cx="1910743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31" name="AutoShape 15"/>
            <p:cNvCxnSpPr>
              <a:cxnSpLocks noChangeShapeType="1"/>
              <a:endCxn id="13319" idx="2"/>
            </p:cNvCxnSpPr>
            <p:nvPr/>
          </p:nvCxnSpPr>
          <p:spPr bwMode="auto">
            <a:xfrm rot="5400000" flipH="1" flipV="1">
              <a:off x="7212806" y="2636462"/>
              <a:ext cx="151998" cy="43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32" name="AutoShape 10"/>
            <p:cNvSpPr>
              <a:spLocks noChangeArrowheads="1"/>
            </p:cNvSpPr>
            <p:nvPr/>
          </p:nvSpPr>
          <p:spPr bwMode="auto">
            <a:xfrm>
              <a:off x="5000628" y="5078266"/>
              <a:ext cx="1361229" cy="6367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latin typeface="Calibri" pitchFamily="34" charset="0"/>
                </a:rPr>
                <a:t>Response</a:t>
              </a:r>
              <a:endParaRPr lang="en-US" sz="2400"/>
            </a:p>
          </p:txBody>
        </p:sp>
        <p:sp>
          <p:nvSpPr>
            <p:cNvPr id="13333" name="AutoShape 10"/>
            <p:cNvSpPr>
              <a:spLocks noChangeArrowheads="1"/>
            </p:cNvSpPr>
            <p:nvPr/>
          </p:nvSpPr>
          <p:spPr bwMode="auto">
            <a:xfrm>
              <a:off x="5925415" y="4363886"/>
              <a:ext cx="1361229" cy="63675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Non-Response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cxnSp>
          <p:nvCxnSpPr>
            <p:cNvPr id="13334" name="AutoShape 12"/>
            <p:cNvCxnSpPr>
              <a:cxnSpLocks noChangeShapeType="1"/>
              <a:stCxn id="13322" idx="2"/>
              <a:endCxn id="13332" idx="0"/>
            </p:cNvCxnSpPr>
            <p:nvPr/>
          </p:nvCxnSpPr>
          <p:spPr bwMode="auto">
            <a:xfrm rot="5400000">
              <a:off x="5285230" y="4682253"/>
              <a:ext cx="792026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Straight Arrow Connector 55"/>
            <p:cNvCxnSpPr/>
            <p:nvPr/>
          </p:nvCxnSpPr>
          <p:spPr>
            <a:xfrm>
              <a:off x="5677037" y="4713297"/>
              <a:ext cx="214356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~PP3945.WAV">
            <a:hlinkClick r:id="" action="ppaction://media"/>
          </p:cNvPr>
          <p:cNvPicPr>
            <a:picLocks noRot="1" noChangeAspect="1"/>
          </p:cNvPicPr>
          <p:nvPr>
            <a:wavAudioFile r:embed="rId2" name="~PP3945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1"/>
                </a:solidFill>
              </a:rPr>
              <a:t>How to avoid selection biases</a:t>
            </a:r>
            <a:endParaRPr lang="en-US" sz="3600" b="1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Avoiding selection bias requires a </a:t>
            </a:r>
            <a:r>
              <a:rPr lang="en-GB" b="1" dirty="0" smtClean="0">
                <a:solidFill>
                  <a:srgbClr val="FF0000"/>
                </a:solidFill>
              </a:rPr>
              <a:t>random/probability sample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Monitoring the sampling process from the beginning to the end of the survey.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4A71130-8F28-4423-B4FB-202D14F3FB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2847.WAV">
            <a:hlinkClick r:id="" action="ppaction://media"/>
          </p:cNvPr>
          <p:cNvPicPr>
            <a:picLocks noRot="1" noChangeAspect="1"/>
          </p:cNvPicPr>
          <p:nvPr>
            <a:wavAudioFile r:embed="rId2" name="~PP2847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1"/>
                </a:solidFill>
              </a:rPr>
              <a:t>Precise estimates</a:t>
            </a:r>
            <a:endParaRPr lang="en-US" sz="3600" b="1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Parameter</a:t>
            </a:r>
            <a:r>
              <a:rPr lang="en-GB" dirty="0" smtClean="0"/>
              <a:t>: the value of our variable in the whole population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Statistics: </a:t>
            </a:r>
            <a:r>
              <a:rPr lang="en-GB" dirty="0" smtClean="0"/>
              <a:t>the value of a variable in the sample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Standard error: </a:t>
            </a:r>
            <a:r>
              <a:rPr lang="en-GB" dirty="0" smtClean="0"/>
              <a:t>is a measure which shows how much our statistics is close to the parameter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50DEBA1-4736-4451-A5CA-0D49755AEC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1378.WAV">
            <a:hlinkClick r:id="" action="ppaction://media"/>
          </p:cNvPr>
          <p:cNvPicPr>
            <a:picLocks noRot="1" noChangeAspect="1"/>
          </p:cNvPicPr>
          <p:nvPr>
            <a:wavAudioFile r:embed="rId2" name="~PP1378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4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1"/>
                </a:solidFill>
              </a:rPr>
              <a:t>How to improve the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Standard error (or precision) depends upon: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Size of the sample ( Total / Efficient sample size)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Distribution of character of interest in the population </a:t>
            </a:r>
            <a:endParaRPr lang="en-GB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CEEE779-DF32-4C9A-8D30-FC8B0C9373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154.WAV">
            <a:hlinkClick r:id="" action="ppaction://media"/>
          </p:cNvPr>
          <p:cNvPicPr>
            <a:picLocks noRot="1" noChangeAspect="1"/>
          </p:cNvPicPr>
          <p:nvPr>
            <a:wavAudioFile r:embed="rId2" name="~PP154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1"/>
                </a:solidFill>
              </a:rPr>
              <a:t>General Conclusion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HIV surveillance surreys, we have to estimate relevant indicators in the whole population, and/or in the most at risk groups.</a:t>
            </a:r>
          </a:p>
          <a:p>
            <a:r>
              <a:rPr lang="en-GB" dirty="0" smtClean="0"/>
              <a:t>Since, census is impossible, we have to measure these indicators in a sample and extrapolate the findings to the whole target population</a:t>
            </a:r>
          </a:p>
          <a:p>
            <a:r>
              <a:rPr lang="en-GB" dirty="0" smtClean="0"/>
              <a:t>To increase the accuracy, we have to have an unbiased sample with reasonable sample size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267D1EF-EA6E-447D-943F-A2A62A3472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2308.WAV">
            <a:hlinkClick r:id="" action="ppaction://media"/>
          </p:cNvPr>
          <p:cNvPicPr>
            <a:picLocks noRot="1" noChangeAspect="1"/>
          </p:cNvPicPr>
          <p:nvPr>
            <a:wavAudioFile r:embed="rId1" name="~PP2308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2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.8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.3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301</Words>
  <Application>Microsoft Office PowerPoint</Application>
  <PresentationFormat>On-screen Show (4:3)</PresentationFormat>
  <Paragraphs>83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Target population-&gt; Study Population-&gt; Sample</vt:lpstr>
      <vt:lpstr>What do we want from our sample?</vt:lpstr>
      <vt:lpstr>Selection biases</vt:lpstr>
      <vt:lpstr>How to avoid selection biases</vt:lpstr>
      <vt:lpstr>Precise estimates</vt:lpstr>
      <vt:lpstr>How to improve the precision</vt:lpstr>
      <vt:lpstr>General 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Ali Akbar Haghdoost</cp:lastModifiedBy>
  <cp:revision>85</cp:revision>
  <dcterms:created xsi:type="dcterms:W3CDTF">2009-12-16T10:01:43Z</dcterms:created>
  <dcterms:modified xsi:type="dcterms:W3CDTF">2010-12-03T16:44:07Z</dcterms:modified>
</cp:coreProperties>
</file>