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7"/>
  </p:notesMasterIdLst>
  <p:sldIdLst>
    <p:sldId id="256" r:id="rId2"/>
    <p:sldId id="352" r:id="rId3"/>
    <p:sldId id="353" r:id="rId4"/>
    <p:sldId id="354" r:id="rId5"/>
    <p:sldId id="355" r:id="rId6"/>
    <p:sldId id="279" r:id="rId7"/>
    <p:sldId id="350" r:id="rId8"/>
    <p:sldId id="348" r:id="rId9"/>
    <p:sldId id="282" r:id="rId10"/>
    <p:sldId id="290" r:id="rId11"/>
    <p:sldId id="292" r:id="rId12"/>
    <p:sldId id="294" r:id="rId13"/>
    <p:sldId id="299" r:id="rId14"/>
    <p:sldId id="300" r:id="rId15"/>
    <p:sldId id="301" r:id="rId16"/>
    <p:sldId id="303" r:id="rId17"/>
    <p:sldId id="305" r:id="rId18"/>
    <p:sldId id="307" r:id="rId19"/>
    <p:sldId id="309" r:id="rId20"/>
    <p:sldId id="356" r:id="rId21"/>
    <p:sldId id="316" r:id="rId22"/>
    <p:sldId id="318" r:id="rId23"/>
    <p:sldId id="357" r:id="rId24"/>
    <p:sldId id="358" r:id="rId25"/>
    <p:sldId id="359" r:id="rId26"/>
    <p:sldId id="363" r:id="rId27"/>
    <p:sldId id="361" r:id="rId28"/>
    <p:sldId id="362" r:id="rId29"/>
    <p:sldId id="364" r:id="rId30"/>
    <p:sldId id="325" r:id="rId31"/>
    <p:sldId id="320" r:id="rId32"/>
    <p:sldId id="326" r:id="rId33"/>
    <p:sldId id="321" r:id="rId34"/>
    <p:sldId id="334" r:id="rId35"/>
    <p:sldId id="36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106" autoAdjust="0"/>
    <p:restoredTop sz="91262" autoAdjust="0"/>
  </p:normalViewPr>
  <p:slideViewPr>
    <p:cSldViewPr>
      <p:cViewPr varScale="1">
        <p:scale>
          <a:sx n="96" d="100"/>
          <a:sy n="96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5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a-IR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Age and sex distribution of risks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&lt;1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5-9</c:v>
                </c:pt>
                <c:pt idx="6">
                  <c:v>10-14</c:v>
                </c:pt>
                <c:pt idx="7">
                  <c:v>15-19</c:v>
                </c:pt>
                <c:pt idx="8">
                  <c:v>20-24</c:v>
                </c:pt>
                <c:pt idx="9">
                  <c:v>25-29</c:v>
                </c:pt>
                <c:pt idx="10">
                  <c:v>30-34</c:v>
                </c:pt>
                <c:pt idx="11">
                  <c:v>35-39</c:v>
                </c:pt>
                <c:pt idx="12">
                  <c:v>40-44</c:v>
                </c:pt>
                <c:pt idx="13">
                  <c:v>45-49</c:v>
                </c:pt>
                <c:pt idx="14">
                  <c:v>50-54</c:v>
                </c:pt>
                <c:pt idx="15">
                  <c:v>55-59</c:v>
                </c:pt>
                <c:pt idx="16">
                  <c:v>60-64</c:v>
                </c:pt>
                <c:pt idx="17">
                  <c:v>65-69</c:v>
                </c:pt>
                <c:pt idx="18">
                  <c:v>&gt;=70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0</c:v>
                </c:pt>
                <c:pt idx="1">
                  <c:v>8.6</c:v>
                </c:pt>
                <c:pt idx="2">
                  <c:v>73.5</c:v>
                </c:pt>
                <c:pt idx="3">
                  <c:v>70.7</c:v>
                </c:pt>
                <c:pt idx="4">
                  <c:v>94.8</c:v>
                </c:pt>
                <c:pt idx="5">
                  <c:v>122.6</c:v>
                </c:pt>
                <c:pt idx="6">
                  <c:v>98.6</c:v>
                </c:pt>
                <c:pt idx="7">
                  <c:v>3.3</c:v>
                </c:pt>
                <c:pt idx="8">
                  <c:v>0.9</c:v>
                </c:pt>
                <c:pt idx="9">
                  <c:v>1.1000000000000001</c:v>
                </c:pt>
                <c:pt idx="10">
                  <c:v>5.0999999999999996</c:v>
                </c:pt>
                <c:pt idx="11">
                  <c:v>6.3</c:v>
                </c:pt>
                <c:pt idx="12">
                  <c:v>21.3</c:v>
                </c:pt>
                <c:pt idx="13">
                  <c:v>18.8</c:v>
                </c:pt>
                <c:pt idx="14">
                  <c:v>49.4</c:v>
                </c:pt>
                <c:pt idx="15">
                  <c:v>25</c:v>
                </c:pt>
                <c:pt idx="16">
                  <c:v>53.6</c:v>
                </c:pt>
                <c:pt idx="17">
                  <c:v>37.700000000000003</c:v>
                </c:pt>
                <c:pt idx="18">
                  <c:v>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&lt;1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5-9</c:v>
                </c:pt>
                <c:pt idx="6">
                  <c:v>10-14</c:v>
                </c:pt>
                <c:pt idx="7">
                  <c:v>15-19</c:v>
                </c:pt>
                <c:pt idx="8">
                  <c:v>20-24</c:v>
                </c:pt>
                <c:pt idx="9">
                  <c:v>25-29</c:v>
                </c:pt>
                <c:pt idx="10">
                  <c:v>30-34</c:v>
                </c:pt>
                <c:pt idx="11">
                  <c:v>35-39</c:v>
                </c:pt>
                <c:pt idx="12">
                  <c:v>40-44</c:v>
                </c:pt>
                <c:pt idx="13">
                  <c:v>45-49</c:v>
                </c:pt>
                <c:pt idx="14">
                  <c:v>50-54</c:v>
                </c:pt>
                <c:pt idx="15">
                  <c:v>55-59</c:v>
                </c:pt>
                <c:pt idx="16">
                  <c:v>60-64</c:v>
                </c:pt>
                <c:pt idx="17">
                  <c:v>65-69</c:v>
                </c:pt>
                <c:pt idx="18">
                  <c:v>&gt;=70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0</c:v>
                </c:pt>
                <c:pt idx="1">
                  <c:v>4.9000000000000004</c:v>
                </c:pt>
                <c:pt idx="2">
                  <c:v>43.8</c:v>
                </c:pt>
                <c:pt idx="3">
                  <c:v>84.6</c:v>
                </c:pt>
                <c:pt idx="4">
                  <c:v>99.7</c:v>
                </c:pt>
                <c:pt idx="5">
                  <c:v>113.7</c:v>
                </c:pt>
                <c:pt idx="6">
                  <c:v>74.5</c:v>
                </c:pt>
                <c:pt idx="7">
                  <c:v>11.3</c:v>
                </c:pt>
                <c:pt idx="8">
                  <c:v>39.799999999999997</c:v>
                </c:pt>
                <c:pt idx="9">
                  <c:v>75.2</c:v>
                </c:pt>
                <c:pt idx="10">
                  <c:v>65.3</c:v>
                </c:pt>
                <c:pt idx="11">
                  <c:v>78.900000000000006</c:v>
                </c:pt>
                <c:pt idx="12">
                  <c:v>70.099999999999994</c:v>
                </c:pt>
                <c:pt idx="13">
                  <c:v>52.5</c:v>
                </c:pt>
                <c:pt idx="14">
                  <c:v>45.6</c:v>
                </c:pt>
                <c:pt idx="15">
                  <c:v>26.3</c:v>
                </c:pt>
                <c:pt idx="16">
                  <c:v>19.600000000000001</c:v>
                </c:pt>
                <c:pt idx="17">
                  <c:v>19.100000000000001</c:v>
                </c:pt>
                <c:pt idx="18">
                  <c:v>17.5</c:v>
                </c:pt>
              </c:numCache>
            </c:numRef>
          </c:val>
        </c:ser>
        <c:dLbls/>
        <c:marker val="1"/>
        <c:axId val="100059008"/>
        <c:axId val="100189696"/>
      </c:lineChart>
      <c:catAx>
        <c:axId val="100059008"/>
        <c:scaling>
          <c:orientation val="minMax"/>
        </c:scaling>
        <c:axPos val="b"/>
        <c:numFmt formatCode="@" sourceLinked="0"/>
        <c:majorTickMark val="none"/>
        <c:tickLblPos val="nextTo"/>
        <c:spPr>
          <a:noFill/>
        </c:spPr>
        <c:txPr>
          <a:bodyPr/>
          <a:lstStyle/>
          <a:p>
            <a:pPr>
              <a:defRPr baseline="0">
                <a:latin typeface="Arial" pitchFamily="34" charset="0"/>
              </a:defRPr>
            </a:pPr>
            <a:endParaRPr lang="fa-IR"/>
          </a:p>
        </c:txPr>
        <c:crossAx val="100189696"/>
        <c:crosses val="autoZero"/>
        <c:lblAlgn val="ctr"/>
        <c:lblOffset val="100"/>
      </c:catAx>
      <c:valAx>
        <c:axId val="1001896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Risk per 1000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crossAx val="1000590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a-I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DBF999-0249-450D-BD9D-A77B82DD6F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A2240-062C-4BC6-8A97-5F8B244E1FB5}" type="slidenum">
              <a:rPr lang="en-US"/>
              <a:pPr/>
              <a:t>6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A critical variable in investigating an outbreak or epidemic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DC201-756E-4BA1-8244-406E5BCBA559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/>
              <a:t>These are the 10 basic tasks involved in an acute disease outbreak setting, presented in logical order.</a:t>
            </a:r>
          </a:p>
          <a:p>
            <a:r>
              <a:rPr lang="en-US"/>
              <a:t>However, depending on the circumstances, you may be performing several of these tasks simultaneously or in different order during the course of the investigation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DA4E0-41AB-46A5-9FA2-1EF88963BAFD}" type="slidenum">
              <a:rPr lang="en-US"/>
              <a:pPr/>
              <a:t>12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 lvl="1"/>
            <a:r>
              <a:rPr lang="en-US" sz="1000">
                <a:latin typeface="Tahoma" pitchFamily="34" charset="0"/>
              </a:rPr>
              <a:t>Newly-emerged pathogen (add to list)</a:t>
            </a:r>
          </a:p>
          <a:p>
            <a:pPr lvl="1"/>
            <a:r>
              <a:rPr lang="en-US" sz="1000">
                <a:latin typeface="Tahoma" pitchFamily="34" charset="0"/>
              </a:rPr>
              <a:t>Declining incidence (remove from list)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524B38-F8C9-41FC-9E4F-B3C37F0B0F31}" type="slidenum">
              <a:rPr lang="en-US"/>
              <a:pPr/>
              <a:t>34</a:t>
            </a:fld>
            <a:endParaRPr lang="en-US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The underlying purposes of all epidemic investigations are to control and/or prevent further disease.</a:t>
            </a:r>
          </a:p>
          <a:p>
            <a:endParaRPr lang="en-US">
              <a:latin typeface="Tahoma" pitchFamily="34" charset="0"/>
            </a:endParaRPr>
          </a:p>
          <a:p>
            <a:r>
              <a:rPr lang="en-US">
                <a:latin typeface="Tahoma" pitchFamily="34" charset="0"/>
              </a:rPr>
              <a:t>So, even though this is listed as Step 9,</a:t>
            </a:r>
            <a:endParaRPr lang="en-US" sz="100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C0FCD1-09F7-4604-8D27-5C389BFB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4054D3-17D6-475E-8178-AB964FA1DF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04D66E-E27A-4450-AAC8-7B43216B9F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5F73249-ACC9-45B6-8FFF-97BDB06DFD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>
                <a:latin typeface="Bookman Old Style" pitchFamily="18" charset="0"/>
              </a:defRPr>
            </a:lvl1pPr>
            <a:lvl2pPr algn="l" rtl="0">
              <a:defRPr>
                <a:latin typeface="Bookman Old Style" pitchFamily="18" charset="0"/>
              </a:defRPr>
            </a:lvl2pPr>
            <a:lvl3pPr algn="l" rtl="0">
              <a:defRPr>
                <a:latin typeface="Bookman Old Style" pitchFamily="18" charset="0"/>
              </a:defRPr>
            </a:lvl3pPr>
            <a:lvl4pPr algn="l" rtl="0">
              <a:defRPr>
                <a:latin typeface="Bookman Old Style" pitchFamily="18" charset="0"/>
              </a:defRPr>
            </a:lvl4pPr>
            <a:lvl5pPr algn="l" rtl="0">
              <a:defRPr>
                <a:latin typeface="Bookman Old Style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C453F-EE94-499E-84A5-984943FEB1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9E610-BBD0-4614-BB34-BFF8B79B1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998101-5A85-4A81-9083-98816D1283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271D35-0231-447E-A33B-C42D22D6BD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888F3-5E36-4887-A841-0F063A53D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B5D269-0B23-4EE3-9223-4DECC8CE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8B54D9-D33E-4C6A-9348-ABE417EAB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8706EF0-3683-4F5C-90CF-56ACEB616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021BBEC-3964-4FC6-9E9B-B40F78C97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ramdhanyk.com/movabletype/archives/thoughtprocess/images/2004/info/iceberg.gif&amp;imgrefurl=http://www.ramdhanyk.com/movabletype/archives/thoughtprocess/000537.html&amp;h=683&amp;w=500&amp;sz=24&amp;hl=en&amp;start=80&amp;tbnid=o6Pxmv3F_vBQDM:&amp;tbnh=139&amp;tbnw=102&amp;prev=/images%3Fq%3Diceberg%26start%3D72%26gbv%3D2%26ndsp%3D18%26svnum%3D10%26hl%3Den%26sa%3D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343400"/>
            <a:ext cx="7772400" cy="685800"/>
          </a:xfrm>
        </p:spPr>
        <p:txBody>
          <a:bodyPr/>
          <a:lstStyle/>
          <a:p>
            <a:r>
              <a:rPr lang="en-US" sz="4800" dirty="0" smtClean="0"/>
              <a:t>Epidemic Investigation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638800"/>
            <a:ext cx="6629400" cy="91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Ali-Akbar Haghdoost, MD, </a:t>
            </a:r>
            <a:r>
              <a:rPr lang="en-US" dirty="0"/>
              <a:t>PhD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Kerman University of Medical Education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2008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5" name="Picture 7" descr="http://tbn0.google.com/images?q=tbn:o6Pxmv3F_vBQDM:http://www.ramdhanyk.com/movabletype/archives/thoughtprocess/images/2004/info/iceberg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457200"/>
            <a:ext cx="2460328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565150"/>
            <a:ext cx="8777287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1: Establish the existence of an outbreak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800">
              <a:solidFill>
                <a:schemeClr val="bg1"/>
              </a:solidFill>
              <a:latin typeface="Tahoma" pitchFamily="34" charset="0"/>
            </a:endParaRPr>
          </a:p>
          <a:p>
            <a:pPr marL="0" indent="0" algn="ctr">
              <a:buFontTx/>
              <a:buNone/>
            </a:pPr>
            <a:endParaRPr lang="en-US" sz="2800">
              <a:solidFill>
                <a:schemeClr val="bg1"/>
              </a:solidFill>
              <a:latin typeface="Tahoma" pitchFamily="34" charset="0"/>
            </a:endParaRPr>
          </a:p>
          <a:p>
            <a:pPr marL="0" indent="0" algn="ctr">
              <a:buFontTx/>
              <a:buNone/>
            </a:pPr>
            <a:r>
              <a:rPr lang="en-US" sz="2800">
                <a:latin typeface="Tahoma" pitchFamily="34" charset="0"/>
              </a:rPr>
              <a:t>Before you decide whether an outbreak exists, you must first determine the </a:t>
            </a:r>
            <a:r>
              <a:rPr lang="en-US" sz="2800">
                <a:solidFill>
                  <a:schemeClr val="folHlink"/>
                </a:solidFill>
                <a:latin typeface="Tahoma" pitchFamily="34" charset="0"/>
              </a:rPr>
              <a:t>expected or usual number</a:t>
            </a:r>
            <a:r>
              <a:rPr lang="en-US" sz="2800">
                <a:latin typeface="Tahoma" pitchFamily="34" charset="0"/>
              </a:rPr>
              <a:t> of cases for the given area and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3838" y="152400"/>
            <a:ext cx="8777287" cy="9398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1: Establish the existence of an outbreak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517525" y="1385888"/>
            <a:ext cx="8016875" cy="4710112"/>
          </a:xfrm>
        </p:spPr>
        <p:txBody>
          <a:bodyPr/>
          <a:lstStyle/>
          <a:p>
            <a:pPr marL="0" indent="0">
              <a:lnSpc>
                <a:spcPct val="50000"/>
              </a:lnSpc>
              <a:spcBef>
                <a:spcPct val="0"/>
              </a:spcBef>
              <a:buFontTx/>
              <a:buNone/>
            </a:pPr>
            <a:endParaRPr lang="en-US" sz="2800" dirty="0">
              <a:latin typeface="Tahoma" pitchFamily="34" charset="0"/>
            </a:endParaRPr>
          </a:p>
          <a:p>
            <a:pPr marL="0" indent="0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Tahoma" pitchFamily="34" charset="0"/>
              </a:rPr>
              <a:t>Data Sources:</a:t>
            </a:r>
          </a:p>
          <a:p>
            <a:pPr marL="0" indent="0">
              <a:lnSpc>
                <a:spcPct val="50000"/>
              </a:lnSpc>
              <a:buFontTx/>
              <a:buNone/>
            </a:pPr>
            <a:endParaRPr lang="en-US" sz="2500" dirty="0">
              <a:latin typeface="Tahoma" pitchFamily="34" charset="0"/>
            </a:endParaRPr>
          </a:p>
          <a:p>
            <a:pPr lvl="1">
              <a:buFontTx/>
              <a:buNone/>
            </a:pPr>
            <a:r>
              <a:rPr lang="en-US" sz="2100" dirty="0">
                <a:latin typeface="Tahoma" pitchFamily="34" charset="0"/>
              </a:rPr>
              <a:t>	</a:t>
            </a:r>
            <a:r>
              <a:rPr lang="en-US" sz="2400" dirty="0">
                <a:latin typeface="Tahoma" pitchFamily="34" charset="0"/>
              </a:rPr>
              <a:t>1) Health department surveillance records for a </a:t>
            </a:r>
            <a:r>
              <a:rPr lang="en-US" sz="2400" dirty="0" err="1">
                <a:latin typeface="Tahoma" pitchFamily="34" charset="0"/>
              </a:rPr>
              <a:t>notifiable</a:t>
            </a:r>
            <a:r>
              <a:rPr lang="en-US" sz="2400" dirty="0">
                <a:latin typeface="Tahoma" pitchFamily="34" charset="0"/>
              </a:rPr>
              <a:t> disease</a:t>
            </a:r>
          </a:p>
          <a:p>
            <a:pPr lvl="1">
              <a:lnSpc>
                <a:spcPct val="60000"/>
              </a:lnSpc>
              <a:buFontTx/>
              <a:buNone/>
            </a:pPr>
            <a:endParaRPr lang="en-US" sz="2400" dirty="0">
              <a:latin typeface="Tahoma" pitchFamily="34" charset="0"/>
            </a:endParaRPr>
          </a:p>
          <a:p>
            <a:pPr lvl="1">
              <a:buFontTx/>
              <a:buNone/>
            </a:pPr>
            <a:r>
              <a:rPr lang="en-US" sz="2400" dirty="0">
                <a:latin typeface="Tahoma" pitchFamily="34" charset="0"/>
              </a:rPr>
              <a:t>	2) Sources such as hospital discharge records, mortality records and cancer or birth defect registries for other diseases and conditions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400" dirty="0">
              <a:latin typeface="Tahoma" pitchFamily="34" charset="0"/>
            </a:endParaRPr>
          </a:p>
          <a:p>
            <a:pPr lvl="1">
              <a:buFontTx/>
              <a:buNone/>
            </a:pPr>
            <a:r>
              <a:rPr lang="en-US" sz="2400" dirty="0">
                <a:latin typeface="Tahoma" pitchFamily="34" charset="0"/>
              </a:rPr>
              <a:t>	3) If local data is not available, make estimates using data from neighboring states or national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892175"/>
            <a:ext cx="8658225" cy="1035050"/>
          </a:xfrm>
        </p:spPr>
        <p:txBody>
          <a:bodyPr/>
          <a:lstStyle/>
          <a:p>
            <a:r>
              <a:rPr lang="en-US" sz="3200" dirty="0">
                <a:latin typeface="Tahoma" pitchFamily="34" charset="0"/>
              </a:rPr>
              <a:t>Notifiable Disease</a:t>
            </a:r>
            <a:endParaRPr lang="en-US" sz="4800" dirty="0">
              <a:latin typeface="Tahoma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06388" y="2252663"/>
            <a:ext cx="8480425" cy="2909887"/>
          </a:xfrm>
        </p:spPr>
        <p:txBody>
          <a:bodyPr>
            <a:normAutofit/>
          </a:bodyPr>
          <a:lstStyle/>
          <a:p>
            <a:pPr marL="57150" indent="-57150">
              <a:lnSpc>
                <a:spcPct val="20000"/>
              </a:lnSpc>
              <a:buFontTx/>
              <a:buNone/>
            </a:pPr>
            <a:endParaRPr lang="en-US" sz="3000" dirty="0">
              <a:solidFill>
                <a:schemeClr val="bg1"/>
              </a:solidFill>
              <a:latin typeface="Tahoma" pitchFamily="34" charset="0"/>
            </a:endParaRPr>
          </a:p>
          <a:p>
            <a:pPr marL="57150" indent="-57150">
              <a:buFontTx/>
              <a:buNone/>
            </a:pPr>
            <a:r>
              <a:rPr lang="en-US" sz="3000" dirty="0">
                <a:latin typeface="Tahoma" pitchFamily="34" charset="0"/>
              </a:rPr>
              <a:t>Disease for which regular, frequent, and timely information regarding individual cases is considered necessary for the prevention and control of </a:t>
            </a:r>
            <a:r>
              <a:rPr lang="en-US" sz="3000" dirty="0" smtClean="0">
                <a:latin typeface="Tahoma" pitchFamily="34" charset="0"/>
              </a:rPr>
              <a:t>disease</a:t>
            </a:r>
          </a:p>
          <a:p>
            <a:pPr marL="57150" indent="-57150">
              <a:buFontTx/>
              <a:buNone/>
            </a:pPr>
            <a:endParaRPr lang="en-US" sz="3000" dirty="0"/>
          </a:p>
          <a:p>
            <a:pPr marL="57150" indent="-57150">
              <a:lnSpc>
                <a:spcPct val="50000"/>
              </a:lnSpc>
              <a:buFontTx/>
              <a:buNone/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773113" y="173038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2: Verify the diagnosis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331788" y="1577975"/>
            <a:ext cx="8504237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500" dirty="0">
                <a:latin typeface="Tahoma" pitchFamily="34" charset="0"/>
              </a:rPr>
              <a:t>Two goals in verifying a diagnosis:</a:t>
            </a:r>
          </a:p>
          <a:p>
            <a:pPr>
              <a:lnSpc>
                <a:spcPct val="30000"/>
              </a:lnSpc>
              <a:buFontTx/>
              <a:buNone/>
            </a:pPr>
            <a:endParaRPr lang="en-US" sz="2900" dirty="0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latin typeface="Tahoma" pitchFamily="34" charset="0"/>
              </a:rPr>
              <a:t>1. Ensure that the problem has been properly diagnosed -- the outbreak really is what it has been reported to be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latin typeface="Tahoma" pitchFamily="34" charset="0"/>
              </a:rPr>
              <a:t>Review clinical findings and laboratory results for affected people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latin typeface="Tahoma" pitchFamily="34" charset="0"/>
              </a:rPr>
              <a:t>Visit or talk to several of the people who became ill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200" dirty="0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latin typeface="Tahoma" pitchFamily="34" charset="0"/>
              </a:rPr>
              <a:t>2. For outbreaks involving infectious or toxic chemical agents, be certain that the increase in diagnosed cases is not the result of a </a:t>
            </a:r>
            <a:r>
              <a:rPr lang="en-US" sz="2400" dirty="0">
                <a:solidFill>
                  <a:srgbClr val="FFFF00"/>
                </a:solidFill>
                <a:latin typeface="Tahoma" pitchFamily="34" charset="0"/>
              </a:rPr>
              <a:t>mistake in the laboratory</a:t>
            </a:r>
            <a:r>
              <a:rPr lang="en-US" sz="2400" dirty="0">
                <a:latin typeface="Tahoma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25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242888"/>
            <a:ext cx="7772400" cy="1006475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3: Define and identify cases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30213" y="1585913"/>
            <a:ext cx="8308975" cy="4114800"/>
          </a:xfrm>
        </p:spPr>
        <p:txBody>
          <a:bodyPr>
            <a:normAutofit lnSpcReduction="10000"/>
          </a:bodyPr>
          <a:lstStyle/>
          <a:p>
            <a:r>
              <a:rPr lang="en-US" sz="2800">
                <a:latin typeface="Tahoma" pitchFamily="34" charset="0"/>
              </a:rPr>
              <a:t>Establish a case definition</a:t>
            </a:r>
            <a:r>
              <a:rPr lang="en-US" sz="2800" i="1">
                <a:latin typeface="Tahoma" pitchFamily="34" charset="0"/>
              </a:rPr>
              <a:t> </a:t>
            </a:r>
            <a:r>
              <a:rPr lang="en-US" sz="2800">
                <a:latin typeface="Tahoma" pitchFamily="34" charset="0"/>
              </a:rPr>
              <a:t>- a standard set of criteria for deciding whether a person should be classified as having the disease under study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In many outbreaks, a working definition of the disease syndrome must be drawn up that will permit the identification and reporting of cases</a:t>
            </a:r>
          </a:p>
          <a:p>
            <a:pPr lvl="1">
              <a:lnSpc>
                <a:spcPct val="5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As the investigation proceeds and the source, mode of transmission and/or etiologic agent becomes better known, you can modify the working definition</a:t>
            </a:r>
            <a:r>
              <a:rPr lang="en-US" sz="2200">
                <a:latin typeface="Tahoma" pitchFamily="34" charset="0"/>
              </a:rPr>
              <a:t> </a:t>
            </a:r>
          </a:p>
          <a:p>
            <a:pPr lvl="1">
              <a:lnSpc>
                <a:spcPct val="30000"/>
              </a:lnSpc>
              <a:buFontTx/>
              <a:buNone/>
            </a:pPr>
            <a:endParaRPr lang="en-US" sz="22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306388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3: Define and identify cases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92113" y="1587500"/>
            <a:ext cx="8308975" cy="4114800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30000"/>
              </a:lnSpc>
              <a:buFontTx/>
              <a:buNone/>
            </a:pPr>
            <a:endParaRPr lang="en-US" sz="2200" dirty="0">
              <a:solidFill>
                <a:schemeClr val="bg1"/>
              </a:solidFill>
              <a:latin typeface="Tahoma" pitchFamily="34" charset="0"/>
            </a:endParaRPr>
          </a:p>
          <a:p>
            <a:pPr>
              <a:buFontTx/>
              <a:buNone/>
            </a:pPr>
            <a:r>
              <a:rPr lang="en-US" sz="3000" dirty="0">
                <a:latin typeface="Tahoma" pitchFamily="34" charset="0"/>
              </a:rPr>
              <a:t>A case definition includes four components:</a:t>
            </a:r>
            <a:endParaRPr lang="en-US" dirty="0">
              <a:latin typeface="Tahom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dirty="0">
              <a:latin typeface="Tahoma" pitchFamily="34" charset="0"/>
            </a:endParaRPr>
          </a:p>
          <a:p>
            <a:pPr lvl="1"/>
            <a:r>
              <a:rPr lang="en-US" sz="2600" dirty="0">
                <a:latin typeface="Tahoma" pitchFamily="34" charset="0"/>
              </a:rPr>
              <a:t>Clinical information about the disease,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600" dirty="0">
              <a:latin typeface="Tahoma" pitchFamily="34" charset="0"/>
            </a:endParaRPr>
          </a:p>
          <a:p>
            <a:pPr lvl="1"/>
            <a:r>
              <a:rPr lang="en-US" sz="2600" dirty="0">
                <a:latin typeface="Tahoma" pitchFamily="34" charset="0"/>
              </a:rPr>
              <a:t>Characteristics about the people who are affected (</a:t>
            </a:r>
            <a:r>
              <a:rPr lang="en-US" sz="2600" dirty="0">
                <a:solidFill>
                  <a:schemeClr val="folHlink"/>
                </a:solidFill>
                <a:latin typeface="Tahoma" pitchFamily="34" charset="0"/>
              </a:rPr>
              <a:t>person),</a:t>
            </a:r>
          </a:p>
          <a:p>
            <a:pPr lvl="1">
              <a:lnSpc>
                <a:spcPct val="50000"/>
              </a:lnSpc>
              <a:buFontTx/>
              <a:buNone/>
            </a:pPr>
            <a:endParaRPr lang="en-US" sz="2600" dirty="0">
              <a:latin typeface="Tahoma" pitchFamily="34" charset="0"/>
            </a:endParaRPr>
          </a:p>
          <a:p>
            <a:pPr lvl="1"/>
            <a:r>
              <a:rPr lang="en-US" sz="2600" dirty="0">
                <a:latin typeface="Tahoma" pitchFamily="34" charset="0"/>
              </a:rPr>
              <a:t>Information about the location (</a:t>
            </a:r>
            <a:r>
              <a:rPr lang="en-US" sz="2600" dirty="0">
                <a:solidFill>
                  <a:schemeClr val="folHlink"/>
                </a:solidFill>
                <a:latin typeface="Tahoma" pitchFamily="34" charset="0"/>
              </a:rPr>
              <a:t>place</a:t>
            </a:r>
            <a:r>
              <a:rPr lang="en-US" sz="2600" dirty="0">
                <a:latin typeface="Tahoma" pitchFamily="34" charset="0"/>
              </a:rPr>
              <a:t>), and</a:t>
            </a:r>
          </a:p>
          <a:p>
            <a:pPr lvl="1">
              <a:lnSpc>
                <a:spcPct val="60000"/>
              </a:lnSpc>
              <a:buFontTx/>
              <a:buNone/>
            </a:pPr>
            <a:endParaRPr lang="en-US" sz="2600" dirty="0">
              <a:latin typeface="Tahoma" pitchFamily="34" charset="0"/>
            </a:endParaRPr>
          </a:p>
          <a:p>
            <a:pPr lvl="1"/>
            <a:r>
              <a:rPr lang="en-US" sz="2600" dirty="0">
                <a:latin typeface="Tahoma" pitchFamily="34" charset="0"/>
              </a:rPr>
              <a:t>A specification of time during which the outbreak occurred (</a:t>
            </a:r>
            <a:r>
              <a:rPr lang="en-US" sz="2600" dirty="0">
                <a:solidFill>
                  <a:schemeClr val="folHlink"/>
                </a:solidFill>
                <a:latin typeface="Tahoma" pitchFamily="34" charset="0"/>
              </a:rPr>
              <a:t>time</a:t>
            </a:r>
            <a:r>
              <a:rPr lang="en-US" sz="2600" dirty="0">
                <a:latin typeface="Tahoma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5715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3: Define and identify cases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4475" y="1012825"/>
            <a:ext cx="8655050" cy="3178175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000" dirty="0">
                <a:latin typeface="Bookman Old Style" pitchFamily="18" charset="0"/>
              </a:rPr>
              <a:t>To increase sensitivity &amp; specificity of reporting, we use three classifications of cases that reflect the degree of certainty regarding diagnosis: </a:t>
            </a:r>
          </a:p>
          <a:p>
            <a:pPr marL="0" indent="0" algn="l" rtl="0">
              <a:lnSpc>
                <a:spcPct val="0"/>
              </a:lnSpc>
              <a:buFontTx/>
              <a:buNone/>
            </a:pPr>
            <a:endParaRPr lang="en-US" sz="2000" dirty="0">
              <a:latin typeface="Bookman Old Style" pitchFamily="18" charset="0"/>
            </a:endParaRP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1800" dirty="0">
                <a:latin typeface="Bookman Old Style" pitchFamily="18" charset="0"/>
              </a:rPr>
              <a:t>	1) Confirmed 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1800" dirty="0">
                <a:latin typeface="Bookman Old Style" pitchFamily="18" charset="0"/>
              </a:rPr>
              <a:t>	2) Probable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1800" dirty="0">
                <a:latin typeface="Bookman Old Style" pitchFamily="18" charset="0"/>
              </a:rPr>
              <a:t>	3) Possible</a:t>
            </a:r>
          </a:p>
          <a:p>
            <a:pPr marL="0" indent="0" algn="l" rtl="0">
              <a:lnSpc>
                <a:spcPct val="40000"/>
              </a:lnSpc>
              <a:buFontTx/>
              <a:buNone/>
            </a:pPr>
            <a:endParaRPr lang="en-US" sz="2000" dirty="0">
              <a:latin typeface="Bookman Old Style" pitchFamily="18" charset="0"/>
            </a:endParaRP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000" dirty="0">
                <a:latin typeface="Bookman Old Style" pitchFamily="18" charset="0"/>
              </a:rPr>
              <a:t>The case definition is used to actively search for more cases beyond the early cases and the ones that presented themselves.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000" dirty="0">
                <a:latin typeface="Bookman Old Style" pitchFamily="18" charset="0"/>
              </a:rPr>
              <a:t> </a:t>
            </a:r>
            <a:endParaRPr lang="en-US" sz="1800" dirty="0">
              <a:latin typeface="Bookman Old Style" pitchFamily="18" charset="0"/>
            </a:endParaRPr>
          </a:p>
          <a:p>
            <a:pPr marL="0" indent="0" algn="l" rtl="0">
              <a:lnSpc>
                <a:spcPct val="90000"/>
              </a:lnSpc>
              <a:buFontTx/>
              <a:buNone/>
            </a:pPr>
            <a:endParaRPr lang="en-US" sz="1800" dirty="0">
              <a:latin typeface="Bookman Old Style" pitchFamily="18" charset="0"/>
            </a:endParaRPr>
          </a:p>
        </p:txBody>
      </p:sp>
      <p:grpSp>
        <p:nvGrpSpPr>
          <p:cNvPr id="63492" name="Group 4"/>
          <p:cNvGrpSpPr>
            <a:grpSpLocks/>
          </p:cNvGrpSpPr>
          <p:nvPr/>
        </p:nvGrpSpPr>
        <p:grpSpPr bwMode="auto">
          <a:xfrm>
            <a:off x="609600" y="4638675"/>
            <a:ext cx="7937500" cy="2100263"/>
            <a:chOff x="384" y="2335"/>
            <a:chExt cx="5000" cy="1323"/>
          </a:xfrm>
        </p:grpSpPr>
        <p:sp>
          <p:nvSpPr>
            <p:cNvPr id="63493" name="Text Box 5"/>
            <p:cNvSpPr txBox="1">
              <a:spLocks noChangeArrowheads="1"/>
            </p:cNvSpPr>
            <p:nvPr/>
          </p:nvSpPr>
          <p:spPr bwMode="auto">
            <a:xfrm>
              <a:off x="1488" y="2335"/>
              <a:ext cx="1225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rgbClr val="FFFF00"/>
                  </a:solidFill>
                  <a:latin typeface="Tahoma" pitchFamily="34" charset="0"/>
                </a:rPr>
                <a:t>Confirmed Case</a:t>
              </a:r>
              <a:endParaRPr lang="en-US" sz="200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63494" name="Text Box 6"/>
            <p:cNvSpPr txBox="1">
              <a:spLocks noChangeArrowheads="1"/>
            </p:cNvSpPr>
            <p:nvPr/>
          </p:nvSpPr>
          <p:spPr bwMode="auto">
            <a:xfrm>
              <a:off x="2959" y="2335"/>
              <a:ext cx="1115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rgbClr val="FFFF00"/>
                  </a:solidFill>
                  <a:latin typeface="Tahoma" pitchFamily="34" charset="0"/>
                </a:rPr>
                <a:t>Probable Case</a:t>
              </a:r>
              <a:endParaRPr lang="en-US" sz="200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auto">
            <a:xfrm>
              <a:off x="4320" y="2335"/>
              <a:ext cx="1064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rgbClr val="FFFF00"/>
                  </a:solidFill>
                  <a:latin typeface="Tahoma" pitchFamily="34" charset="0"/>
                </a:rPr>
                <a:t>Possible Case</a:t>
              </a:r>
              <a:endParaRPr lang="en-US" sz="200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63496" name="Text Box 8"/>
            <p:cNvSpPr txBox="1">
              <a:spLocks noChangeArrowheads="1"/>
            </p:cNvSpPr>
            <p:nvPr/>
          </p:nvSpPr>
          <p:spPr bwMode="auto">
            <a:xfrm>
              <a:off x="384" y="2640"/>
              <a:ext cx="903" cy="101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ahoma" pitchFamily="34" charset="0"/>
                </a:rPr>
                <a:t>Laboratory</a:t>
              </a:r>
            </a:p>
            <a:p>
              <a:pPr eaLnBrk="0" hangingPunct="0"/>
              <a:r>
                <a:rPr lang="en-US" sz="2000">
                  <a:latin typeface="Tahoma" pitchFamily="34" charset="0"/>
                </a:rPr>
                <a:t>Verification</a:t>
              </a:r>
              <a:br>
                <a:rPr lang="en-US" sz="2000">
                  <a:latin typeface="Tahoma" pitchFamily="34" charset="0"/>
                </a:rPr>
              </a:br>
              <a:endParaRPr lang="en-US" sz="2000">
                <a:latin typeface="Tahoma" pitchFamily="34" charset="0"/>
              </a:endParaRPr>
            </a:p>
            <a:p>
              <a:pPr eaLnBrk="0" hangingPunct="0"/>
              <a:r>
                <a:rPr lang="en-US" sz="2000">
                  <a:latin typeface="Tahoma" pitchFamily="34" charset="0"/>
                </a:rPr>
                <a:t>Clinical</a:t>
              </a:r>
            </a:p>
            <a:p>
              <a:pPr eaLnBrk="0" hangingPunct="0"/>
              <a:r>
                <a:rPr lang="en-US" sz="2000">
                  <a:latin typeface="Tahoma" pitchFamily="34" charset="0"/>
                </a:rPr>
                <a:t>Features</a:t>
              </a:r>
            </a:p>
          </p:txBody>
        </p:sp>
        <p:sp>
          <p:nvSpPr>
            <p:cNvPr id="63497" name="Text Box 9"/>
            <p:cNvSpPr txBox="1">
              <a:spLocks noChangeArrowheads="1"/>
            </p:cNvSpPr>
            <p:nvPr/>
          </p:nvSpPr>
          <p:spPr bwMode="auto">
            <a:xfrm>
              <a:off x="1872" y="2688"/>
              <a:ext cx="302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200">
                  <a:latin typeface="Tahoma" pitchFamily="34" charset="0"/>
                </a:rPr>
                <a:t>+</a:t>
              </a:r>
            </a:p>
          </p:txBody>
        </p:sp>
        <p:sp>
          <p:nvSpPr>
            <p:cNvPr id="63498" name="Text Box 10"/>
            <p:cNvSpPr txBox="1">
              <a:spLocks noChangeArrowheads="1"/>
            </p:cNvSpPr>
            <p:nvPr/>
          </p:nvSpPr>
          <p:spPr bwMode="auto">
            <a:xfrm>
              <a:off x="1872" y="3264"/>
              <a:ext cx="302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200">
                  <a:latin typeface="Tahoma" pitchFamily="34" charset="0"/>
                </a:rPr>
                <a:t>+</a:t>
              </a:r>
            </a:p>
          </p:txBody>
        </p:sp>
        <p:sp>
          <p:nvSpPr>
            <p:cNvPr id="63499" name="Text Box 11"/>
            <p:cNvSpPr txBox="1">
              <a:spLocks noChangeArrowheads="1"/>
            </p:cNvSpPr>
            <p:nvPr/>
          </p:nvSpPr>
          <p:spPr bwMode="auto">
            <a:xfrm>
              <a:off x="3195" y="3264"/>
              <a:ext cx="488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200">
                  <a:latin typeface="Tahoma" pitchFamily="34" charset="0"/>
                </a:rPr>
                <a:t>++</a:t>
              </a:r>
            </a:p>
          </p:txBody>
        </p:sp>
        <p:sp>
          <p:nvSpPr>
            <p:cNvPr id="63500" name="Text Box 12"/>
            <p:cNvSpPr txBox="1">
              <a:spLocks noChangeArrowheads="1"/>
            </p:cNvSpPr>
            <p:nvPr/>
          </p:nvSpPr>
          <p:spPr bwMode="auto">
            <a:xfrm>
              <a:off x="4704" y="3264"/>
              <a:ext cx="302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200">
                  <a:latin typeface="Tahoma" pitchFamily="34" charset="0"/>
                </a:rPr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3: Define and identify cases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0825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500">
                <a:latin typeface="Tahoma" pitchFamily="34" charset="0"/>
              </a:rPr>
              <a:t>The following information should be collected from every affected person in an outbreak: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 sz="2500">
              <a:latin typeface="Tahoma" pitchFamily="34" charset="0"/>
            </a:endParaRPr>
          </a:p>
          <a:p>
            <a:pPr>
              <a:buFontTx/>
              <a:buNone/>
            </a:pPr>
            <a:r>
              <a:rPr lang="en-US" sz="2500">
                <a:latin typeface="Tahoma" pitchFamily="34" charset="0"/>
              </a:rPr>
              <a:t>	1) Identifying information - name, address, phone</a:t>
            </a:r>
          </a:p>
          <a:p>
            <a:pPr>
              <a:buFontTx/>
              <a:buNone/>
            </a:pPr>
            <a:r>
              <a:rPr lang="en-US" sz="2500">
                <a:latin typeface="Tahoma" pitchFamily="34" charset="0"/>
              </a:rPr>
              <a:t>	2) Demographic information - e.g., age, sex, race, 	occupation</a:t>
            </a:r>
          </a:p>
          <a:p>
            <a:pPr>
              <a:buFontTx/>
              <a:buNone/>
            </a:pPr>
            <a:r>
              <a:rPr lang="en-US" sz="2500">
                <a:latin typeface="Tahoma" pitchFamily="34" charset="0"/>
              </a:rPr>
              <a:t>	3) Risk factor information</a:t>
            </a:r>
          </a:p>
          <a:p>
            <a:pPr>
              <a:buFontTx/>
              <a:buNone/>
            </a:pPr>
            <a:r>
              <a:rPr lang="en-US" sz="2500">
                <a:latin typeface="Tahoma" pitchFamily="34" charset="0"/>
              </a:rPr>
              <a:t>	4) Clinical information</a:t>
            </a:r>
          </a:p>
          <a:p>
            <a:pPr lvl="2"/>
            <a:r>
              <a:rPr lang="en-US" sz="2200">
                <a:latin typeface="Tahoma" pitchFamily="34" charset="0"/>
              </a:rPr>
              <a:t>Verify the case definition has been met for every case</a:t>
            </a:r>
          </a:p>
          <a:p>
            <a:pPr lvl="2"/>
            <a:r>
              <a:rPr lang="en-US" sz="2200">
                <a:latin typeface="Tahoma" pitchFamily="34" charset="0"/>
              </a:rPr>
              <a:t>Date of onset of clinical symptoms to create an epidemic curve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4: Describe and orient the data in terms of time, place and person</a:t>
            </a:r>
            <a:endParaRPr lang="en-US" sz="2500">
              <a:latin typeface="Tahoma" pitchFamily="34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500">
                <a:latin typeface="Tahoma" pitchFamily="34" charset="0"/>
              </a:rPr>
              <a:t>Characterizing an outbreak by time, place and person is called descriptive epidemiology.  </a:t>
            </a:r>
          </a:p>
          <a:p>
            <a:pPr>
              <a:lnSpc>
                <a:spcPct val="90000"/>
              </a:lnSpc>
            </a:pPr>
            <a:endParaRPr lang="en-US" sz="250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500">
                <a:latin typeface="Tahoma" pitchFamily="34" charset="0"/>
              </a:rPr>
              <a:t>Descriptive epidemiology is important because:</a:t>
            </a:r>
          </a:p>
          <a:p>
            <a:pPr lvl="1">
              <a:lnSpc>
                <a:spcPct val="90000"/>
              </a:lnSpc>
            </a:pPr>
            <a:r>
              <a:rPr lang="en-US" sz="2100">
                <a:latin typeface="Tahoma" pitchFamily="34" charset="0"/>
              </a:rPr>
              <a:t>You can learn what information is reliable and informative (e.g., similar exposures)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100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100">
                <a:latin typeface="Tahoma" pitchFamily="34" charset="0"/>
              </a:rPr>
              <a:t>And what may not be as reliable (e.g., many missing responses to a particular question)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100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100">
                <a:latin typeface="Tahoma" pitchFamily="34" charset="0"/>
              </a:rPr>
              <a:t>Provides a comprehensive description of an outbreak by showing its trend over time, its geographic extent (place) and the populations (people) affected by the disease</a:t>
            </a:r>
          </a:p>
          <a:p>
            <a:pPr>
              <a:lnSpc>
                <a:spcPct val="90000"/>
              </a:lnSpc>
            </a:pPr>
            <a:endParaRPr lang="en-US" sz="25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844550"/>
          </a:xfrm>
        </p:spPr>
        <p:txBody>
          <a:bodyPr/>
          <a:lstStyle/>
          <a:p>
            <a:r>
              <a:rPr lang="en-US" sz="3600" dirty="0">
                <a:latin typeface="Tahoma" pitchFamily="34" charset="0"/>
              </a:rPr>
              <a:t>Examples of Epidemic Curves</a:t>
            </a:r>
            <a:endParaRPr lang="en-US" sz="3600" dirty="0"/>
          </a:p>
        </p:txBody>
      </p:sp>
      <p:pic>
        <p:nvPicPr>
          <p:cNvPr id="69635" name="Picture 3" descr="Untitled-1 copy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861393"/>
            <a:ext cx="4953000" cy="586484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Detecting an epidemic in the earliest stage, assessing its determinants, implementing efficient controls, and recommending preventive measures for future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8"/>
          <p:cNvSpPr>
            <a:spLocks noChangeArrowheads="1"/>
          </p:cNvSpPr>
          <p:nvPr/>
        </p:nvSpPr>
        <p:spPr bwMode="auto">
          <a:xfrm rot="21082867">
            <a:off x="3126770" y="2051055"/>
            <a:ext cx="5219179" cy="2908293"/>
          </a:xfrm>
          <a:prstGeom prst="ellips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fa-IR"/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 rot="425717">
            <a:off x="3248932" y="2729448"/>
            <a:ext cx="3978083" cy="2207206"/>
          </a:xfrm>
          <a:prstGeom prst="ellips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fa-IR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 rot="550041">
            <a:off x="3465312" y="2886745"/>
            <a:ext cx="2734247" cy="1638911"/>
          </a:xfrm>
          <a:prstGeom prst="ellips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fa-IR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535949" y="3067677"/>
            <a:ext cx="1367125" cy="1103602"/>
          </a:xfrm>
          <a:prstGeom prst="ellipse">
            <a:avLst/>
          </a:prstGeom>
          <a:gradFill rotWithShape="1">
            <a:gsLst>
              <a:gs pos="0">
                <a:srgbClr val="FF0000">
                  <a:gamma/>
                  <a:shade val="47843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fa-IR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74448" y="2745096"/>
            <a:ext cx="8947948" cy="1605642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99" y="53"/>
              </a:cxn>
              <a:cxn ang="0">
                <a:pos x="908" y="189"/>
              </a:cxn>
              <a:cxn ang="0">
                <a:pos x="1270" y="144"/>
              </a:cxn>
              <a:cxn ang="0">
                <a:pos x="1497" y="144"/>
              </a:cxn>
              <a:cxn ang="0">
                <a:pos x="1860" y="280"/>
              </a:cxn>
              <a:cxn ang="0">
                <a:pos x="2631" y="8"/>
              </a:cxn>
              <a:cxn ang="0">
                <a:pos x="3312" y="234"/>
              </a:cxn>
            </a:cxnLst>
            <a:rect l="0" t="0" r="r" b="b"/>
            <a:pathLst>
              <a:path w="3312" h="303">
                <a:moveTo>
                  <a:pt x="0" y="144"/>
                </a:moveTo>
                <a:cubicBezTo>
                  <a:pt x="174" y="95"/>
                  <a:pt x="348" y="46"/>
                  <a:pt x="499" y="53"/>
                </a:cubicBezTo>
                <a:cubicBezTo>
                  <a:pt x="650" y="60"/>
                  <a:pt x="780" y="174"/>
                  <a:pt x="908" y="189"/>
                </a:cubicBezTo>
                <a:cubicBezTo>
                  <a:pt x="1036" y="204"/>
                  <a:pt x="1172" y="151"/>
                  <a:pt x="1270" y="144"/>
                </a:cubicBezTo>
                <a:cubicBezTo>
                  <a:pt x="1368" y="137"/>
                  <a:pt x="1399" y="121"/>
                  <a:pt x="1497" y="144"/>
                </a:cubicBezTo>
                <a:cubicBezTo>
                  <a:pt x="1595" y="167"/>
                  <a:pt x="1671" y="303"/>
                  <a:pt x="1860" y="280"/>
                </a:cubicBezTo>
                <a:cubicBezTo>
                  <a:pt x="2049" y="257"/>
                  <a:pt x="2389" y="16"/>
                  <a:pt x="2631" y="8"/>
                </a:cubicBezTo>
                <a:cubicBezTo>
                  <a:pt x="2873" y="0"/>
                  <a:pt x="3191" y="196"/>
                  <a:pt x="3312" y="234"/>
                </a:cubicBezTo>
              </a:path>
            </a:pathLst>
          </a:custGeom>
          <a:noFill/>
          <a:ln w="63500" cap="flat" cmpd="sng">
            <a:solidFill>
              <a:schemeClr val="tx2">
                <a:lumMod val="50000"/>
              </a:schemeClr>
            </a:solidFill>
            <a:prstDash val="solid"/>
            <a:round/>
            <a:headEnd/>
            <a:tailEnd/>
          </a:ln>
          <a:effectLst/>
        </p:spPr>
        <p:txBody>
          <a:bodyPr lIns="91429" tIns="45714" rIns="91429" bIns="45714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5: Develop hypotheses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22275" y="1419225"/>
            <a:ext cx="8361363" cy="4114800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512763" algn="l"/>
              </a:tabLst>
            </a:pPr>
            <a:r>
              <a:rPr lang="en-US" sz="2600">
                <a:latin typeface="Tahoma" pitchFamily="34" charset="0"/>
              </a:rPr>
              <a:t>Though we generate hypotheses from the beginning of the outbreak, at this point, the hypotheses are sharpened and more accurately focused.  </a:t>
            </a:r>
          </a:p>
          <a:p>
            <a:pPr>
              <a:tabLst>
                <a:tab pos="512763" algn="l"/>
              </a:tabLst>
            </a:pPr>
            <a:r>
              <a:rPr lang="en-US" sz="2600">
                <a:latin typeface="Tahoma" pitchFamily="34" charset="0"/>
              </a:rPr>
              <a:t>Use existing knowledge (if any) on the disease, or find analogies to diseases of known etiology</a:t>
            </a:r>
          </a:p>
          <a:p>
            <a:pPr>
              <a:buFontTx/>
              <a:buNone/>
              <a:tabLst>
                <a:tab pos="512763" algn="l"/>
              </a:tabLst>
            </a:pPr>
            <a:endParaRPr lang="en-US" sz="2800">
              <a:latin typeface="Tahoma" pitchFamily="34" charset="0"/>
            </a:endParaRPr>
          </a:p>
          <a:p>
            <a:pPr>
              <a:tabLst>
                <a:tab pos="512763" algn="l"/>
              </a:tabLst>
            </a:pPr>
            <a:r>
              <a:rPr lang="en-US" sz="2600">
                <a:latin typeface="Tahoma" pitchFamily="34" charset="0"/>
              </a:rPr>
              <a:t>Hypotheses should address</a:t>
            </a:r>
          </a:p>
          <a:p>
            <a:pPr marL="457200" lvl="1" indent="0">
              <a:tabLst>
                <a:tab pos="512763" algn="l"/>
              </a:tabLst>
            </a:pPr>
            <a:r>
              <a:rPr lang="en-US" sz="2400">
                <a:latin typeface="Tahoma" pitchFamily="34" charset="0"/>
              </a:rPr>
              <a:t> Source of the agent</a:t>
            </a:r>
          </a:p>
          <a:p>
            <a:pPr marL="457200" lvl="1" indent="0">
              <a:tabLst>
                <a:tab pos="512763" algn="l"/>
              </a:tabLst>
            </a:pPr>
            <a:r>
              <a:rPr lang="en-US" sz="2400">
                <a:latin typeface="Tahoma" pitchFamily="34" charset="0"/>
              </a:rPr>
              <a:t> Mode of transmission</a:t>
            </a:r>
          </a:p>
          <a:p>
            <a:pPr marL="457200" lvl="1" indent="0">
              <a:tabLst>
                <a:tab pos="512763" algn="l"/>
              </a:tabLst>
            </a:pPr>
            <a:r>
              <a:rPr lang="en-US" sz="2400">
                <a:latin typeface="Tahoma" pitchFamily="34" charset="0"/>
              </a:rPr>
              <a:t> Exposures associated with disease</a:t>
            </a:r>
          </a:p>
          <a:p>
            <a:pPr marL="457200" lvl="1" indent="0">
              <a:buFontTx/>
              <a:buNone/>
              <a:tabLst>
                <a:tab pos="512763" algn="l"/>
              </a:tabLst>
            </a:pPr>
            <a:r>
              <a:rPr lang="en-US" sz="2600">
                <a:latin typeface="Tahoma" pitchFamily="34" charset="0"/>
              </a:rPr>
              <a:t>and should be proposed in a way that can be tested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6: Evaluate hypotheses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276225" y="1143000"/>
            <a:ext cx="814705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ahoma" pitchFamily="34" charset="0"/>
              </a:rPr>
              <a:t>	</a:t>
            </a:r>
            <a:r>
              <a:rPr lang="en-US" sz="2800">
                <a:latin typeface="Tahoma" pitchFamily="34" charset="0"/>
              </a:rPr>
              <a:t>Generally, after a hypothesis is formulated, one should be able to show that:</a:t>
            </a:r>
          </a:p>
          <a:p>
            <a:pPr>
              <a:lnSpc>
                <a:spcPct val="20000"/>
              </a:lnSpc>
              <a:buFontTx/>
              <a:buNone/>
            </a:pPr>
            <a:endParaRPr lang="en-US" sz="2800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>
                <a:latin typeface="Tahoma" pitchFamily="34" charset="0"/>
              </a:rPr>
              <a:t>1) all additional cases, lab data, and epidemiologic evidence are consistent with the initial hypothesis; and</a:t>
            </a:r>
          </a:p>
          <a:p>
            <a:pPr lvl="2">
              <a:lnSpc>
                <a:spcPct val="1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>
                <a:latin typeface="Tahoma" pitchFamily="34" charset="0"/>
              </a:rPr>
              <a:t>2) no other hypothesis fits the data as well</a:t>
            </a:r>
            <a:endParaRPr lang="en-US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Tahoma" pitchFamily="34" charset="0"/>
              </a:rPr>
              <a:t>Observations that add weight to validity:</a:t>
            </a:r>
          </a:p>
          <a:p>
            <a:pPr lvl="1">
              <a:lnSpc>
                <a:spcPct val="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latin typeface="Tahoma" pitchFamily="34" charset="0"/>
              </a:rPr>
              <a:t>The greater the degree of exposure (or higher dosage of the pathogen), the higher the incidence of disease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Tahoma" pitchFamily="34" charset="0"/>
              </a:rPr>
              <a:t>Higher incidence of disease in the presence of one risk factor relative to another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914400"/>
          </a:xfrm>
        </p:spPr>
        <p:txBody>
          <a:bodyPr/>
          <a:lstStyle/>
          <a:p>
            <a:r>
              <a:rPr lang="en-US" dirty="0" smtClean="0"/>
              <a:t>An exercise: prediction the source of an unknown disease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severity of the disease varies from minimal symptoms and physical findings up to and including death</a:t>
            </a:r>
          </a:p>
          <a:p>
            <a:r>
              <a:rPr lang="en-US" sz="2400" dirty="0" smtClean="0"/>
              <a:t>The duration  of clinical recognizable disease varies from a few weeks to several months</a:t>
            </a:r>
          </a:p>
          <a:p>
            <a:r>
              <a:rPr lang="en-US" sz="2400" dirty="0" smtClean="0"/>
              <a:t>It is associated with poor and unsanitary living condition</a:t>
            </a:r>
          </a:p>
          <a:p>
            <a:r>
              <a:rPr lang="en-US" sz="2400" dirty="0" smtClean="0"/>
              <a:t>It has localized geographical distribution and multiple cases within families were reported</a:t>
            </a:r>
          </a:p>
          <a:p>
            <a:r>
              <a:rPr lang="en-US" sz="2400" dirty="0" smtClean="0"/>
              <a:t>What is the etiology of the disease?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solving, fill the table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1981200"/>
          <a:ext cx="7772400" cy="37084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298448"/>
                <a:gridCol w="1505712"/>
                <a:gridCol w="1359408"/>
                <a:gridCol w="1075944"/>
                <a:gridCol w="2532888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nutritional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intoxication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Hereditary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Infection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Familiar</a:t>
                      </a:r>
                      <a:r>
                        <a:rPr lang="en-US" baseline="0" dirty="0" smtClean="0"/>
                        <a:t> aggregation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Socioeconomic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Spatial distribution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Symptomatic phase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Severity of the disease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Age distribution of cases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Sex distribution of cases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Seasonality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others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 of survey in 24 villages in one year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Number of villages faced by the outbreak classified by the peak date</a:t>
            </a:r>
          </a:p>
          <a:p>
            <a:endParaRPr lang="en-US" dirty="0" smtClean="0"/>
          </a:p>
          <a:p>
            <a:r>
              <a:rPr lang="en-US" dirty="0" smtClean="0"/>
              <a:t>May				4</a:t>
            </a:r>
          </a:p>
          <a:p>
            <a:r>
              <a:rPr lang="en-US" dirty="0" smtClean="0"/>
              <a:t>May-June			3</a:t>
            </a:r>
          </a:p>
          <a:p>
            <a:r>
              <a:rPr lang="en-US" dirty="0" smtClean="0"/>
              <a:t>June				16</a:t>
            </a:r>
          </a:p>
          <a:p>
            <a:r>
              <a:rPr lang="en-US" dirty="0" smtClean="0"/>
              <a:t>July				1</a:t>
            </a:r>
          </a:p>
          <a:p>
            <a:r>
              <a:rPr lang="en-US" dirty="0" smtClean="0"/>
              <a:t>Oct-Feb				0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2590800" cy="519176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718109"/>
                <a:gridCol w="872691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Risk</a:t>
                      </a:r>
                      <a:r>
                        <a:rPr lang="en-US" baseline="0" dirty="0" smtClean="0"/>
                        <a:t> Per 1000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Month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Jan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0.2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Feb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1.2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Mar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5.5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Apr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13.7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May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19.7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June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6.8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July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2.5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Aug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1.3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Sep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0.6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Oct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Nov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Dec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50.6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Total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05200" y="304800"/>
          <a:ext cx="5334000" cy="148336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778000"/>
                <a:gridCol w="1778000"/>
                <a:gridCol w="1778000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Typhoid</a:t>
                      </a:r>
                      <a:r>
                        <a:rPr lang="en-US" baseline="0" dirty="0" smtClean="0"/>
                        <a:t> fever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disease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Sanitary</a:t>
                      </a:r>
                      <a:r>
                        <a:rPr lang="en-US" baseline="0" dirty="0" smtClean="0"/>
                        <a:t> rating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7.4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48.6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Less</a:t>
                      </a:r>
                      <a:r>
                        <a:rPr lang="en-US" baseline="0" dirty="0" smtClean="0"/>
                        <a:t> than 40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35.6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40-69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1.7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51.3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70</a:t>
                      </a:r>
                      <a:r>
                        <a:rPr lang="en-US" baseline="0" dirty="0" smtClean="0"/>
                        <a:t> and over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14800" y="2667000"/>
          <a:ext cx="4343400" cy="29667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508760"/>
                <a:gridCol w="2834640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Risk</a:t>
                      </a:r>
                      <a:r>
                        <a:rPr lang="en-US" baseline="0" dirty="0" smtClean="0"/>
                        <a:t> per 1000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Weekly family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income ($)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124.4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&gt;2.5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83.1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2.5-4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53.4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4-6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35.5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6-8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23.8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8-10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12.6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10-12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2.6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&gt;12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0"/>
          <a:ext cx="6672072" cy="691896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938528"/>
                <a:gridCol w="1636776"/>
                <a:gridCol w="1502664"/>
                <a:gridCol w="1594104"/>
              </a:tblGrid>
              <a:tr h="326571">
                <a:tc>
                  <a:txBody>
                    <a:bodyPr/>
                    <a:lstStyle/>
                    <a:p>
                      <a:pPr algn="ctr" rtl="0"/>
                      <a:r>
                        <a:rPr lang="en-US" sz="1600" dirty="0" smtClean="0"/>
                        <a:t>Safe water</a:t>
                      </a:r>
                      <a:endParaRPr lang="fa-I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dirty="0" smtClean="0"/>
                        <a:t>Disposal</a:t>
                      </a:r>
                      <a:endParaRPr lang="fa-I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dirty="0" smtClean="0"/>
                        <a:t>Risk/1000</a:t>
                      </a:r>
                      <a:endParaRPr lang="fa-I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600" dirty="0" smtClean="0"/>
                        <a:t>Village number</a:t>
                      </a:r>
                      <a:endParaRPr lang="fa-IR" sz="16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95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99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7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90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100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101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52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12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90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90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100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17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77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25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71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19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85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68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21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46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60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59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22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10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35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23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2143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47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>
                          <a:latin typeface="Bookman Old Style" pitchFamily="18" charset="0"/>
                        </a:rPr>
                        <a:t>-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58</a:t>
                      </a:r>
                      <a:endParaRPr kumimoji="0" lang="fa-IR" sz="1200" kern="1200" dirty="0" smtClean="0">
                        <a:solidFill>
                          <a:schemeClr val="dk1"/>
                        </a:solidFill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200" dirty="0" smtClean="0"/>
                        <a:t>24</a:t>
                      </a:r>
                      <a:endParaRPr lang="fa-IR" sz="1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0"/>
          <a:ext cx="8763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440"/>
            <a:ext cx="8686800" cy="5212560"/>
          </a:xfrm>
        </p:spPr>
        <p:txBody>
          <a:bodyPr>
            <a:normAutofit/>
          </a:bodyPr>
          <a:lstStyle/>
          <a:p>
            <a:r>
              <a:rPr lang="en-US" dirty="0" smtClean="0"/>
              <a:t>Goldberger in 1921</a:t>
            </a:r>
          </a:p>
          <a:p>
            <a:r>
              <a:rPr lang="en-US" dirty="0" smtClean="0"/>
              <a:t>deficiency of Nicotinic acid</a:t>
            </a:r>
            <a:endParaRPr lang="en-US" dirty="0" smtClean="0"/>
          </a:p>
          <a:p>
            <a:r>
              <a:rPr lang="en-US" dirty="0" smtClean="0"/>
              <a:t>3 Ds: </a:t>
            </a:r>
          </a:p>
          <a:p>
            <a:pPr lvl="1"/>
            <a:r>
              <a:rPr lang="en-US" dirty="0" smtClean="0"/>
              <a:t>Dementia, </a:t>
            </a:r>
          </a:p>
          <a:p>
            <a:pPr lvl="1"/>
            <a:r>
              <a:rPr lang="en-US" dirty="0" smtClean="0"/>
              <a:t>Diarrhea,</a:t>
            </a:r>
          </a:p>
          <a:p>
            <a:pPr lvl="1"/>
            <a:r>
              <a:rPr lang="en-US" dirty="0" smtClean="0"/>
              <a:t>Dermatitis</a:t>
            </a:r>
          </a:p>
          <a:p>
            <a:pPr>
              <a:buNone/>
            </a:pPr>
            <a:endParaRPr lang="en-US" sz="22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22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22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200" dirty="0" smtClean="0">
                <a:solidFill>
                  <a:srgbClr val="FFFF00"/>
                </a:solidFill>
              </a:rPr>
              <a:t>http</a:t>
            </a:r>
            <a:r>
              <a:rPr lang="en-US" sz="2200" dirty="0" smtClean="0">
                <a:solidFill>
                  <a:srgbClr val="FFFF00"/>
                </a:solidFill>
              </a:rPr>
              <a:t>://www.history.nih.gov/exhibits/Goldberger/index.html</a:t>
            </a:r>
            <a:endParaRPr lang="fa-IR" sz="2200" dirty="0">
              <a:solidFill>
                <a:srgbClr val="FFFF00"/>
              </a:solidFill>
            </a:endParaRPr>
          </a:p>
        </p:txBody>
      </p:sp>
      <p:pic>
        <p:nvPicPr>
          <p:cNvPr id="5" name="Picture 4" descr="goldber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0"/>
            <a:ext cx="8686800" cy="1752600"/>
          </a:xfrm>
          <a:prstGeom prst="rect">
            <a:avLst/>
          </a:prstGeom>
        </p:spPr>
      </p:pic>
      <p:pic>
        <p:nvPicPr>
          <p:cNvPr id="6" name="Picture 5" descr="bo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1828800"/>
            <a:ext cx="3277877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Detecting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an epidemic in the earliest stage, assessing its </a:t>
            </a:r>
            <a:r>
              <a:rPr lang="en-US" dirty="0" smtClean="0">
                <a:solidFill>
                  <a:srgbClr val="FFFF00"/>
                </a:solidFill>
              </a:rPr>
              <a:t>determinants</a:t>
            </a:r>
            <a:r>
              <a:rPr lang="en-US" dirty="0" smtClean="0"/>
              <a:t>, implementing </a:t>
            </a:r>
            <a:r>
              <a:rPr lang="en-US" dirty="0" smtClean="0">
                <a:solidFill>
                  <a:srgbClr val="FFFF00"/>
                </a:solidFill>
              </a:rPr>
              <a:t>efficient controls</a:t>
            </a:r>
            <a:r>
              <a:rPr lang="en-US" dirty="0" smtClean="0"/>
              <a:t>, and recommending </a:t>
            </a:r>
            <a:r>
              <a:rPr lang="en-US" dirty="0" smtClean="0">
                <a:solidFill>
                  <a:srgbClr val="FFFF00"/>
                </a:solidFill>
              </a:rPr>
              <a:t>preventive measures </a:t>
            </a:r>
            <a:r>
              <a:rPr lang="en-US" dirty="0" smtClean="0"/>
              <a:t>for future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Identifying the Source of an Outbreak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0638"/>
            <a:ext cx="8251825" cy="5087937"/>
          </a:xfrm>
        </p:spPr>
        <p:txBody>
          <a:bodyPr/>
          <a:lstStyle/>
          <a:p>
            <a:r>
              <a:rPr lang="en-US" sz="3100">
                <a:latin typeface="Tahoma" pitchFamily="34" charset="0"/>
              </a:rPr>
              <a:t>Look for an item with:</a:t>
            </a:r>
          </a:p>
          <a:p>
            <a:pPr>
              <a:lnSpc>
                <a:spcPct val="30000"/>
              </a:lnSpc>
              <a:buFontTx/>
              <a:buNone/>
            </a:pPr>
            <a:endParaRPr lang="en-US" sz="3100">
              <a:latin typeface="Tahoma" pitchFamily="34" charset="0"/>
            </a:endParaRPr>
          </a:p>
          <a:p>
            <a:pPr lvl="1"/>
            <a:r>
              <a:rPr lang="en-US" sz="2700">
                <a:latin typeface="Tahoma" pitchFamily="34" charset="0"/>
              </a:rPr>
              <a:t>A high attack rate among those exposed AND</a:t>
            </a:r>
          </a:p>
          <a:p>
            <a:pPr lvl="1">
              <a:lnSpc>
                <a:spcPct val="20000"/>
              </a:lnSpc>
              <a:buFontTx/>
              <a:buNone/>
            </a:pPr>
            <a:endParaRPr lang="en-US" sz="2700">
              <a:latin typeface="Tahoma" pitchFamily="34" charset="0"/>
            </a:endParaRPr>
          </a:p>
          <a:p>
            <a:pPr lvl="1"/>
            <a:r>
              <a:rPr lang="en-US" sz="2700">
                <a:latin typeface="Tahoma" pitchFamily="34" charset="0"/>
              </a:rPr>
              <a:t>A low attack rate among those not exposed (so the ratio of attack rates for the two groups is high)</a:t>
            </a:r>
          </a:p>
          <a:p>
            <a:pPr lvl="1">
              <a:lnSpc>
                <a:spcPct val="50000"/>
              </a:lnSpc>
              <a:buFontTx/>
              <a:buNone/>
            </a:pPr>
            <a:endParaRPr lang="en-US" sz="2700">
              <a:latin typeface="Tahoma" pitchFamily="34" charset="0"/>
            </a:endParaRPr>
          </a:p>
          <a:p>
            <a:pPr lvl="1"/>
            <a:r>
              <a:rPr lang="en-US" sz="2700">
                <a:latin typeface="Tahoma" pitchFamily="34" charset="0"/>
              </a:rPr>
              <a:t>Ideally, most of the people who became ill should have been exposed to the proposed agent so that the exposure could explain most, if not all, of the cases.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7325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7: Refine hypotheses and carry out additional studies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525463" y="1857375"/>
            <a:ext cx="8072437" cy="5638800"/>
          </a:xfrm>
        </p:spPr>
        <p:txBody>
          <a:bodyPr/>
          <a:lstStyle/>
          <a:p>
            <a:r>
              <a:rPr lang="en-US" sz="2800">
                <a:latin typeface="Tahoma" pitchFamily="34" charset="0"/>
              </a:rPr>
              <a:t>Additional epidemiologic studies</a:t>
            </a:r>
          </a:p>
          <a:p>
            <a:pPr>
              <a:buFontTx/>
              <a:buNone/>
            </a:pPr>
            <a:endParaRPr lang="en-US" sz="25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What questions remain unanswered about the disease?</a:t>
            </a:r>
          </a:p>
          <a:p>
            <a:pPr lvl="1">
              <a:lnSpc>
                <a:spcPct val="6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What kind of study used in a particular setting would answer these questions?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When analytic studies do not confirm the hypotheses</a:t>
            </a:r>
          </a:p>
          <a:p>
            <a:pPr lvl="2"/>
            <a:r>
              <a:rPr lang="en-US" sz="2000">
                <a:latin typeface="Tahoma" pitchFamily="34" charset="0"/>
              </a:rPr>
              <a:t>reconsider the original hypotheses</a:t>
            </a:r>
          </a:p>
          <a:p>
            <a:pPr lvl="2"/>
            <a:r>
              <a:rPr lang="en-US" sz="2000">
                <a:latin typeface="Tahoma" pitchFamily="34" charset="0"/>
              </a:rPr>
              <a:t>look for new vehicles or modes of transmission  </a:t>
            </a:r>
          </a:p>
          <a:p>
            <a:pPr lvl="1"/>
            <a:endParaRPr 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7: Refine hypotheses and carry out additional studies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558800" y="1563688"/>
            <a:ext cx="7970838" cy="3687762"/>
          </a:xfrm>
        </p:spPr>
        <p:txBody>
          <a:bodyPr>
            <a:normAutofit fontScale="92500" lnSpcReduction="20000"/>
          </a:bodyPr>
          <a:lstStyle/>
          <a:p>
            <a:r>
              <a:rPr lang="en-US" sz="2800">
                <a:latin typeface="Tahoma" pitchFamily="34" charset="0"/>
              </a:rPr>
              <a:t>Laboratory and environmental studies</a:t>
            </a:r>
            <a:endParaRPr lang="en-US" sz="2500">
              <a:latin typeface="Tahoma" pitchFamily="34" charset="0"/>
            </a:endParaRPr>
          </a:p>
          <a:p>
            <a:endParaRPr lang="en-US" sz="25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Epidemiologic studies can </a:t>
            </a:r>
          </a:p>
          <a:p>
            <a:pPr lvl="2"/>
            <a:r>
              <a:rPr lang="en-US" sz="2200">
                <a:latin typeface="Tahoma" pitchFamily="34" charset="0"/>
              </a:rPr>
              <a:t>Implicate the source of infection, and </a:t>
            </a:r>
          </a:p>
          <a:p>
            <a:pPr lvl="2"/>
            <a:r>
              <a:rPr lang="en-US" sz="2200">
                <a:latin typeface="Tahoma" pitchFamily="34" charset="0"/>
              </a:rPr>
              <a:t>Guide appropriate public health action</a:t>
            </a:r>
          </a:p>
          <a:p>
            <a:pPr lvl="1">
              <a:lnSpc>
                <a:spcPct val="5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But sometimes laboratory evidence can “clinch” the findings</a:t>
            </a:r>
          </a:p>
          <a:p>
            <a:pPr lvl="1">
              <a:lnSpc>
                <a:spcPct val="5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/>
            <a:r>
              <a:rPr lang="en-US" sz="2400">
                <a:latin typeface="Tahoma" pitchFamily="34" charset="0"/>
              </a:rPr>
              <a:t>Environmental studies often help explain why an outbreak occurred and may be very important in certain settings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-9525"/>
            <a:ext cx="8728075" cy="1143000"/>
          </a:xfrm>
        </p:spPr>
        <p:txBody>
          <a:bodyPr/>
          <a:lstStyle/>
          <a:p>
            <a:r>
              <a:rPr lang="en-US" sz="3600" dirty="0">
                <a:latin typeface="Tahoma" pitchFamily="34" charset="0"/>
              </a:rPr>
              <a:t>Case-Control Methods </a:t>
            </a:r>
            <a:br>
              <a:rPr lang="en-US" sz="3600" dirty="0">
                <a:latin typeface="Tahoma" pitchFamily="34" charset="0"/>
              </a:rPr>
            </a:br>
            <a:r>
              <a:rPr lang="en-US" sz="3600" dirty="0">
                <a:latin typeface="Tahoma" pitchFamily="34" charset="0"/>
              </a:rPr>
              <a:t>Applied to a </a:t>
            </a:r>
            <a:r>
              <a:rPr lang="en-US" sz="3600" dirty="0" smtClean="0">
                <a:latin typeface="Tahoma" pitchFamily="34" charset="0"/>
              </a:rPr>
              <a:t>Food-borne </a:t>
            </a:r>
            <a:r>
              <a:rPr lang="en-US" sz="3600" dirty="0">
                <a:latin typeface="Tahoma" pitchFamily="34" charset="0"/>
              </a:rPr>
              <a:t>Outbreak</a:t>
            </a:r>
            <a:endParaRPr lang="en-US" sz="3200" dirty="0">
              <a:latin typeface="Tahoma" pitchFamily="34" charset="0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84324"/>
            <a:ext cx="8474075" cy="45116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dirty="0">
                <a:latin typeface="Tahoma" pitchFamily="34" charset="0"/>
              </a:rPr>
              <a:t>The usual approach is to apply the case-control methodology to determine what exposures ill people had that well people did not have:</a:t>
            </a:r>
          </a:p>
          <a:p>
            <a:pPr>
              <a:lnSpc>
                <a:spcPct val="0"/>
              </a:lnSpc>
              <a:buFontTx/>
              <a:buNone/>
            </a:pPr>
            <a:endParaRPr lang="en-US" sz="2800" dirty="0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ahoma" pitchFamily="34" charset="0"/>
              </a:rPr>
              <a:t>List all of the relevant items on the menu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ahoma" pitchFamily="34" charset="0"/>
              </a:rPr>
              <a:t>Determine the proportions of ill and of non-ill persons who ate each of the items by questionnaire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ahoma" pitchFamily="34" charset="0"/>
              </a:rPr>
              <a:t>Identify the food item with the largest difference in attack rates between cases (ill) and controls (non-ill)</a:t>
            </a:r>
          </a:p>
          <a:p>
            <a:pPr lvl="1">
              <a:lnSpc>
                <a:spcPct val="0"/>
              </a:lnSpc>
              <a:buFontTx/>
              <a:buNone/>
            </a:pPr>
            <a:endParaRPr lang="en-US" sz="2400" dirty="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600" dirty="0">
                <a:latin typeface="Tahoma" pitchFamily="34" charset="0"/>
              </a:rPr>
              <a:t>Usually one food item stands out as showing the greatest difference in proportion between cases and controls.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0675"/>
            <a:ext cx="7772400" cy="1143000"/>
          </a:xfrm>
        </p:spPr>
        <p:txBody>
          <a:bodyPr/>
          <a:lstStyle/>
          <a:p>
            <a:r>
              <a:rPr lang="en-US" sz="3200">
                <a:latin typeface="Tahoma" pitchFamily="34" charset="0"/>
              </a:rPr>
              <a:t>Step 8: Implementing control and prevention measures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444500" y="1803400"/>
            <a:ext cx="819785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The practical objectives of an epidemic investigation are to:</a:t>
            </a:r>
          </a:p>
          <a:p>
            <a:pPr>
              <a:lnSpc>
                <a:spcPct val="40000"/>
              </a:lnSpc>
              <a:buFontTx/>
              <a:buNone/>
            </a:pPr>
            <a:endParaRPr lang="en-US" sz="2800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latin typeface="Tahoma" pitchFamily="34" charset="0"/>
              </a:rPr>
              <a:t>Stop the current epidemic, and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>
              <a:latin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latin typeface="Tahoma" pitchFamily="34" charset="0"/>
              </a:rPr>
              <a:t>Establish measures that would prevent similar outbreaks in the future.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Preliminary control measures should be done as soon as possible!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chemeClr val="bg1"/>
                </a:solidFill>
                <a:latin typeface="Tahoma" pitchFamily="34" charset="0"/>
              </a:rPr>
              <a:t>	</a:t>
            </a:r>
            <a:endParaRPr lang="en-US" sz="250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Thee outbreaks within one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outbreak is really three outbreaks</a:t>
            </a:r>
          </a:p>
          <a:p>
            <a:pPr lvl="1"/>
            <a:r>
              <a:rPr lang="en-US" dirty="0" smtClean="0"/>
              <a:t>Outbreak of cases</a:t>
            </a:r>
          </a:p>
          <a:p>
            <a:pPr lvl="1"/>
            <a:r>
              <a:rPr lang="en-US" dirty="0" smtClean="0"/>
              <a:t>Outbreak of fear</a:t>
            </a:r>
          </a:p>
          <a:p>
            <a:pPr lvl="1"/>
            <a:r>
              <a:rPr lang="en-US" dirty="0" smtClean="0"/>
              <a:t>Outbreak of meeting</a:t>
            </a:r>
          </a:p>
          <a:p>
            <a:pPr lvl="1"/>
            <a:endParaRPr lang="en-US" dirty="0" smtClean="0"/>
          </a:p>
          <a:p>
            <a:pPr lvl="1"/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Infectious diseases</a:t>
            </a:r>
          </a:p>
          <a:p>
            <a:r>
              <a:rPr lang="en-US" dirty="0" smtClean="0"/>
              <a:t>Non-infectious diseases</a:t>
            </a:r>
          </a:p>
          <a:p>
            <a:pPr lvl="1"/>
            <a:r>
              <a:rPr lang="en-US" dirty="0" smtClean="0"/>
              <a:t>Nutritional disorders</a:t>
            </a:r>
          </a:p>
          <a:p>
            <a:pPr lvl="1"/>
            <a:r>
              <a:rPr lang="en-US" dirty="0" smtClean="0"/>
              <a:t>Cancers</a:t>
            </a:r>
          </a:p>
          <a:p>
            <a:pPr lvl="1"/>
            <a:r>
              <a:rPr lang="en-US" dirty="0" smtClean="0"/>
              <a:t>Cardio-vascular diseases</a:t>
            </a:r>
          </a:p>
          <a:p>
            <a:pPr lvl="1"/>
            <a:r>
              <a:rPr lang="en-US" dirty="0" smtClean="0"/>
              <a:t>Genetic disorders</a:t>
            </a:r>
          </a:p>
          <a:p>
            <a:pPr lvl="1"/>
            <a:r>
              <a:rPr lang="en-US" dirty="0" smtClean="0"/>
              <a:t>Mental health disorders</a:t>
            </a:r>
          </a:p>
          <a:p>
            <a:pPr lvl="1"/>
            <a:r>
              <a:rPr lang="en-US" dirty="0" smtClean="0"/>
              <a:t>Addiction</a:t>
            </a:r>
          </a:p>
          <a:p>
            <a:pPr lvl="1"/>
            <a:r>
              <a:rPr lang="en-US" dirty="0" smtClean="0"/>
              <a:t>……….. 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outbreak?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Unexpected surge in morbidity and/or mortality due to a specific cause</a:t>
            </a:r>
          </a:p>
          <a:p>
            <a:endParaRPr lang="en-US" dirty="0" smtClean="0"/>
          </a:p>
          <a:p>
            <a:r>
              <a:rPr lang="en-US" dirty="0" smtClean="0"/>
              <a:t>But it is not complete….</a:t>
            </a:r>
          </a:p>
          <a:p>
            <a:endParaRPr lang="en-US" dirty="0" smtClean="0"/>
          </a:p>
          <a:p>
            <a:r>
              <a:rPr lang="en-US" dirty="0" smtClean="0"/>
              <a:t>Look at the age and sex specific distributions</a:t>
            </a:r>
          </a:p>
          <a:p>
            <a:r>
              <a:rPr lang="en-US" dirty="0" smtClean="0"/>
              <a:t>Look at the pattern of the disease </a:t>
            </a:r>
          </a:p>
          <a:p>
            <a:r>
              <a:rPr lang="en-US" dirty="0" smtClean="0"/>
              <a:t>…….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54050" y="180975"/>
            <a:ext cx="7772400" cy="900113"/>
          </a:xfrm>
        </p:spPr>
        <p:txBody>
          <a:bodyPr/>
          <a:lstStyle/>
          <a:p>
            <a:r>
              <a:rPr lang="en-US" sz="3200" dirty="0">
                <a:latin typeface="Tahoma" pitchFamily="34" charset="0"/>
              </a:rPr>
              <a:t>Incubation </a:t>
            </a:r>
            <a:r>
              <a:rPr lang="en-US" sz="3200" dirty="0" smtClean="0">
                <a:latin typeface="Tahoma" pitchFamily="34" charset="0"/>
              </a:rPr>
              <a:t>Period in infectious diseases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50838" y="1282700"/>
            <a:ext cx="8496300" cy="55753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600" dirty="0"/>
              <a:t>Interval from receipt of infection to the time of onset of clinical illness (signs &amp; symptoms)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600" dirty="0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600" dirty="0"/>
              <a:t>Different diseases have different incubation periods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600" dirty="0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600" dirty="0"/>
              <a:t>No precise incubation period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2200" dirty="0"/>
              <a:t>A range is characteristic for a disease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600" dirty="0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600" dirty="0"/>
              <a:t>What accounts for this delay?</a:t>
            </a:r>
            <a:endParaRPr lang="en-US" sz="2400" dirty="0"/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2200" dirty="0"/>
              <a:t>Time needed for the pathogen to replicate to the “critical mass” necessary for clinical disease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2200" dirty="0"/>
              <a:t>Site in the body at which the pathogen replicates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2200" dirty="0"/>
              <a:t>Dose of the infectious agent received at time of infection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Disease Outbreaks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Typically, sudden and rapid increase in the number of cases of a disease in a population</a:t>
            </a:r>
          </a:p>
          <a:p>
            <a:pPr>
              <a:lnSpc>
                <a:spcPct val="90000"/>
              </a:lnSpc>
            </a:pPr>
            <a:r>
              <a:rPr lang="en-US" dirty="0"/>
              <a:t>Common Source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Cases are limited to those who share a common exposure</a:t>
            </a:r>
          </a:p>
          <a:p>
            <a:pPr lvl="2">
              <a:lnSpc>
                <a:spcPct val="90000"/>
              </a:lnSpc>
            </a:pPr>
            <a:r>
              <a:rPr lang="en-US" dirty="0" err="1"/>
              <a:t>Foodborne</a:t>
            </a:r>
            <a:r>
              <a:rPr lang="en-US" dirty="0"/>
              <a:t>, water</a:t>
            </a:r>
          </a:p>
          <a:p>
            <a:pPr>
              <a:lnSpc>
                <a:spcPct val="90000"/>
              </a:lnSpc>
            </a:pPr>
            <a:r>
              <a:rPr lang="en-US" dirty="0"/>
              <a:t>Propagated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Disease often passed from one individual to another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Measles, STDs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Essential Steps in an Outbreak Investigation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600">
                <a:latin typeface="Tahoma" pitchFamily="34" charset="0"/>
              </a:rPr>
              <a:t>Steps of an Outbreak Investigation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endParaRPr lang="en-US" sz="2400">
              <a:latin typeface="Tahoma" pitchFamily="34" charset="0"/>
            </a:endParaRP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1)   Establish the existence of an outbreak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2)   Verify the diagnosis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3)   Define and identify cases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4)   Describe and orient the data in terms of person, 		place and time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5)   Develop hypotheses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6)   Evaluate hypotheses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7)   Refine hypotheses and carry out additional studies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8)   Implement control and prevention measures</a:t>
            </a:r>
          </a:p>
          <a:p>
            <a:pPr>
              <a:buFontTx/>
              <a:buNone/>
            </a:pPr>
            <a:r>
              <a:rPr lang="en-US" sz="2400">
                <a:latin typeface="Tahoma" pitchFamily="34" charset="0"/>
              </a:rPr>
              <a:t> 9)   Communicate findings</a:t>
            </a:r>
            <a:endParaRPr lang="en-US" sz="25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539</TotalTime>
  <Words>1586</Words>
  <Application>Microsoft PowerPoint</Application>
  <PresentationFormat>On-screen Show (4:3)</PresentationFormat>
  <Paragraphs>416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Tahoma</vt:lpstr>
      <vt:lpstr>Times New Roman</vt:lpstr>
      <vt:lpstr>Metro</vt:lpstr>
      <vt:lpstr>Epidemic Investigation</vt:lpstr>
      <vt:lpstr>Definition</vt:lpstr>
      <vt:lpstr>Definition</vt:lpstr>
      <vt:lpstr>Domains</vt:lpstr>
      <vt:lpstr>What is an outbreak?</vt:lpstr>
      <vt:lpstr>Incubation Period in infectious diseases</vt:lpstr>
      <vt:lpstr>Disease Outbreaks</vt:lpstr>
      <vt:lpstr>Essential Steps in an Outbreak Investigation</vt:lpstr>
      <vt:lpstr>Steps of an Outbreak Investigation </vt:lpstr>
      <vt:lpstr>Step 1: Establish the existence of an outbreak</vt:lpstr>
      <vt:lpstr>Step 1: Establish the existence of an outbreak</vt:lpstr>
      <vt:lpstr>Notifiable Disease</vt:lpstr>
      <vt:lpstr>Step 2: Verify the diagnosis</vt:lpstr>
      <vt:lpstr>Step 3: Define and identify cases</vt:lpstr>
      <vt:lpstr>Step 3: Define and identify cases</vt:lpstr>
      <vt:lpstr>Step 3: Define and identify cases</vt:lpstr>
      <vt:lpstr>Step 3: Define and identify cases</vt:lpstr>
      <vt:lpstr>Step 4: Describe and orient the data in terms of time, place and person</vt:lpstr>
      <vt:lpstr>Examples of Epidemic Curves</vt:lpstr>
      <vt:lpstr>Slide 20</vt:lpstr>
      <vt:lpstr>Step 5: Develop hypotheses</vt:lpstr>
      <vt:lpstr>Step 6: Evaluate hypotheses</vt:lpstr>
      <vt:lpstr>An exercise: prediction the source of an unknown disease</vt:lpstr>
      <vt:lpstr>Problem solving, fill the table</vt:lpstr>
      <vt:lpstr>The results of survey in 24 villages in one year</vt:lpstr>
      <vt:lpstr>Slide 26</vt:lpstr>
      <vt:lpstr>Slide 27</vt:lpstr>
      <vt:lpstr>Slide 28</vt:lpstr>
      <vt:lpstr>Slide 29</vt:lpstr>
      <vt:lpstr>Identifying the Source of an Outbreak</vt:lpstr>
      <vt:lpstr>Step 7: Refine hypotheses and carry out additional studies</vt:lpstr>
      <vt:lpstr>Step 7: Refine hypotheses and carry out additional studies</vt:lpstr>
      <vt:lpstr>Case-Control Methods  Applied to a Food-borne Outbreak</vt:lpstr>
      <vt:lpstr>Step 8: Implementing control and prevention measures</vt:lpstr>
      <vt:lpstr>Thee outbreaks within one</vt:lpstr>
    </vt:vector>
  </TitlesOfParts>
  <Company>University of Michigan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Epidemiologic Surveillance An Outbreak Investigation</dc:title>
  <dc:creator>University of Michigan</dc:creator>
  <cp:lastModifiedBy>A HAGHDOOST</cp:lastModifiedBy>
  <cp:revision>32</cp:revision>
  <dcterms:created xsi:type="dcterms:W3CDTF">2005-07-15T17:31:08Z</dcterms:created>
  <dcterms:modified xsi:type="dcterms:W3CDTF">2008-01-04T14:44:07Z</dcterms:modified>
</cp:coreProperties>
</file>