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60" r:id="rId1"/>
  </p:sldMasterIdLst>
  <p:notesMasterIdLst>
    <p:notesMasterId r:id="rId19"/>
  </p:notesMasterIdLst>
  <p:handoutMasterIdLst>
    <p:handoutMasterId r:id="rId20"/>
  </p:handoutMasterIdLst>
  <p:sldIdLst>
    <p:sldId id="256" r:id="rId2"/>
    <p:sldId id="258" r:id="rId3"/>
    <p:sldId id="280" r:id="rId4"/>
    <p:sldId id="259" r:id="rId5"/>
    <p:sldId id="260" r:id="rId6"/>
    <p:sldId id="257" r:id="rId7"/>
    <p:sldId id="263" r:id="rId8"/>
    <p:sldId id="270" r:id="rId9"/>
    <p:sldId id="271" r:id="rId10"/>
    <p:sldId id="272" r:id="rId11"/>
    <p:sldId id="273" r:id="rId12"/>
    <p:sldId id="274" r:id="rId13"/>
    <p:sldId id="275" r:id="rId14"/>
    <p:sldId id="276" r:id="rId15"/>
    <p:sldId id="277" r:id="rId16"/>
    <p:sldId id="278" r:id="rId17"/>
    <p:sldId id="279" r:id="rId18"/>
  </p:sldIdLst>
  <p:sldSz cx="9144000" cy="6858000" type="screen4x3"/>
  <p:notesSz cx="6858000" cy="9144000"/>
  <p:defaultTex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smtClean="0">
                <a:latin typeface="+mn-lt"/>
                <a:cs typeface="+mn-cs"/>
              </a:defRPr>
            </a:lvl1pPr>
          </a:lstStyle>
          <a:p>
            <a:pPr>
              <a:defRPr/>
            </a:pPr>
            <a:fld id="{4C43AE06-F16E-4201-8E57-C0AAF5567796}" type="datetimeFigureOut">
              <a:rPr lang="en-US"/>
              <a:pPr>
                <a:defRPr/>
              </a:pPr>
              <a:t>7/4/2010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smtClean="0">
                <a:latin typeface="+mn-lt"/>
                <a:cs typeface="+mn-cs"/>
              </a:defRPr>
            </a:lvl1pPr>
          </a:lstStyle>
          <a:p>
            <a:pPr>
              <a:defRPr/>
            </a:pPr>
            <a:r>
              <a:rPr lang="fa-IR"/>
              <a:t>دانشگاه علوم پزشكي شيراز</a:t>
            </a: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rtl="0" fontAlgn="auto">
              <a:spcBef>
                <a:spcPts val="0"/>
              </a:spcBef>
              <a:spcAft>
                <a:spcPts val="0"/>
              </a:spcAft>
              <a:defRPr sz="1200" smtClean="0">
                <a:latin typeface="+mn-lt"/>
                <a:cs typeface="+mn-cs"/>
              </a:defRPr>
            </a:lvl1pPr>
          </a:lstStyle>
          <a:p>
            <a:pPr>
              <a:defRPr/>
            </a:pPr>
            <a:fld id="{25C70AAE-3447-4C04-AD66-DD204813452C}" type="slidenum">
              <a:rPr lang="en-US"/>
              <a:pPr>
                <a:defRPr/>
              </a:pPr>
              <a:t>‹#›</a:t>
            </a:fld>
            <a:endParaRPr 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smtClean="0">
                <a:latin typeface="+mn-lt"/>
                <a:cs typeface="+mn-cs"/>
              </a:defRPr>
            </a:lvl1pPr>
          </a:lstStyle>
          <a:p>
            <a:pPr>
              <a:defRPr/>
            </a:pPr>
            <a:fld id="{F09DBF3F-D053-431F-B07A-3B50B7CA1C36}" type="datetimeFigureOut">
              <a:rPr lang="en-US"/>
              <a:pPr>
                <a:defRPr/>
              </a:pPr>
              <a:t>7/4/2010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smtClean="0">
                <a:latin typeface="+mn-lt"/>
                <a:cs typeface="+mn-cs"/>
              </a:defRPr>
            </a:lvl1pPr>
          </a:lstStyle>
          <a:p>
            <a:pPr>
              <a:defRPr/>
            </a:pPr>
            <a:r>
              <a:rPr lang="fa-IR"/>
              <a:t>دانشگاه علوم پزشكي شيراز</a:t>
            </a: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rtl="0" fontAlgn="auto">
              <a:spcBef>
                <a:spcPts val="0"/>
              </a:spcBef>
              <a:spcAft>
                <a:spcPts val="0"/>
              </a:spcAft>
              <a:defRPr sz="1200" smtClean="0">
                <a:latin typeface="+mn-lt"/>
                <a:cs typeface="+mn-cs"/>
              </a:defRPr>
            </a:lvl1pPr>
          </a:lstStyle>
          <a:p>
            <a:pPr>
              <a:defRPr/>
            </a:pPr>
            <a:fld id="{CBB84F70-476E-4ED3-927E-A0E13519B7B4}" type="slidenum">
              <a:rPr lang="en-US"/>
              <a:pPr>
                <a:defRPr/>
              </a:pPr>
              <a:t>‹#›</a:t>
            </a:fld>
            <a:endParaRPr lang="en-US"/>
          </a:p>
        </p:txBody>
      </p:sp>
    </p:spTree>
  </p:cSld>
  <p:clrMap bg1="lt1" tx1="dk1" bg2="lt2" tx2="dk2" accent1="accent1" accent2="accent2" accent3="accent3" accent4="accent4" accent5="accent5" accent6="accent6" hlink="hlink" folHlink="folHlink"/>
  <p:hf hd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fa-IR" smtClean="0"/>
          </a:p>
        </p:txBody>
      </p:sp>
      <p:sp>
        <p:nvSpPr>
          <p:cNvPr id="194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A2B7064-C53A-41A5-B90B-9FBE809343A3}" type="slidenum">
              <a:rPr lang="en-US"/>
              <a:pPr fontAlgn="base">
                <a:spcBef>
                  <a:spcPct val="0"/>
                </a:spcBef>
                <a:spcAft>
                  <a:spcPct val="0"/>
                </a:spcAft>
              </a:pPr>
              <a:t>1</a:t>
            </a:fld>
            <a:endParaRPr lang="en-US"/>
          </a:p>
        </p:txBody>
      </p:sp>
      <p:sp>
        <p:nvSpPr>
          <p:cNvPr id="19461" name="Footer Placeholder 4"/>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fa-IR"/>
              <a:t>دانشگاه علوم پزشكي شيراز</a:t>
            </a: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fa-IR" smtClean="0"/>
              <a:t>دانشگاه علوم پزشكي شيراز</a:t>
            </a:r>
            <a:endParaRPr lang="en-US"/>
          </a:p>
        </p:txBody>
      </p:sp>
      <p:sp>
        <p:nvSpPr>
          <p:cNvPr id="5" name="Slide Number Placeholder 4"/>
          <p:cNvSpPr>
            <a:spLocks noGrp="1"/>
          </p:cNvSpPr>
          <p:nvPr>
            <p:ph type="sldNum" sz="quarter" idx="11"/>
          </p:nvPr>
        </p:nvSpPr>
        <p:spPr/>
        <p:txBody>
          <a:bodyPr/>
          <a:lstStyle/>
          <a:p>
            <a:pPr>
              <a:defRPr/>
            </a:pPr>
            <a:fld id="{CBB84F70-476E-4ED3-927E-A0E13519B7B4}"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smtClean="0"/>
              <a:t>Click to edit Master title style</a:t>
            </a:r>
            <a:endParaRPr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smtClean="0"/>
              <a:t>Click to edit Master subtitle style</a:t>
            </a:r>
            <a:endParaRPr lang="en-US"/>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D9BA851A-F884-49FD-8344-DE14BFD2E036}"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6D6DEA8-7823-4577-A40E-11E2FB0BBF88}"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B39BC3DA-F26F-4D85-A866-16AA382561F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lvl1pPr algn="l" rtl="0">
              <a:defRPr>
                <a:cs typeface="Zar" pitchFamily="2" charset="-78"/>
              </a:defRPr>
            </a:lvl1pPr>
            <a:extLst/>
          </a:lstStyle>
          <a:p>
            <a:r>
              <a:rPr lang="en-US" smtClean="0"/>
              <a:t>Click to edit Master title style</a:t>
            </a:r>
            <a:endParaRPr lang="en-US"/>
          </a:p>
        </p:txBody>
      </p:sp>
      <p:sp>
        <p:nvSpPr>
          <p:cNvPr id="3" name="Content Placeholder 2"/>
          <p:cNvSpPr>
            <a:spLocks noGrp="1"/>
          </p:cNvSpPr>
          <p:nvPr>
            <p:ph idx="1"/>
          </p:nvPr>
        </p:nvSpPr>
        <p:spPr/>
        <p:txBody>
          <a:bodyPr/>
          <a:lstStyle>
            <a:lvl1pPr algn="l" rtl="0">
              <a:defRPr>
                <a:cs typeface="Zar" pitchFamily="2" charset="-78"/>
              </a:defRPr>
            </a:lvl1pPr>
            <a:lvl2pPr algn="l" rtl="0">
              <a:defRPr>
                <a:cs typeface="Zar" pitchFamily="2" charset="-78"/>
              </a:defRPr>
            </a:lvl2pPr>
            <a:lvl3pPr algn="l" rtl="0">
              <a:defRPr>
                <a:cs typeface="Zar" pitchFamily="2" charset="-78"/>
              </a:defRPr>
            </a:lvl3pPr>
            <a:lvl4pPr algn="l" rtl="0">
              <a:defRPr>
                <a:cs typeface="Zar" pitchFamily="2" charset="-78"/>
              </a:defRPr>
            </a:lvl4pPr>
            <a:lvl5pPr algn="l" rtl="0">
              <a:defRPr>
                <a:cs typeface="Zar" pitchFamily="2" charset="-78"/>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lvl1pPr>
              <a:defRPr/>
            </a:lvl1pPr>
          </a:lstStyle>
          <a:p>
            <a:pPr>
              <a:defRPr/>
            </a:pPr>
            <a:fld id="{F2DCD77C-200B-4F1D-8D04-2CDCDB447EFD}" type="slidenum">
              <a:rPr lang="en-US"/>
              <a:pPr>
                <a:defRPr/>
              </a:pPr>
              <a:t>‹#›</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E45FE610-8055-47A9-B692-AA00BA04B7C6}"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E3B671D4-926A-4643-A790-A4FDCCCCC6DE}"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83EE887F-49BB-46B8-93A2-103995891FB9}"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DF8462D1-7C4A-43A5-A101-4356541B13F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70AEEBBB-BFED-48C5-9252-40D3EA69B37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154B1FAE-AE3A-4CF7-B738-63C2706A80D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endParaRPr lang="en-US" dirty="0"/>
          </a:p>
        </p:txBody>
      </p:sp>
      <p:sp>
        <p:nvSpPr>
          <p:cNvPr id="8" name="Footer Placeholder 5"/>
          <p:cNvSpPr>
            <a:spLocks noGrp="1"/>
          </p:cNvSpPr>
          <p:nvPr>
            <p:ph type="ftr" sz="quarter" idx="11"/>
          </p:nvPr>
        </p:nvSpPr>
        <p:spPr>
          <a:xfrm>
            <a:off x="3035300" y="1169988"/>
            <a:ext cx="5194300" cy="201612"/>
          </a:xfrm>
        </p:spPr>
        <p:txBody>
          <a:bodyPr/>
          <a:lstStyle>
            <a:lvl1pPr>
              <a:defRPr smtClean="0">
                <a:solidFill>
                  <a:schemeClr val="bg1">
                    <a:shade val="50000"/>
                  </a:schemeClr>
                </a:solidFill>
              </a:defRPr>
            </a:lvl1pPr>
          </a:lstStyle>
          <a:p>
            <a:pPr>
              <a:defRPr/>
            </a:pPr>
            <a:endParaRPr lang="en-US" dirty="0"/>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pPr>
              <a:defRPr/>
            </a:pPr>
            <a:fld id="{0CFDAB93-D311-46FC-8136-FA0D19365F58}"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rtl="0" fontAlgn="auto">
              <a:spcBef>
                <a:spcPts val="0"/>
              </a:spcBef>
              <a:spcAft>
                <a:spcPts val="0"/>
              </a:spcAft>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en-US" smtClean="0"/>
              <a:t>Click to edit Master title style</a:t>
            </a:r>
            <a:endParaRPr lang="en-US"/>
          </a:p>
        </p:txBody>
      </p:sp>
      <p:sp>
        <p:nvSpPr>
          <p:cNvPr id="1029" name="Text Placeholder 2"/>
          <p:cNvSpPr>
            <a:spLocks noGrp="1"/>
          </p:cNvSpPr>
          <p:nvPr>
            <p:ph type="body" idx="1"/>
          </p:nvPr>
        </p:nvSpPr>
        <p:spPr bwMode="auto">
          <a:xfrm>
            <a:off x="457200" y="1774825"/>
            <a:ext cx="82296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rtl="0" eaLnBrk="1" fontAlgn="auto" latinLnBrk="0" hangingPunct="1">
              <a:spcBef>
                <a:spcPts val="0"/>
              </a:spcBef>
              <a:spcAft>
                <a:spcPts val="0"/>
              </a:spcAft>
              <a:defRPr kumimoji="0" sz="1200" smtClean="0">
                <a:solidFill>
                  <a:schemeClr val="tx1">
                    <a:tint val="95000"/>
                  </a:schemeClr>
                </a:solidFill>
                <a:latin typeface="+mn-lt"/>
                <a:cs typeface="+mn-cs"/>
              </a:defRPr>
            </a:lvl1pPr>
            <a:extLst/>
          </a:lstStyle>
          <a:p>
            <a:pPr>
              <a:defRPr/>
            </a:pPr>
            <a:endParaRPr lang="en-US" dirty="0"/>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rtl="0" eaLnBrk="1" fontAlgn="auto" latinLnBrk="0" hangingPunct="1">
              <a:spcBef>
                <a:spcPts val="0"/>
              </a:spcBef>
              <a:spcAft>
                <a:spcPts val="0"/>
              </a:spcAft>
              <a:defRPr kumimoji="0" sz="1200" smtClean="0">
                <a:solidFill>
                  <a:schemeClr val="tx1">
                    <a:tint val="95000"/>
                  </a:schemeClr>
                </a:solidFill>
                <a:latin typeface="+mn-lt"/>
                <a:cs typeface="+mn-cs"/>
              </a:defRPr>
            </a:lvl1pPr>
            <a:extLst/>
          </a:lstStyle>
          <a:p>
            <a:pPr>
              <a:defRPr/>
            </a:pPr>
            <a:endParaRPr lang="en-US" dirty="0"/>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bIns="0" rtlCol="0" anchor="b"/>
          <a:lstStyle>
            <a:lvl1pPr algn="r" rtl="0" eaLnBrk="1" fontAlgn="auto" latinLnBrk="0" hangingPunct="1">
              <a:spcBef>
                <a:spcPts val="0"/>
              </a:spcBef>
              <a:spcAft>
                <a:spcPts val="0"/>
              </a:spcAft>
              <a:defRPr kumimoji="0" sz="1200" smtClean="0">
                <a:solidFill>
                  <a:schemeClr val="tx1">
                    <a:tint val="95000"/>
                  </a:schemeClr>
                </a:solidFill>
                <a:latin typeface="+mn-lt"/>
                <a:cs typeface="+mn-cs"/>
              </a:defRPr>
            </a:lvl1pPr>
            <a:extLst/>
          </a:lstStyle>
          <a:p>
            <a:pPr>
              <a:defRPr/>
            </a:pPr>
            <a:fld id="{AA41785E-274E-4C7B-A84D-F1D0EAC76C31}"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79" r:id="rId4"/>
    <p:sldLayoutId id="2147483680" r:id="rId5"/>
    <p:sldLayoutId id="2147483681" r:id="rId6"/>
    <p:sldLayoutId id="2147483686" r:id="rId7"/>
    <p:sldLayoutId id="2147483687" r:id="rId8"/>
    <p:sldLayoutId id="2147483688" r:id="rId9"/>
    <p:sldLayoutId id="2147483682" r:id="rId10"/>
    <p:sldLayoutId id="2147483689" r:id="rId11"/>
  </p:sldLayoutIdLst>
  <p:hf hdr="0" dt="0"/>
  <p:txStyles>
    <p:titleStyle>
      <a:lvl1pPr algn="l" rtl="0" eaLnBrk="1" fontAlgn="base" hangingPunct="1">
        <a:spcBef>
          <a:spcPct val="0"/>
        </a:spcBef>
        <a:spcAft>
          <a:spcPct val="0"/>
        </a:spcAft>
        <a:defRPr sz="4500" b="1" kern="1200">
          <a:solidFill>
            <a:srgbClr val="FFC800"/>
          </a:solidFill>
          <a:latin typeface="+mj-lt"/>
          <a:ea typeface="+mj-ea"/>
          <a:cs typeface="+mj-cs"/>
        </a:defRPr>
      </a:lvl1pPr>
      <a:lvl2pPr algn="l" rtl="0" eaLnBrk="1" fontAlgn="base" hangingPunct="1">
        <a:spcBef>
          <a:spcPct val="0"/>
        </a:spcBef>
        <a:spcAft>
          <a:spcPct val="0"/>
        </a:spcAft>
        <a:defRPr sz="4500" b="1">
          <a:solidFill>
            <a:srgbClr val="FFC800"/>
          </a:solidFill>
          <a:latin typeface="Corbel" pitchFamily="34" charset="0"/>
        </a:defRPr>
      </a:lvl2pPr>
      <a:lvl3pPr algn="l" rtl="0" eaLnBrk="1" fontAlgn="base" hangingPunct="1">
        <a:spcBef>
          <a:spcPct val="0"/>
        </a:spcBef>
        <a:spcAft>
          <a:spcPct val="0"/>
        </a:spcAft>
        <a:defRPr sz="4500" b="1">
          <a:solidFill>
            <a:srgbClr val="FFC800"/>
          </a:solidFill>
          <a:latin typeface="Corbel" pitchFamily="34" charset="0"/>
        </a:defRPr>
      </a:lvl3pPr>
      <a:lvl4pPr algn="l" rtl="0" eaLnBrk="1" fontAlgn="base" hangingPunct="1">
        <a:spcBef>
          <a:spcPct val="0"/>
        </a:spcBef>
        <a:spcAft>
          <a:spcPct val="0"/>
        </a:spcAft>
        <a:defRPr sz="4500" b="1">
          <a:solidFill>
            <a:srgbClr val="FFC800"/>
          </a:solidFill>
          <a:latin typeface="Corbel" pitchFamily="34" charset="0"/>
        </a:defRPr>
      </a:lvl4pPr>
      <a:lvl5pPr algn="l" rtl="0" eaLnBrk="1" fontAlgn="base" hangingPunct="1">
        <a:spcBef>
          <a:spcPct val="0"/>
        </a:spcBef>
        <a:spcAft>
          <a:spcPct val="0"/>
        </a:spcAft>
        <a:defRPr sz="4500" b="1">
          <a:solidFill>
            <a:srgbClr val="FFC800"/>
          </a:solidFill>
          <a:latin typeface="Corbel" pitchFamily="34" charset="0"/>
        </a:defRPr>
      </a:lvl5pPr>
      <a:lvl6pPr marL="457200" algn="l" rtl="0" eaLnBrk="1" fontAlgn="base" hangingPunct="1">
        <a:spcBef>
          <a:spcPct val="0"/>
        </a:spcBef>
        <a:spcAft>
          <a:spcPct val="0"/>
        </a:spcAft>
        <a:defRPr sz="4500" b="1">
          <a:solidFill>
            <a:srgbClr val="FFC800"/>
          </a:solidFill>
          <a:latin typeface="Corbel" pitchFamily="34" charset="0"/>
        </a:defRPr>
      </a:lvl6pPr>
      <a:lvl7pPr marL="914400" algn="l" rtl="0" eaLnBrk="1" fontAlgn="base" hangingPunct="1">
        <a:spcBef>
          <a:spcPct val="0"/>
        </a:spcBef>
        <a:spcAft>
          <a:spcPct val="0"/>
        </a:spcAft>
        <a:defRPr sz="4500" b="1">
          <a:solidFill>
            <a:srgbClr val="FFC800"/>
          </a:solidFill>
          <a:latin typeface="Corbel" pitchFamily="34" charset="0"/>
        </a:defRPr>
      </a:lvl7pPr>
      <a:lvl8pPr marL="1371600" algn="l" rtl="0" eaLnBrk="1" fontAlgn="base" hangingPunct="1">
        <a:spcBef>
          <a:spcPct val="0"/>
        </a:spcBef>
        <a:spcAft>
          <a:spcPct val="0"/>
        </a:spcAft>
        <a:defRPr sz="4500" b="1">
          <a:solidFill>
            <a:srgbClr val="FFC800"/>
          </a:solidFill>
          <a:latin typeface="Corbel" pitchFamily="34" charset="0"/>
        </a:defRPr>
      </a:lvl8pPr>
      <a:lvl9pPr marL="1828800" algn="l" rtl="0" eaLnBrk="1" fontAlgn="base" hangingPunct="1">
        <a:spcBef>
          <a:spcPct val="0"/>
        </a:spcBef>
        <a:spcAft>
          <a:spcPct val="0"/>
        </a:spcAft>
        <a:defRPr sz="4500" b="1">
          <a:solidFill>
            <a:srgbClr val="FFC800"/>
          </a:solidFill>
          <a:latin typeface="Corbel" pitchFamily="34" charset="0"/>
        </a:defRPr>
      </a:lvl9pPr>
      <a:extLst/>
    </p:titleStyle>
    <p:bodyStyle>
      <a:lvl1pPr marL="438150" indent="-319088" algn="l" rtl="0" eaLnBrk="1" fontAlgn="base" hangingPunct="1">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1" fontAlgn="base" hangingPunct="1">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1" fontAlgn="base" hangingPunct="1">
        <a:spcBef>
          <a:spcPct val="20000"/>
        </a:spcBef>
        <a:spcAft>
          <a:spcPct val="0"/>
        </a:spcAft>
        <a:buClr>
          <a:srgbClr val="E66C7D"/>
        </a:buClr>
        <a:buFont typeface="Arial" pitchFamily="34" charset="0"/>
        <a:buChar char="▪"/>
        <a:defRPr sz="2400" kern="1200">
          <a:solidFill>
            <a:schemeClr val="tx1"/>
          </a:solidFill>
          <a:latin typeface="+mn-lt"/>
          <a:ea typeface="+mn-ea"/>
          <a:cs typeface="+mn-cs"/>
        </a:defRPr>
      </a:lvl3pPr>
      <a:lvl4pPr marL="1216025" indent="-182563" algn="l" rtl="0" eaLnBrk="1" fontAlgn="base" hangingPunct="1">
        <a:spcBef>
          <a:spcPct val="20000"/>
        </a:spcBef>
        <a:spcAft>
          <a:spcPct val="0"/>
        </a:spcAft>
        <a:buClr>
          <a:srgbClr val="6BB76D"/>
        </a:buClr>
        <a:buFont typeface="Arial" pitchFamily="34" charset="0"/>
        <a:buChar char="▪"/>
        <a:defRPr sz="2000" kern="1200">
          <a:solidFill>
            <a:schemeClr val="tx1"/>
          </a:solidFill>
          <a:latin typeface="+mn-lt"/>
          <a:ea typeface="+mn-ea"/>
          <a:cs typeface="+mn-cs"/>
        </a:defRPr>
      </a:lvl4pPr>
      <a:lvl5pPr marL="1425575" indent="-182563" algn="l" rtl="0" eaLnBrk="1" fontAlgn="base" hangingPunct="1">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rtl="1" fontAlgn="auto">
              <a:spcAft>
                <a:spcPts val="0"/>
              </a:spcAft>
              <a:defRPr/>
            </a:pPr>
            <a:r>
              <a:rPr lang="en-US" dirty="0" smtClean="0">
                <a:solidFill>
                  <a:schemeClr val="accent1">
                    <a:satMod val="150000"/>
                  </a:schemeClr>
                </a:solidFill>
                <a:effectLst>
                  <a:outerShdw blurRad="38100" dist="38100" dir="2700000" algn="tl">
                    <a:srgbClr val="000000">
                      <a:alpha val="43137"/>
                    </a:srgbClr>
                  </a:outerShdw>
                </a:effectLst>
              </a:rPr>
              <a:t>Basic concepts of Life expectancy</a:t>
            </a:r>
            <a:endParaRPr lang="en-US" dirty="0">
              <a:solidFill>
                <a:schemeClr val="accent1">
                  <a:satMod val="150000"/>
                </a:schemeClr>
              </a:solidFill>
              <a:effectLst>
                <a:outerShdw blurRad="38100" dist="38100" dir="2700000" algn="tl">
                  <a:srgbClr val="000000">
                    <a:alpha val="43137"/>
                  </a:srgbClr>
                </a:outerShdw>
              </a:effectLst>
            </a:endParaRPr>
          </a:p>
        </p:txBody>
      </p:sp>
      <p:sp>
        <p:nvSpPr>
          <p:cNvPr id="9219" name="Subtitle 2"/>
          <p:cNvSpPr txBox="1">
            <a:spLocks/>
          </p:cNvSpPr>
          <p:nvPr/>
        </p:nvSpPr>
        <p:spPr bwMode="auto">
          <a:xfrm>
            <a:off x="642910" y="5572140"/>
            <a:ext cx="5719763" cy="471487"/>
          </a:xfrm>
          <a:prstGeom prst="rect">
            <a:avLst/>
          </a:prstGeom>
          <a:noFill/>
          <a:ln w="9525">
            <a:noFill/>
            <a:miter lim="800000"/>
            <a:headEnd/>
            <a:tailEnd/>
          </a:ln>
        </p:spPr>
        <p:txBody>
          <a:bodyPr lIns="118872" tIns="0" rIns="45720" bIns="0" anchor="b"/>
          <a:lstStyle/>
          <a:p>
            <a:pPr algn="l" rtl="0">
              <a:buClr>
                <a:schemeClr val="accent1"/>
              </a:buClr>
              <a:buSzPct val="80000"/>
              <a:buFont typeface="Wingdings 2" pitchFamily="18" charset="2"/>
              <a:buNone/>
            </a:pPr>
            <a:r>
              <a:rPr lang="en-US" dirty="0" err="1" smtClean="0">
                <a:solidFill>
                  <a:srgbClr val="FFFFFF"/>
                </a:solidFill>
                <a:latin typeface="Corbel" pitchFamily="34" charset="0"/>
                <a:cs typeface="Tahoma" pitchFamily="34" charset="0"/>
              </a:rPr>
              <a:t>AliAkbar</a:t>
            </a:r>
            <a:r>
              <a:rPr lang="en-US" dirty="0" smtClean="0">
                <a:solidFill>
                  <a:srgbClr val="FFFFFF"/>
                </a:solidFill>
                <a:latin typeface="Corbel" pitchFamily="34" charset="0"/>
                <a:cs typeface="Tahoma" pitchFamily="34" charset="0"/>
              </a:rPr>
              <a:t> Haghdoost, epidemiologist</a:t>
            </a:r>
            <a:endParaRPr lang="fa-IR" dirty="0">
              <a:solidFill>
                <a:srgbClr val="FFFFFF"/>
              </a:solidFill>
              <a:latin typeface="Corbel" pitchFamily="34" charset="0"/>
              <a:cs typeface="Tahoma" pitchFamily="34" charset="0"/>
            </a:endParaRPr>
          </a:p>
        </p:txBody>
      </p:sp>
      <p:sp>
        <p:nvSpPr>
          <p:cNvPr id="7" name="TextBox 6"/>
          <p:cNvSpPr txBox="1"/>
          <p:nvPr/>
        </p:nvSpPr>
        <p:spPr>
          <a:xfrm>
            <a:off x="2143108" y="214290"/>
            <a:ext cx="4500594" cy="646331"/>
          </a:xfrm>
          <a:prstGeom prst="rect">
            <a:avLst/>
          </a:prstGeom>
          <a:solidFill>
            <a:schemeClr val="tx2">
              <a:lumMod val="25000"/>
            </a:schemeClr>
          </a:solidFill>
          <a:ln>
            <a:noFill/>
          </a:ln>
          <a:scene3d>
            <a:camera prst="orthographicFront"/>
            <a:lightRig rig="threePt" dir="t"/>
          </a:scene3d>
          <a:sp3d>
            <a:bevelT/>
          </a:sp3d>
        </p:spPr>
        <p:txBody>
          <a:bodyPr wrap="square">
            <a:spAutoFit/>
            <a:scene3d>
              <a:camera prst="orthographicFront"/>
              <a:lightRig rig="soft" dir="t">
                <a:rot lat="0" lon="0" rev="10800000"/>
              </a:lightRig>
            </a:scene3d>
            <a:sp3d>
              <a:bevelT w="27940" h="12700"/>
              <a:contourClr>
                <a:srgbClr val="DDDDDD"/>
              </a:contourClr>
            </a:sp3d>
          </a:bodyPr>
          <a:lstStyle/>
          <a:p>
            <a:pPr algn="ctr" rtl="0" fontAlgn="auto">
              <a:spcBef>
                <a:spcPts val="0"/>
              </a:spcBef>
              <a:spcAft>
                <a:spcPts val="0"/>
              </a:spcAft>
              <a:defRPr/>
            </a:pPr>
            <a:r>
              <a:rPr lang="en-ZA" i="1" dirty="0" smtClean="0"/>
              <a:t>In the name Of Allah, The most Gracious, The Most Merciful</a:t>
            </a:r>
            <a:endParaRPr lang="en-US" spc="-150" dirty="0">
              <a:ln w="11430"/>
              <a:solidFill>
                <a:srgbClr val="F8F8F8"/>
              </a:solidFill>
              <a:effectLst>
                <a:glow rad="101600">
                  <a:schemeClr val="tx1">
                    <a:lumMod val="65000"/>
                    <a:alpha val="60000"/>
                  </a:schemeClr>
                </a:glow>
              </a:effectLst>
              <a:latin typeface="+mn-lt"/>
              <a:cs typeface="Zar" pitchFamily="2" charset="-78"/>
            </a:endParaRPr>
          </a:p>
        </p:txBody>
      </p:sp>
      <p:pic>
        <p:nvPicPr>
          <p:cNvPr id="9221" name="Picture 7" descr="kerman logo.gif"/>
          <p:cNvPicPr>
            <a:picLocks noChangeAspect="1"/>
          </p:cNvPicPr>
          <p:nvPr/>
        </p:nvPicPr>
        <p:blipFill>
          <a:blip r:embed="rId3"/>
          <a:srcRect/>
          <a:stretch>
            <a:fillRect/>
          </a:stretch>
        </p:blipFill>
        <p:spPr bwMode="auto">
          <a:xfrm>
            <a:off x="3571875" y="1000125"/>
            <a:ext cx="1716088" cy="1285875"/>
          </a:xfrm>
          <a:prstGeom prst="rect">
            <a:avLst/>
          </a:prstGeom>
          <a:noFill/>
          <a:ln w="9525">
            <a:noFill/>
            <a:miter lim="800000"/>
            <a:headEnd/>
            <a:tailEnd/>
          </a:ln>
        </p:spPr>
      </p:pic>
      <p:sp>
        <p:nvSpPr>
          <p:cNvPr id="9222" name="Rectangle 9"/>
          <p:cNvSpPr>
            <a:spLocks noChangeArrowheads="1"/>
          </p:cNvSpPr>
          <p:nvPr/>
        </p:nvSpPr>
        <p:spPr bwMode="auto">
          <a:xfrm>
            <a:off x="2857488" y="2214554"/>
            <a:ext cx="3039294" cy="307777"/>
          </a:xfrm>
          <a:prstGeom prst="rect">
            <a:avLst/>
          </a:prstGeom>
          <a:noFill/>
          <a:ln w="9525">
            <a:noFill/>
            <a:miter lim="800000"/>
            <a:headEnd/>
            <a:tailEnd/>
          </a:ln>
        </p:spPr>
        <p:txBody>
          <a:bodyPr wrap="none">
            <a:spAutoFit/>
          </a:bodyPr>
          <a:lstStyle/>
          <a:p>
            <a:pPr algn="l" rtl="0"/>
            <a:r>
              <a:rPr lang="en-US" sz="1400" dirty="0" smtClean="0">
                <a:solidFill>
                  <a:srgbClr val="FFFFFF"/>
                </a:solidFill>
                <a:latin typeface="Corbel" pitchFamily="34" charset="0"/>
                <a:cs typeface="Tahoma" pitchFamily="34" charset="0"/>
              </a:rPr>
              <a:t>Kerman University of Medical Sciences</a:t>
            </a:r>
            <a:endParaRPr lang="fa-IR" sz="1400" dirty="0">
              <a:solidFill>
                <a:srgbClr val="FFFFFF"/>
              </a:solidFill>
              <a:latin typeface="Corbel" pitchFamily="34" charset="0"/>
              <a:cs typeface="Tahom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252728"/>
          </a:xfrm>
        </p:spPr>
        <p:txBody>
          <a:bodyPr>
            <a:normAutofit fontScale="90000"/>
          </a:bodyPr>
          <a:lstStyle/>
          <a:p>
            <a:pPr algn="ctr"/>
            <a:r>
              <a:rPr lang="en-US" sz="4800" dirty="0" smtClean="0">
                <a:cs typeface="B Zar" pitchFamily="2" charset="-78"/>
              </a:rPr>
              <a:t>What is life expectancy based on this table?</a:t>
            </a:r>
            <a:endParaRPr lang="en-US" dirty="0"/>
          </a:p>
        </p:txBody>
      </p:sp>
      <p:graphicFrame>
        <p:nvGraphicFramePr>
          <p:cNvPr id="6" name="Content Placeholder 5"/>
          <p:cNvGraphicFramePr>
            <a:graphicFrameLocks noGrp="1"/>
          </p:cNvGraphicFramePr>
          <p:nvPr>
            <p:ph idx="1"/>
          </p:nvPr>
        </p:nvGraphicFramePr>
        <p:xfrm>
          <a:off x="1142976" y="2071678"/>
          <a:ext cx="6929483" cy="3724656"/>
        </p:xfrm>
        <a:graphic>
          <a:graphicData uri="http://schemas.openxmlformats.org/drawingml/2006/table">
            <a:tbl>
              <a:tblPr firstRow="1" bandRow="1">
                <a:tableStyleId>{5C22544A-7EE6-4342-B048-85BDC9FD1C3A}</a:tableStyleId>
              </a:tblPr>
              <a:tblGrid>
                <a:gridCol w="1385903"/>
                <a:gridCol w="554358"/>
                <a:gridCol w="554358"/>
                <a:gridCol w="554358"/>
                <a:gridCol w="554358"/>
                <a:gridCol w="554358"/>
                <a:gridCol w="554358"/>
                <a:gridCol w="554358"/>
                <a:gridCol w="554358"/>
                <a:gridCol w="554358"/>
                <a:gridCol w="554358"/>
              </a:tblGrid>
              <a:tr h="285752">
                <a:tc>
                  <a:txBody>
                    <a:bodyPr/>
                    <a:lstStyle/>
                    <a:p>
                      <a:r>
                        <a:rPr lang="en-US" sz="1400" b="0" dirty="0" smtClean="0">
                          <a:solidFill>
                            <a:sysClr val="windowText" lastClr="000000"/>
                          </a:solidFill>
                          <a:latin typeface="Times New Roman" pitchFamily="18" charset="0"/>
                          <a:cs typeface="Times New Roman" pitchFamily="18" charset="0"/>
                        </a:rPr>
                        <a:t>Age/population</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100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200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300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400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500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600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700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800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900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1000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0-1</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1-5</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6-10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11-15</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16-20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21-25</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26-30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31-35</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36-40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41-45</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46-50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51-55</a:t>
                      </a: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56-60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61-65</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66-70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71-75</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76-80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bl>
          </a:graphicData>
        </a:graphic>
      </p:graphicFrame>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10</a:t>
            </a:fld>
            <a:endParaRPr lang="en-US"/>
          </a:p>
        </p:txBody>
      </p:sp>
      <p:sp>
        <p:nvSpPr>
          <p:cNvPr id="8" name="TextBox 7"/>
          <p:cNvSpPr txBox="1"/>
          <p:nvPr/>
        </p:nvSpPr>
        <p:spPr>
          <a:xfrm>
            <a:off x="285720" y="6150114"/>
            <a:ext cx="8215338" cy="707886"/>
          </a:xfrm>
          <a:prstGeom prst="rect">
            <a:avLst/>
          </a:prstGeom>
          <a:solidFill>
            <a:schemeClr val="accent5">
              <a:lumMod val="50000"/>
            </a:schemeClr>
          </a:solidFill>
        </p:spPr>
        <p:txBody>
          <a:bodyPr wrap="square" rtlCol="0">
            <a:spAutoFit/>
          </a:bodyPr>
          <a:lstStyle/>
          <a:p>
            <a:pPr algn="ctr" rtl="0"/>
            <a:r>
              <a:rPr lang="en-US" sz="2000" dirty="0" smtClean="0">
                <a:solidFill>
                  <a:schemeClr val="bg1">
                    <a:lumMod val="95000"/>
                  </a:schemeClr>
                </a:solidFill>
                <a:cs typeface="B Zar" pitchFamily="2" charset="-78"/>
              </a:rPr>
              <a:t>Total number of life=1*1000+29*900+20*800+20*300+10*100=50,100</a:t>
            </a:r>
          </a:p>
          <a:p>
            <a:pPr algn="ctr" rtl="0"/>
            <a:r>
              <a:rPr lang="en-US" sz="2000" dirty="0" smtClean="0">
                <a:solidFill>
                  <a:schemeClr val="bg1">
                    <a:lumMod val="95000"/>
                  </a:schemeClr>
                </a:solidFill>
                <a:cs typeface="B Zar" pitchFamily="2" charset="-78"/>
              </a:rPr>
              <a:t>The average of expected life=50,100/1000=50.1</a:t>
            </a:r>
          </a:p>
        </p:txBody>
      </p:sp>
      <p:sp>
        <p:nvSpPr>
          <p:cNvPr id="9" name="Rectangle 8"/>
          <p:cNvSpPr/>
          <p:nvPr/>
        </p:nvSpPr>
        <p:spPr>
          <a:xfrm>
            <a:off x="2658925" y="1500174"/>
            <a:ext cx="3259226" cy="584775"/>
          </a:xfrm>
          <a:prstGeom prst="rect">
            <a:avLst/>
          </a:prstGeom>
        </p:spPr>
        <p:txBody>
          <a:bodyPr wrap="none">
            <a:spAutoFit/>
          </a:bodyPr>
          <a:lstStyle/>
          <a:p>
            <a:r>
              <a:rPr lang="en-US" sz="3200" b="1" dirty="0" smtClean="0">
                <a:solidFill>
                  <a:srgbClr val="FF0000"/>
                </a:solidFill>
                <a:cs typeface="B Zar" pitchFamily="2" charset="-78"/>
              </a:rPr>
              <a:t>LE is 50.1 years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55448"/>
            <a:ext cx="8472518" cy="1252728"/>
          </a:xfrm>
        </p:spPr>
        <p:txBody>
          <a:bodyPr/>
          <a:lstStyle/>
          <a:p>
            <a:r>
              <a:rPr lang="en-US" dirty="0" smtClean="0"/>
              <a:t>Limitations</a:t>
            </a:r>
            <a:endParaRPr lang="en-US" dirty="0"/>
          </a:p>
        </p:txBody>
      </p:sp>
      <p:sp>
        <p:nvSpPr>
          <p:cNvPr id="3" name="Content Placeholder 2"/>
          <p:cNvSpPr>
            <a:spLocks noGrp="1"/>
          </p:cNvSpPr>
          <p:nvPr>
            <p:ph idx="1"/>
          </p:nvPr>
        </p:nvSpPr>
        <p:spPr/>
        <p:txBody>
          <a:bodyPr/>
          <a:lstStyle/>
          <a:p>
            <a:r>
              <a:rPr lang="en-US" dirty="0" smtClean="0"/>
              <a:t>Do you think in reality, a new baby will be alive equal to the current LE at birth?</a:t>
            </a:r>
          </a:p>
          <a:p>
            <a:endParaRPr lang="en-US" dirty="0" smtClean="0"/>
          </a:p>
          <a:p>
            <a:pPr algn="ctr">
              <a:buNone/>
            </a:pPr>
            <a:r>
              <a:rPr lang="en-US" sz="2800" dirty="0" smtClean="0">
                <a:solidFill>
                  <a:srgbClr val="FF0000"/>
                </a:solidFill>
                <a:effectLst>
                  <a:outerShdw blurRad="38100" dist="38100" dir="2700000" algn="tl">
                    <a:srgbClr val="000000">
                      <a:alpha val="43137"/>
                    </a:srgbClr>
                  </a:outerShdw>
                </a:effectLst>
              </a:rPr>
              <a:t>Think about cross-sectional and longitudinal approaches?</a:t>
            </a:r>
            <a:endParaRPr lang="en-US" sz="2800" dirty="0">
              <a:solidFill>
                <a:srgbClr val="FF0000"/>
              </a:solidFill>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pPr>
              <a:defRPr/>
            </a:pPr>
            <a:fld id="{F2DCD77C-200B-4F1D-8D04-2CDCDB447EFD}" type="slidenum">
              <a:rPr lang="en-US" smtClean="0"/>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a:t>
            </a:r>
            <a:endParaRPr lang="en-US" dirty="0"/>
          </a:p>
        </p:txBody>
      </p:sp>
      <p:sp>
        <p:nvSpPr>
          <p:cNvPr id="3" name="Content Placeholder 2"/>
          <p:cNvSpPr>
            <a:spLocks noGrp="1"/>
          </p:cNvSpPr>
          <p:nvPr>
            <p:ph idx="1"/>
          </p:nvPr>
        </p:nvSpPr>
        <p:spPr/>
        <p:txBody>
          <a:bodyPr/>
          <a:lstStyle/>
          <a:p>
            <a:r>
              <a:rPr lang="en-US" dirty="0" smtClean="0"/>
              <a:t>How can we assess the level of inequality using LE as a summary indicator of the general health?</a:t>
            </a:r>
            <a:endParaRPr lang="en-US" dirty="0"/>
          </a:p>
        </p:txBody>
      </p:sp>
      <p:sp>
        <p:nvSpPr>
          <p:cNvPr id="4" name="Slide Number Placeholder 3"/>
          <p:cNvSpPr>
            <a:spLocks noGrp="1"/>
          </p:cNvSpPr>
          <p:nvPr>
            <p:ph type="sldNum" sz="quarter" idx="12"/>
          </p:nvPr>
        </p:nvSpPr>
        <p:spPr/>
        <p:txBody>
          <a:bodyPr/>
          <a:lstStyle/>
          <a:p>
            <a:pPr>
              <a:defRPr/>
            </a:pPr>
            <a:fld id="{F2DCD77C-200B-4F1D-8D04-2CDCDB447EFD}" type="slidenum">
              <a:rPr lang="en-US" smtClean="0"/>
              <a:pPr>
                <a:defRPr/>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a:t>
            </a:r>
            <a:endParaRPr lang="en-US" dirty="0"/>
          </a:p>
        </p:txBody>
      </p:sp>
      <p:sp>
        <p:nvSpPr>
          <p:cNvPr id="3" name="Content Placeholder 2"/>
          <p:cNvSpPr>
            <a:spLocks noGrp="1"/>
          </p:cNvSpPr>
          <p:nvPr>
            <p:ph idx="1"/>
          </p:nvPr>
        </p:nvSpPr>
        <p:spPr/>
        <p:txBody>
          <a:bodyPr/>
          <a:lstStyle/>
          <a:p>
            <a:r>
              <a:rPr lang="en-US" dirty="0" smtClean="0"/>
              <a:t>LE shows the impact of the age distribution of deaths only</a:t>
            </a:r>
          </a:p>
          <a:p>
            <a:r>
              <a:rPr lang="en-US" dirty="0" smtClean="0"/>
              <a:t>How we can take into account the impact of morbidity as well?</a:t>
            </a:r>
            <a:endParaRPr lang="en-US" dirty="0"/>
          </a:p>
        </p:txBody>
      </p:sp>
      <p:sp>
        <p:nvSpPr>
          <p:cNvPr id="4" name="Slide Number Placeholder 3"/>
          <p:cNvSpPr>
            <a:spLocks noGrp="1"/>
          </p:cNvSpPr>
          <p:nvPr>
            <p:ph type="sldNum" sz="quarter" idx="12"/>
          </p:nvPr>
        </p:nvSpPr>
        <p:spPr/>
        <p:txBody>
          <a:bodyPr/>
          <a:lstStyle/>
          <a:p>
            <a:pPr>
              <a:defRPr/>
            </a:pPr>
            <a:fld id="{F2DCD77C-200B-4F1D-8D04-2CDCDB447EFD}" type="slidenum">
              <a:rPr lang="en-US" smtClean="0"/>
              <a:pPr>
                <a:defRPr/>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252728"/>
          </a:xfrm>
        </p:spPr>
        <p:txBody>
          <a:bodyPr>
            <a:normAutofit fontScale="90000"/>
          </a:bodyPr>
          <a:lstStyle/>
          <a:p>
            <a:pPr algn="ctr"/>
            <a:r>
              <a:rPr lang="en-US" sz="4800" dirty="0" smtClean="0">
                <a:cs typeface="B Zar" pitchFamily="2" charset="-78"/>
              </a:rPr>
              <a:t>What is life expectancy based on this table?</a:t>
            </a:r>
            <a:endParaRPr lang="en-US" dirty="0"/>
          </a:p>
        </p:txBody>
      </p:sp>
      <p:graphicFrame>
        <p:nvGraphicFramePr>
          <p:cNvPr id="6" name="Content Placeholder 5"/>
          <p:cNvGraphicFramePr>
            <a:graphicFrameLocks noGrp="1"/>
          </p:cNvGraphicFramePr>
          <p:nvPr>
            <p:ph idx="1"/>
          </p:nvPr>
        </p:nvGraphicFramePr>
        <p:xfrm>
          <a:off x="1142976" y="2071678"/>
          <a:ext cx="6929483" cy="3724656"/>
        </p:xfrm>
        <a:graphic>
          <a:graphicData uri="http://schemas.openxmlformats.org/drawingml/2006/table">
            <a:tbl>
              <a:tblPr firstRow="1" bandRow="1">
                <a:tableStyleId>{5C22544A-7EE6-4342-B048-85BDC9FD1C3A}</a:tableStyleId>
              </a:tblPr>
              <a:tblGrid>
                <a:gridCol w="1385903"/>
                <a:gridCol w="554358"/>
                <a:gridCol w="554358"/>
                <a:gridCol w="554358"/>
                <a:gridCol w="554358"/>
                <a:gridCol w="554358"/>
                <a:gridCol w="554358"/>
                <a:gridCol w="554358"/>
                <a:gridCol w="554358"/>
                <a:gridCol w="554358"/>
                <a:gridCol w="554358"/>
              </a:tblGrid>
              <a:tr h="285752">
                <a:tc>
                  <a:txBody>
                    <a:bodyPr/>
                    <a:lstStyle/>
                    <a:p>
                      <a:r>
                        <a:rPr lang="en-US" sz="1400" b="0" dirty="0" smtClean="0">
                          <a:solidFill>
                            <a:sysClr val="windowText" lastClr="000000"/>
                          </a:solidFill>
                          <a:latin typeface="Times New Roman" pitchFamily="18" charset="0"/>
                          <a:cs typeface="Times New Roman" pitchFamily="18" charset="0"/>
                        </a:rPr>
                        <a:t>Age/population</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100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200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300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400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500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600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700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800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900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1000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0-1</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1-5</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6-10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11-15</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tx1">
                        <a:lumMod val="50000"/>
                        <a:lumOff val="5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16-20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tx1">
                        <a:lumMod val="50000"/>
                        <a:lumOff val="5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21-25</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lumMod val="50000"/>
                        <a:lumOff val="5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tx1">
                        <a:lumMod val="50000"/>
                        <a:lumOff val="5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26-30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tx1">
                        <a:lumMod val="50000"/>
                        <a:lumOff val="5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tx1">
                        <a:lumMod val="50000"/>
                        <a:lumOff val="5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31-35</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tx1">
                        <a:lumMod val="50000"/>
                        <a:lumOff val="5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36-40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lumMod val="50000"/>
                        <a:lumOff val="5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lumMod val="50000"/>
                        <a:lumOff val="5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tx1">
                        <a:lumMod val="50000"/>
                        <a:lumOff val="5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41-45</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bg1">
                        <a:lumMod val="85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bg1">
                        <a:lumMod val="85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lumMod val="50000"/>
                        <a:lumOff val="5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lumMod val="50000"/>
                        <a:lumOff val="5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tx1">
                        <a:lumMod val="50000"/>
                        <a:lumOff val="5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46-50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tx1">
                        <a:lumMod val="50000"/>
                        <a:lumOff val="5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tx1">
                        <a:lumMod val="50000"/>
                        <a:lumOff val="5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tx1">
                        <a:lumMod val="50000"/>
                        <a:lumOff val="5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51-55</a:t>
                      </a: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56-60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bg1">
                        <a:lumMod val="85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61-65</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bg1">
                        <a:lumMod val="85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tx1">
                        <a:lumMod val="50000"/>
                        <a:lumOff val="5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66-70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tx1">
                        <a:lumMod val="50000"/>
                        <a:lumOff val="5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tx1">
                        <a:lumMod val="50000"/>
                        <a:lumOff val="5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71-75</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76-80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tx1">
                        <a:lumMod val="50000"/>
                        <a:lumOff val="5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bl>
          </a:graphicData>
        </a:graphic>
      </p:graphicFrame>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14</a:t>
            </a:fld>
            <a:endParaRPr lang="en-US"/>
          </a:p>
        </p:txBody>
      </p:sp>
      <p:sp>
        <p:nvSpPr>
          <p:cNvPr id="9" name="Rectangle 8"/>
          <p:cNvSpPr/>
          <p:nvPr/>
        </p:nvSpPr>
        <p:spPr>
          <a:xfrm>
            <a:off x="747451" y="1428736"/>
            <a:ext cx="7009419" cy="584775"/>
          </a:xfrm>
          <a:prstGeom prst="rect">
            <a:avLst/>
          </a:prstGeom>
        </p:spPr>
        <p:txBody>
          <a:bodyPr wrap="none">
            <a:spAutoFit/>
          </a:bodyPr>
          <a:lstStyle/>
          <a:p>
            <a:r>
              <a:rPr lang="en-US" sz="3200" b="1" dirty="0" smtClean="0">
                <a:solidFill>
                  <a:srgbClr val="FF0000"/>
                </a:solidFill>
                <a:cs typeface="B Zar" pitchFamily="2" charset="-78"/>
              </a:rPr>
              <a:t>Health Adjusted Life Expectancy=?</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252728"/>
          </a:xfrm>
        </p:spPr>
        <p:txBody>
          <a:bodyPr>
            <a:normAutofit fontScale="90000"/>
          </a:bodyPr>
          <a:lstStyle/>
          <a:p>
            <a:r>
              <a:rPr lang="en-US" dirty="0" smtClean="0"/>
              <a:t>What are the extra applications of LE?</a:t>
            </a:r>
            <a:endParaRPr lang="en-US" dirty="0"/>
          </a:p>
        </p:txBody>
      </p:sp>
      <p:sp>
        <p:nvSpPr>
          <p:cNvPr id="3" name="Content Placeholder 2"/>
          <p:cNvSpPr>
            <a:spLocks noGrp="1"/>
          </p:cNvSpPr>
          <p:nvPr>
            <p:ph idx="1"/>
          </p:nvPr>
        </p:nvSpPr>
        <p:spPr/>
        <p:txBody>
          <a:bodyPr/>
          <a:lstStyle/>
          <a:p>
            <a:r>
              <a:rPr lang="en-US" dirty="0" smtClean="0"/>
              <a:t>Life expectancy of education in Iran</a:t>
            </a:r>
          </a:p>
          <a:p>
            <a:pPr lvl="1"/>
            <a:r>
              <a:rPr lang="en-US" dirty="0" smtClean="0"/>
              <a:t>Male=12 years</a:t>
            </a:r>
          </a:p>
          <a:p>
            <a:pPr lvl="1"/>
            <a:r>
              <a:rPr lang="en-US" dirty="0" smtClean="0"/>
              <a:t>Females=11.3 years</a:t>
            </a:r>
          </a:p>
          <a:p>
            <a:pPr lvl="1"/>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pPr>
              <a:defRPr/>
            </a:pPr>
            <a:fld id="{F2DCD77C-200B-4F1D-8D04-2CDCDB447EFD}" type="slidenum">
              <a:rPr lang="en-US" smtClean="0"/>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9001156" cy="1252728"/>
          </a:xfrm>
        </p:spPr>
        <p:txBody>
          <a:bodyPr>
            <a:normAutofit fontScale="90000"/>
          </a:bodyPr>
          <a:lstStyle/>
          <a:p>
            <a:r>
              <a:rPr lang="en-US" dirty="0" smtClean="0"/>
              <a:t>What is the best way to measure the age of menopause?</a:t>
            </a:r>
            <a:endParaRPr lang="en-US" dirty="0"/>
          </a:p>
        </p:txBody>
      </p:sp>
      <p:sp>
        <p:nvSpPr>
          <p:cNvPr id="3" name="Content Placeholder 2"/>
          <p:cNvSpPr>
            <a:spLocks noGrp="1"/>
          </p:cNvSpPr>
          <p:nvPr>
            <p:ph idx="1"/>
          </p:nvPr>
        </p:nvSpPr>
        <p:spPr>
          <a:xfrm>
            <a:off x="0" y="1774825"/>
            <a:ext cx="9144000" cy="4625975"/>
          </a:xfrm>
        </p:spPr>
        <p:txBody>
          <a:bodyPr/>
          <a:lstStyle/>
          <a:p>
            <a:pPr>
              <a:buNone/>
            </a:pPr>
            <a:r>
              <a:rPr lang="en-US" b="1" dirty="0" smtClean="0"/>
              <a:t>Age at natural menopause in Iran?</a:t>
            </a:r>
          </a:p>
          <a:p>
            <a:pPr marL="95250" indent="23813">
              <a:buNone/>
            </a:pPr>
            <a:r>
              <a:rPr lang="en-US" sz="2800" dirty="0" smtClean="0"/>
              <a:t>The number of 8194 women aged between 30 and 65+ </a:t>
            </a:r>
          </a:p>
          <a:p>
            <a:pPr marL="95250" indent="23813">
              <a:buNone/>
            </a:pPr>
            <a:r>
              <a:rPr lang="en-US" sz="2800" dirty="0" smtClean="0"/>
              <a:t>the pattern of age at natural menopause has been described using a cumulative distribution.</a:t>
            </a:r>
          </a:p>
          <a:p>
            <a:pPr marL="95250" indent="23813">
              <a:buNone/>
            </a:pPr>
            <a:endParaRPr lang="en-US" sz="2800" b="1" dirty="0" smtClean="0"/>
          </a:p>
          <a:p>
            <a:pPr marL="95250" indent="23813">
              <a:buNone/>
            </a:pPr>
            <a:r>
              <a:rPr lang="en-US" sz="2800" b="1" dirty="0" smtClean="0"/>
              <a:t>RESULTS</a:t>
            </a:r>
            <a:r>
              <a:rPr lang="en-US" sz="2800" dirty="0" smtClean="0"/>
              <a:t>: The mean age at menopause in total population was 50.4 years (S.D.=4.3).</a:t>
            </a:r>
            <a:endParaRPr lang="en-US" sz="2800" dirty="0"/>
          </a:p>
        </p:txBody>
      </p:sp>
      <p:sp>
        <p:nvSpPr>
          <p:cNvPr id="4" name="Slide Number Placeholder 3"/>
          <p:cNvSpPr>
            <a:spLocks noGrp="1"/>
          </p:cNvSpPr>
          <p:nvPr>
            <p:ph type="sldNum" sz="quarter" idx="12"/>
          </p:nvPr>
        </p:nvSpPr>
        <p:spPr/>
        <p:txBody>
          <a:bodyPr/>
          <a:lstStyle/>
          <a:p>
            <a:pPr>
              <a:defRPr/>
            </a:pPr>
            <a:fld id="{F2DCD77C-200B-4F1D-8D04-2CDCDB447EFD}" type="slidenum">
              <a:rPr lang="en-US" smtClean="0"/>
              <a:pPr>
                <a:defRPr/>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 table</a:t>
            </a:r>
            <a:endParaRPr lang="en-US" dirty="0"/>
          </a:p>
        </p:txBody>
      </p:sp>
      <p:sp>
        <p:nvSpPr>
          <p:cNvPr id="4" name="Slide Number Placeholder 3"/>
          <p:cNvSpPr>
            <a:spLocks noGrp="1"/>
          </p:cNvSpPr>
          <p:nvPr>
            <p:ph type="sldNum" sz="quarter" idx="12"/>
          </p:nvPr>
        </p:nvSpPr>
        <p:spPr/>
        <p:txBody>
          <a:bodyPr/>
          <a:lstStyle/>
          <a:p>
            <a:pPr>
              <a:defRPr/>
            </a:pPr>
            <a:fld id="{F2DCD77C-200B-4F1D-8D04-2CDCDB447EFD}" type="slidenum">
              <a:rPr lang="en-US" smtClean="0"/>
              <a:pPr>
                <a:defRPr/>
              </a:pPr>
              <a:t>17</a:t>
            </a:fld>
            <a:endParaRPr lang="en-US"/>
          </a:p>
        </p:txBody>
      </p:sp>
      <p:graphicFrame>
        <p:nvGraphicFramePr>
          <p:cNvPr id="5" name="Table 4"/>
          <p:cNvGraphicFramePr>
            <a:graphicFrameLocks noGrp="1"/>
          </p:cNvGraphicFramePr>
          <p:nvPr/>
        </p:nvGraphicFramePr>
        <p:xfrm>
          <a:off x="0" y="1502491"/>
          <a:ext cx="9144001" cy="5286394"/>
        </p:xfrm>
        <a:graphic>
          <a:graphicData uri="http://schemas.openxmlformats.org/drawingml/2006/table">
            <a:tbl>
              <a:tblPr/>
              <a:tblGrid>
                <a:gridCol w="534241"/>
                <a:gridCol w="169393"/>
                <a:gridCol w="302953"/>
                <a:gridCol w="508182"/>
                <a:gridCol w="429999"/>
                <a:gridCol w="664545"/>
                <a:gridCol w="664545"/>
                <a:gridCol w="664545"/>
                <a:gridCol w="664545"/>
                <a:gridCol w="576589"/>
                <a:gridCol w="464033"/>
                <a:gridCol w="487178"/>
                <a:gridCol w="576589"/>
                <a:gridCol w="716665"/>
                <a:gridCol w="664545"/>
                <a:gridCol w="547272"/>
                <a:gridCol w="508182"/>
              </a:tblGrid>
              <a:tr h="257447">
                <a:tc>
                  <a:txBody>
                    <a:bodyPr/>
                    <a:lstStyle/>
                    <a:p>
                      <a:pPr algn="ctr" fontAlgn="b"/>
                      <a:r>
                        <a:rPr lang="en-US" sz="1050" b="1" i="0" u="none" strike="noStrike" dirty="0">
                          <a:latin typeface="Verdana"/>
                        </a:rPr>
                        <a:t>Age</a:t>
                      </a:r>
                    </a:p>
                  </a:txBody>
                  <a:tcPr marL="6522" marR="6522" marT="6522"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a:latin typeface="Verdana"/>
                        </a:rPr>
                        <a:t>n</a:t>
                      </a:r>
                    </a:p>
                  </a:txBody>
                  <a:tcPr marL="6522" marR="6522" marT="6522"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baseline="-25000">
                          <a:latin typeface="Verdana"/>
                        </a:rPr>
                        <a:t>n</a:t>
                      </a:r>
                      <a:r>
                        <a:rPr lang="en-US" sz="1050" b="1" i="0" u="none" strike="noStrike">
                          <a:latin typeface="Verdana"/>
                        </a:rPr>
                        <a:t>D</a:t>
                      </a:r>
                      <a:r>
                        <a:rPr lang="en-US" sz="1050" b="1" i="0" u="none" strike="noStrike" baseline="-25000">
                          <a:latin typeface="Verdana"/>
                        </a:rPr>
                        <a:t>x</a:t>
                      </a:r>
                      <a:endParaRPr lang="en-US" sz="1050" b="1" i="0" u="none" strike="noStrike">
                        <a:latin typeface="Verdana"/>
                      </a:endParaRPr>
                    </a:p>
                  </a:txBody>
                  <a:tcPr marL="6522" marR="6522" marT="6522"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baseline="-25000" dirty="0" err="1">
                          <a:latin typeface="Verdana"/>
                        </a:rPr>
                        <a:t>n</a:t>
                      </a:r>
                      <a:r>
                        <a:rPr lang="en-US" sz="1050" b="1" i="0" u="none" strike="noStrike" dirty="0" err="1">
                          <a:latin typeface="Verdana"/>
                        </a:rPr>
                        <a:t>PY</a:t>
                      </a:r>
                      <a:r>
                        <a:rPr lang="en-US" sz="1050" b="1" i="0" u="none" strike="noStrike" baseline="-25000" dirty="0" err="1">
                          <a:latin typeface="Verdana"/>
                        </a:rPr>
                        <a:t>x</a:t>
                      </a:r>
                      <a:endParaRPr lang="en-US" sz="1050" b="1" i="0" u="none" strike="noStrike" dirty="0">
                        <a:latin typeface="Verdana"/>
                      </a:endParaRPr>
                    </a:p>
                  </a:txBody>
                  <a:tcPr marL="6522" marR="6522" marT="6522"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baseline="-25000">
                          <a:latin typeface="Verdana"/>
                        </a:rPr>
                        <a:t>n</a:t>
                      </a:r>
                      <a:r>
                        <a:rPr lang="en-US" sz="1050" b="1" i="0" u="none" strike="noStrike">
                          <a:latin typeface="Verdana"/>
                        </a:rPr>
                        <a:t>a</a:t>
                      </a:r>
                      <a:r>
                        <a:rPr lang="en-US" sz="1050" b="1" i="0" u="none" strike="noStrike" baseline="-25000">
                          <a:latin typeface="Verdana"/>
                        </a:rPr>
                        <a:t>x</a:t>
                      </a:r>
                      <a:endParaRPr lang="en-US" sz="1050" b="1" i="0" u="none" strike="noStrike">
                        <a:latin typeface="Verdana"/>
                      </a:endParaRPr>
                    </a:p>
                  </a:txBody>
                  <a:tcPr marL="6522" marR="6522" marT="6522"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baseline="-25000">
                          <a:latin typeface="Verdana"/>
                        </a:rPr>
                        <a:t>n</a:t>
                      </a:r>
                      <a:r>
                        <a:rPr lang="en-US" sz="1050" b="1" i="0" u="none" strike="noStrike">
                          <a:latin typeface="Verdana"/>
                        </a:rPr>
                        <a:t>M</a:t>
                      </a:r>
                      <a:r>
                        <a:rPr lang="en-US" sz="1050" b="1" i="0" u="none" strike="noStrike" baseline="-25000">
                          <a:latin typeface="Verdana"/>
                        </a:rPr>
                        <a:t>x</a:t>
                      </a:r>
                      <a:endParaRPr lang="en-US" sz="1050" b="1" i="0" u="none" strike="noStrike">
                        <a:latin typeface="Verdana"/>
                      </a:endParaRPr>
                    </a:p>
                  </a:txBody>
                  <a:tcPr marL="6522" marR="6522" marT="6522"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a:latin typeface="Verdana"/>
                        </a:rPr>
                        <a:t>SE(</a:t>
                      </a:r>
                      <a:r>
                        <a:rPr lang="en-US" sz="1050" b="1" i="0" u="none" strike="noStrike" baseline="-25000">
                          <a:latin typeface="Verdana"/>
                        </a:rPr>
                        <a:t>n</a:t>
                      </a:r>
                      <a:r>
                        <a:rPr lang="en-US" sz="1050" b="1" i="0" u="none" strike="noStrike">
                          <a:latin typeface="Verdana"/>
                        </a:rPr>
                        <a:t>M</a:t>
                      </a:r>
                      <a:r>
                        <a:rPr lang="en-US" sz="1050" b="1" i="0" u="none" strike="noStrike" baseline="-25000">
                          <a:latin typeface="Verdana"/>
                        </a:rPr>
                        <a:t>x</a:t>
                      </a:r>
                      <a:r>
                        <a:rPr lang="en-US" sz="1050" b="1" i="0" u="none" strike="noStrike">
                          <a:latin typeface="Verdana"/>
                        </a:rPr>
                        <a:t>)</a:t>
                      </a:r>
                    </a:p>
                  </a:txBody>
                  <a:tcPr marL="6522" marR="6522" marT="6522"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baseline="-25000">
                          <a:latin typeface="Verdana"/>
                        </a:rPr>
                        <a:t>n</a:t>
                      </a:r>
                      <a:r>
                        <a:rPr lang="en-US" sz="1050" b="1" i="0" u="none" strike="noStrike">
                          <a:latin typeface="Verdana"/>
                        </a:rPr>
                        <a:t>q</a:t>
                      </a:r>
                      <a:r>
                        <a:rPr lang="en-US" sz="1050" b="1" i="0" u="none" strike="noStrike" baseline="-25000">
                          <a:latin typeface="Verdana"/>
                        </a:rPr>
                        <a:t>x</a:t>
                      </a:r>
                      <a:endParaRPr lang="en-US" sz="1050" b="1" i="0" u="none" strike="noStrike">
                        <a:latin typeface="Verdana"/>
                      </a:endParaRPr>
                    </a:p>
                  </a:txBody>
                  <a:tcPr marL="6522" marR="6522" marT="6522"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a:latin typeface="Verdana"/>
                        </a:rPr>
                        <a:t>SE(</a:t>
                      </a:r>
                      <a:r>
                        <a:rPr lang="en-US" sz="1050" b="1" i="0" u="none" strike="noStrike" baseline="-25000">
                          <a:latin typeface="Verdana"/>
                        </a:rPr>
                        <a:t>n</a:t>
                      </a:r>
                      <a:r>
                        <a:rPr lang="en-US" sz="1050" b="1" i="0" u="none" strike="noStrike">
                          <a:latin typeface="Verdana"/>
                        </a:rPr>
                        <a:t>q</a:t>
                      </a:r>
                      <a:r>
                        <a:rPr lang="en-US" sz="1050" b="1" i="0" u="none" strike="noStrike" baseline="-25000">
                          <a:latin typeface="Verdana"/>
                        </a:rPr>
                        <a:t>x</a:t>
                      </a:r>
                      <a:r>
                        <a:rPr lang="en-US" sz="1050" b="1" i="0" u="none" strike="noStrike">
                          <a:latin typeface="Verdana"/>
                        </a:rPr>
                        <a:t>)</a:t>
                      </a:r>
                    </a:p>
                  </a:txBody>
                  <a:tcPr marL="6522" marR="6522" marT="6522"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a:latin typeface="Verdana"/>
                        </a:rPr>
                        <a:t>l</a:t>
                      </a:r>
                      <a:r>
                        <a:rPr lang="en-US" sz="1050" b="1" i="0" u="none" strike="noStrike" baseline="-25000">
                          <a:latin typeface="Verdana"/>
                        </a:rPr>
                        <a:t>x</a:t>
                      </a:r>
                      <a:endParaRPr lang="en-US" sz="1050" b="1" i="0" u="none" strike="noStrike">
                        <a:latin typeface="Verdana"/>
                      </a:endParaRPr>
                    </a:p>
                  </a:txBody>
                  <a:tcPr marL="6522" marR="6522" marT="6522"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dirty="0">
                          <a:latin typeface="Verdana"/>
                        </a:rPr>
                        <a:t>SE(l</a:t>
                      </a:r>
                      <a:r>
                        <a:rPr lang="en-US" sz="1050" b="1" i="0" u="none" strike="noStrike" baseline="-25000" dirty="0">
                          <a:latin typeface="Verdana"/>
                        </a:rPr>
                        <a:t>x</a:t>
                      </a:r>
                      <a:r>
                        <a:rPr lang="en-US" sz="1050" b="1" i="0" u="none" strike="noStrike" dirty="0">
                          <a:latin typeface="Verdana"/>
                        </a:rPr>
                        <a:t>)</a:t>
                      </a:r>
                    </a:p>
                  </a:txBody>
                  <a:tcPr marL="6522" marR="6522" marT="6522"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baseline="-25000" dirty="0" err="1">
                          <a:latin typeface="Verdana"/>
                        </a:rPr>
                        <a:t>n</a:t>
                      </a:r>
                      <a:r>
                        <a:rPr lang="en-US" sz="1050" b="1" i="0" u="none" strike="noStrike" dirty="0" err="1">
                          <a:latin typeface="Verdana"/>
                        </a:rPr>
                        <a:t>d</a:t>
                      </a:r>
                      <a:r>
                        <a:rPr lang="en-US" sz="1050" b="1" i="0" u="none" strike="noStrike" baseline="-25000" dirty="0" err="1">
                          <a:latin typeface="Verdana"/>
                        </a:rPr>
                        <a:t>x</a:t>
                      </a:r>
                      <a:endParaRPr lang="en-US" sz="1050" b="1" i="0" u="none" strike="noStrike" dirty="0">
                        <a:latin typeface="Verdana"/>
                      </a:endParaRPr>
                    </a:p>
                  </a:txBody>
                  <a:tcPr marL="6522" marR="6522" marT="6522"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baseline="-25000" dirty="0" err="1">
                          <a:latin typeface="Verdana"/>
                        </a:rPr>
                        <a:t>n</a:t>
                      </a:r>
                      <a:r>
                        <a:rPr lang="en-US" sz="1050" b="1" i="0" u="none" strike="noStrike" dirty="0" err="1">
                          <a:latin typeface="Verdana"/>
                        </a:rPr>
                        <a:t>L</a:t>
                      </a:r>
                      <a:r>
                        <a:rPr lang="en-US" sz="1050" b="1" i="0" u="none" strike="noStrike" baseline="-25000" dirty="0" err="1">
                          <a:latin typeface="Verdana"/>
                        </a:rPr>
                        <a:t>x</a:t>
                      </a:r>
                      <a:endParaRPr lang="en-US" sz="1050" b="1" i="0" u="none" strike="noStrike" dirty="0">
                        <a:latin typeface="Verdana"/>
                      </a:endParaRPr>
                    </a:p>
                  </a:txBody>
                  <a:tcPr marL="6522" marR="6522" marT="6522"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dirty="0" err="1">
                          <a:latin typeface="Verdana"/>
                        </a:rPr>
                        <a:t>T</a:t>
                      </a:r>
                      <a:r>
                        <a:rPr lang="en-US" sz="1050" b="1" i="0" u="none" strike="noStrike" baseline="-25000" dirty="0" err="1">
                          <a:latin typeface="Verdana"/>
                        </a:rPr>
                        <a:t>x</a:t>
                      </a:r>
                      <a:endParaRPr lang="en-US" sz="1050" b="1" i="0" u="none" strike="noStrike" dirty="0">
                        <a:latin typeface="Verdana"/>
                      </a:endParaRPr>
                    </a:p>
                  </a:txBody>
                  <a:tcPr marL="6522" marR="6522" marT="6522"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dirty="0">
                          <a:latin typeface="Verdana"/>
                        </a:rPr>
                        <a:t>e</a:t>
                      </a:r>
                      <a:r>
                        <a:rPr lang="en-US" sz="1050" b="1" i="0" u="none" strike="noStrike" baseline="-25000" dirty="0">
                          <a:latin typeface="Verdana"/>
                        </a:rPr>
                        <a:t>x</a:t>
                      </a:r>
                      <a:endParaRPr lang="en-US" sz="1050" b="1" i="0" u="none" strike="noStrike" dirty="0">
                        <a:latin typeface="Verdana"/>
                      </a:endParaRPr>
                    </a:p>
                  </a:txBody>
                  <a:tcPr marL="6522" marR="6522" marT="6522"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dirty="0">
                          <a:latin typeface="Verdana"/>
                        </a:rPr>
                        <a:t>SE(e</a:t>
                      </a:r>
                      <a:r>
                        <a:rPr lang="en-US" sz="1050" b="1" i="0" u="none" strike="noStrike" baseline="-25000" dirty="0">
                          <a:latin typeface="Verdana"/>
                        </a:rPr>
                        <a:t>x</a:t>
                      </a:r>
                      <a:r>
                        <a:rPr lang="en-US" sz="1050" b="1" i="0" u="none" strike="noStrike" dirty="0">
                          <a:latin typeface="Verdana"/>
                        </a:rPr>
                        <a:t>)</a:t>
                      </a:r>
                    </a:p>
                  </a:txBody>
                  <a:tcPr marL="6522" marR="6522" marT="6522"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dirty="0">
                          <a:latin typeface="Verdana"/>
                        </a:rPr>
                        <a:t>Age</a:t>
                      </a:r>
                    </a:p>
                  </a:txBody>
                  <a:tcPr marL="6522" marR="6522" marT="6522"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7454">
                <a:tc>
                  <a:txBody>
                    <a:bodyPr/>
                    <a:lstStyle/>
                    <a:p>
                      <a:pPr algn="l" fontAlgn="b"/>
                      <a:r>
                        <a:rPr lang="en-US" sz="700" b="1" i="0" u="none" strike="noStrike">
                          <a:latin typeface="Verdana"/>
                        </a:rPr>
                        <a:t> </a:t>
                      </a:r>
                    </a:p>
                  </a:txBody>
                  <a:tcPr marL="6522" marR="6522" marT="6522"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latin typeface="Verdana"/>
                      </a:endParaRPr>
                    </a:p>
                  </a:txBody>
                  <a:tcPr marL="6522" marR="6522" marT="6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latin typeface="Verdana"/>
                      </a:endParaRPr>
                    </a:p>
                  </a:txBody>
                  <a:tcPr marL="6522" marR="6522" marT="6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latin typeface="Verdana"/>
                      </a:endParaRPr>
                    </a:p>
                  </a:txBody>
                  <a:tcPr marL="6522" marR="6522" marT="6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latin typeface="Verdana"/>
                      </a:endParaRPr>
                    </a:p>
                  </a:txBody>
                  <a:tcPr marL="6522" marR="6522" marT="6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latin typeface="Verdana"/>
                      </a:endParaRPr>
                    </a:p>
                  </a:txBody>
                  <a:tcPr marL="6522" marR="6522" marT="6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latin typeface="Verdana"/>
                      </a:endParaRPr>
                    </a:p>
                  </a:txBody>
                  <a:tcPr marL="6522" marR="6522" marT="6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latin typeface="Verdana"/>
                      </a:endParaRPr>
                    </a:p>
                  </a:txBody>
                  <a:tcPr marL="6522" marR="6522" marT="6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latin typeface="Verdana"/>
                      </a:endParaRPr>
                    </a:p>
                  </a:txBody>
                  <a:tcPr marL="6522" marR="6522" marT="6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latin typeface="Verdana"/>
                      </a:endParaRPr>
                    </a:p>
                  </a:txBody>
                  <a:tcPr marL="6522" marR="6522" marT="6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latin typeface="Verdana"/>
                      </a:endParaRPr>
                    </a:p>
                  </a:txBody>
                  <a:tcPr marL="6522" marR="6522" marT="6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latin typeface="Verdana"/>
                      </a:endParaRPr>
                    </a:p>
                  </a:txBody>
                  <a:tcPr marL="6522" marR="6522" marT="6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latin typeface="Verdana"/>
                      </a:endParaRPr>
                    </a:p>
                  </a:txBody>
                  <a:tcPr marL="6522" marR="6522" marT="6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latin typeface="Verdana"/>
                      </a:endParaRPr>
                    </a:p>
                  </a:txBody>
                  <a:tcPr marL="6522" marR="6522" marT="6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latin typeface="Verdana"/>
                      </a:endParaRPr>
                    </a:p>
                  </a:txBody>
                  <a:tcPr marL="6522" marR="6522" marT="6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latin typeface="Verdana"/>
                      </a:endParaRPr>
                    </a:p>
                  </a:txBody>
                  <a:tcPr marL="6522" marR="6522" marT="65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700" b="1" i="0" u="none" strike="noStrike">
                          <a:latin typeface="Verdana"/>
                        </a:rPr>
                        <a:t> </a:t>
                      </a:r>
                    </a:p>
                  </a:txBody>
                  <a:tcPr marL="6522" marR="6522" marT="6522"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57447">
                <a:tc>
                  <a:txBody>
                    <a:bodyPr/>
                    <a:lstStyle/>
                    <a:p>
                      <a:pPr algn="ctr" fontAlgn="b"/>
                      <a:r>
                        <a:rPr lang="en-US" sz="700" b="1" i="0" u="none" strike="noStrike">
                          <a:latin typeface="Verdana"/>
                        </a:rPr>
                        <a:t>0</a:t>
                      </a:r>
                    </a:p>
                  </a:txBody>
                  <a:tcPr marL="6522" marR="6522" marT="6522"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700" b="0" i="0" u="none" strike="noStrike">
                          <a:latin typeface="Verdana"/>
                        </a:rPr>
                        <a:t>1</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218</a:t>
                      </a:r>
                    </a:p>
                  </a:txBody>
                  <a:tcPr marL="6522" marR="6522" marT="6522" marB="0" anchor="b">
                    <a:lnL>
                      <a:noFill/>
                    </a:lnL>
                    <a:lnR>
                      <a:noFill/>
                    </a:lnR>
                    <a:lnT>
                      <a:noFill/>
                    </a:lnT>
                    <a:lnB>
                      <a:noFill/>
                    </a:lnB>
                  </a:tcPr>
                </a:tc>
                <a:tc>
                  <a:txBody>
                    <a:bodyPr/>
                    <a:lstStyle/>
                    <a:p>
                      <a:pPr algn="ctr" fontAlgn="b"/>
                      <a:r>
                        <a:rPr lang="en-US" sz="700" b="0" i="0" u="none" strike="noStrike">
                          <a:latin typeface="Verdana"/>
                        </a:rPr>
                        <a:t>1,921</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0.330</a:t>
                      </a:r>
                    </a:p>
                  </a:txBody>
                  <a:tcPr marL="6522" marR="6522" marT="6522" marB="0" anchor="b">
                    <a:lnL>
                      <a:noFill/>
                    </a:lnL>
                    <a:lnR>
                      <a:noFill/>
                    </a:lnR>
                    <a:lnT>
                      <a:noFill/>
                    </a:lnT>
                    <a:lnB>
                      <a:noFill/>
                    </a:lnB>
                  </a:tcPr>
                </a:tc>
                <a:tc>
                  <a:txBody>
                    <a:bodyPr/>
                    <a:lstStyle/>
                    <a:p>
                      <a:pPr algn="r" fontAlgn="b"/>
                      <a:r>
                        <a:rPr lang="en-US" sz="700" b="0" i="0" u="none" strike="noStrike" dirty="0">
                          <a:latin typeface="Verdana"/>
                        </a:rPr>
                        <a:t>0.113483</a:t>
                      </a:r>
                    </a:p>
                  </a:txBody>
                  <a:tcPr marL="6522" marR="6522" marT="6522" marB="0" anchor="b">
                    <a:lnL>
                      <a:noFill/>
                    </a:lnL>
                    <a:lnR>
                      <a:noFill/>
                    </a:lnR>
                    <a:lnT>
                      <a:noFill/>
                    </a:lnT>
                    <a:lnB>
                      <a:noFill/>
                    </a:lnB>
                  </a:tcPr>
                </a:tc>
                <a:tc>
                  <a:txBody>
                    <a:bodyPr/>
                    <a:lstStyle/>
                    <a:p>
                      <a:pPr algn="r" fontAlgn="b"/>
                      <a:r>
                        <a:rPr lang="en-US" sz="700" b="0" i="0" u="none" strike="noStrike" dirty="0">
                          <a:latin typeface="Verdana"/>
                        </a:rPr>
                        <a:t>0.007269</a:t>
                      </a:r>
                    </a:p>
                  </a:txBody>
                  <a:tcPr marL="6522" marR="6522" marT="6522" marB="0" anchor="b">
                    <a:lnL>
                      <a:noFill/>
                    </a:lnL>
                    <a:lnR>
                      <a:noFill/>
                    </a:lnR>
                    <a:lnT>
                      <a:noFill/>
                    </a:lnT>
                    <a:lnB>
                      <a:noFill/>
                    </a:lnB>
                  </a:tcPr>
                </a:tc>
                <a:tc>
                  <a:txBody>
                    <a:bodyPr/>
                    <a:lstStyle/>
                    <a:p>
                      <a:pPr algn="r" fontAlgn="b"/>
                      <a:r>
                        <a:rPr lang="en-US" sz="700" b="0" i="0" u="none" strike="noStrike" dirty="0">
                          <a:latin typeface="Verdana"/>
                        </a:rPr>
                        <a:t>0.105464</a:t>
                      </a:r>
                    </a:p>
                  </a:txBody>
                  <a:tcPr marL="6522" marR="6522" marT="6522" marB="0" anchor="b">
                    <a:lnL>
                      <a:noFill/>
                    </a:lnL>
                    <a:lnR>
                      <a:noFill/>
                    </a:lnR>
                    <a:lnT>
                      <a:noFill/>
                    </a:lnT>
                    <a:lnB>
                      <a:noFill/>
                    </a:lnB>
                  </a:tcPr>
                </a:tc>
                <a:tc>
                  <a:txBody>
                    <a:bodyPr/>
                    <a:lstStyle/>
                    <a:p>
                      <a:pPr algn="r" fontAlgn="b"/>
                      <a:r>
                        <a:rPr lang="en-US" sz="700" b="0" i="0" u="none" strike="noStrike" dirty="0">
                          <a:latin typeface="Verdana"/>
                        </a:rPr>
                        <a:t>0.006756</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100,000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10,546</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92,934</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4,444,302</a:t>
                      </a:r>
                    </a:p>
                  </a:txBody>
                  <a:tcPr marL="6522" marR="6522" marT="6522" marB="0" anchor="b">
                    <a:lnL>
                      <a:noFill/>
                    </a:lnL>
                    <a:lnR>
                      <a:noFill/>
                    </a:lnR>
                    <a:lnT>
                      <a:noFill/>
                    </a:lnT>
                    <a:lnB>
                      <a:noFill/>
                    </a:lnB>
                  </a:tcPr>
                </a:tc>
                <a:tc>
                  <a:txBody>
                    <a:bodyPr/>
                    <a:lstStyle/>
                    <a:p>
                      <a:pPr algn="r" fontAlgn="b"/>
                      <a:r>
                        <a:rPr lang="en-US" sz="700" b="1" i="0" u="none" strike="noStrike">
                          <a:latin typeface="Verdana"/>
                        </a:rPr>
                        <a:t>44.4430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0.6608</a:t>
                      </a:r>
                    </a:p>
                  </a:txBody>
                  <a:tcPr marL="6522" marR="6522" marT="6522" marB="0" anchor="b">
                    <a:lnL>
                      <a:noFill/>
                    </a:lnL>
                    <a:lnR>
                      <a:noFill/>
                    </a:lnR>
                    <a:lnT>
                      <a:noFill/>
                    </a:lnT>
                    <a:lnB>
                      <a:noFill/>
                    </a:lnB>
                  </a:tcPr>
                </a:tc>
                <a:tc>
                  <a:txBody>
                    <a:bodyPr/>
                    <a:lstStyle/>
                    <a:p>
                      <a:pPr algn="ctr" fontAlgn="b"/>
                      <a:r>
                        <a:rPr lang="en-US" sz="700" b="1" i="0" u="none" strike="noStrike">
                          <a:latin typeface="Verdana"/>
                        </a:rPr>
                        <a:t>0</a:t>
                      </a:r>
                    </a:p>
                  </a:txBody>
                  <a:tcPr marL="6522" marR="6522" marT="6522" marB="0" anchor="b">
                    <a:lnL>
                      <a:noFill/>
                    </a:lnL>
                    <a:lnR w="12700" cap="flat" cmpd="sng" algn="ctr">
                      <a:solidFill>
                        <a:srgbClr val="000000"/>
                      </a:solidFill>
                      <a:prstDash val="solid"/>
                      <a:round/>
                      <a:headEnd type="none" w="med" len="med"/>
                      <a:tailEnd type="none" w="med" len="med"/>
                    </a:lnR>
                    <a:lnT>
                      <a:noFill/>
                    </a:lnT>
                    <a:lnB>
                      <a:noFill/>
                    </a:lnB>
                  </a:tcPr>
                </a:tc>
              </a:tr>
              <a:tr h="257447">
                <a:tc>
                  <a:txBody>
                    <a:bodyPr/>
                    <a:lstStyle/>
                    <a:p>
                      <a:pPr algn="ctr" fontAlgn="b"/>
                      <a:r>
                        <a:rPr lang="en-US" sz="700" b="1" i="0" u="none" strike="noStrike">
                          <a:latin typeface="Verdana"/>
                        </a:rPr>
                        <a:t>1-4</a:t>
                      </a:r>
                    </a:p>
                  </a:txBody>
                  <a:tcPr marL="6522" marR="6522" marT="6522"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700" b="0" i="0" u="none" strike="noStrike">
                          <a:latin typeface="Verdana"/>
                        </a:rPr>
                        <a:t>4</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194</a:t>
                      </a:r>
                    </a:p>
                  </a:txBody>
                  <a:tcPr marL="6522" marR="6522" marT="6522" marB="0" anchor="b">
                    <a:lnL>
                      <a:noFill/>
                    </a:lnL>
                    <a:lnR>
                      <a:noFill/>
                    </a:lnR>
                    <a:lnT>
                      <a:noFill/>
                    </a:lnT>
                    <a:lnB>
                      <a:noFill/>
                    </a:lnB>
                  </a:tcPr>
                </a:tc>
                <a:tc>
                  <a:txBody>
                    <a:bodyPr/>
                    <a:lstStyle/>
                    <a:p>
                      <a:pPr algn="ctr" fontAlgn="b"/>
                      <a:r>
                        <a:rPr lang="en-US" sz="700" b="0" i="0" u="none" strike="noStrike">
                          <a:latin typeface="Verdana"/>
                        </a:rPr>
                        <a:t>8,392</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1.352</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0.023117</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0.001586</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0.087135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0.005977</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89,454</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676</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7,795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337,175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4,351,368</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48.6438</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0.6379</a:t>
                      </a:r>
                    </a:p>
                  </a:txBody>
                  <a:tcPr marL="6522" marR="6522" marT="6522" marB="0" anchor="b">
                    <a:lnL>
                      <a:noFill/>
                    </a:lnL>
                    <a:lnR>
                      <a:noFill/>
                    </a:lnR>
                    <a:lnT>
                      <a:noFill/>
                    </a:lnT>
                    <a:lnB>
                      <a:noFill/>
                    </a:lnB>
                  </a:tcPr>
                </a:tc>
                <a:tc>
                  <a:txBody>
                    <a:bodyPr/>
                    <a:lstStyle/>
                    <a:p>
                      <a:pPr algn="ctr" fontAlgn="b"/>
                      <a:r>
                        <a:rPr lang="en-US" sz="700" b="1" i="0" u="none" strike="noStrike">
                          <a:latin typeface="Verdana"/>
                        </a:rPr>
                        <a:t>1-4</a:t>
                      </a:r>
                    </a:p>
                  </a:txBody>
                  <a:tcPr marL="6522" marR="6522" marT="6522" marB="0" anchor="b">
                    <a:lnL>
                      <a:noFill/>
                    </a:lnL>
                    <a:lnR w="12700" cap="flat" cmpd="sng" algn="ctr">
                      <a:solidFill>
                        <a:srgbClr val="000000"/>
                      </a:solidFill>
                      <a:prstDash val="solid"/>
                      <a:round/>
                      <a:headEnd type="none" w="med" len="med"/>
                      <a:tailEnd type="none" w="med" len="med"/>
                    </a:lnR>
                    <a:lnT>
                      <a:noFill/>
                    </a:lnT>
                    <a:lnB>
                      <a:noFill/>
                    </a:lnB>
                  </a:tcPr>
                </a:tc>
              </a:tr>
              <a:tr h="257447">
                <a:tc>
                  <a:txBody>
                    <a:bodyPr/>
                    <a:lstStyle/>
                    <a:p>
                      <a:pPr algn="ctr" fontAlgn="b"/>
                      <a:r>
                        <a:rPr lang="en-US" sz="700" b="1" i="0" u="none" strike="noStrike">
                          <a:latin typeface="Verdana"/>
                        </a:rPr>
                        <a:t>5-9</a:t>
                      </a:r>
                    </a:p>
                  </a:txBody>
                  <a:tcPr marL="6522" marR="6522" marT="6522"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700" b="0" i="0" u="none" strike="noStrike">
                          <a:latin typeface="Verdana"/>
                        </a:rPr>
                        <a:t>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68</a:t>
                      </a:r>
                    </a:p>
                  </a:txBody>
                  <a:tcPr marL="6522" marR="6522" marT="6522" marB="0" anchor="b">
                    <a:lnL>
                      <a:noFill/>
                    </a:lnL>
                    <a:lnR>
                      <a:noFill/>
                    </a:lnR>
                    <a:lnT>
                      <a:noFill/>
                    </a:lnT>
                    <a:lnB>
                      <a:noFill/>
                    </a:lnB>
                  </a:tcPr>
                </a:tc>
                <a:tc>
                  <a:txBody>
                    <a:bodyPr/>
                    <a:lstStyle/>
                    <a:p>
                      <a:pPr algn="ctr" fontAlgn="b"/>
                      <a:r>
                        <a:rPr lang="en-US" sz="700" b="0" i="0" u="none" strike="noStrike">
                          <a:latin typeface="Verdana"/>
                        </a:rPr>
                        <a:t>11,357</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2.500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0.005987</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0.000715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0.029496</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0.003524</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81,659</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816</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2,409</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402,274</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4,014,194</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49.1580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0.6110</a:t>
                      </a:r>
                    </a:p>
                  </a:txBody>
                  <a:tcPr marL="6522" marR="6522" marT="6522" marB="0" anchor="b">
                    <a:lnL>
                      <a:noFill/>
                    </a:lnL>
                    <a:lnR>
                      <a:noFill/>
                    </a:lnR>
                    <a:lnT>
                      <a:noFill/>
                    </a:lnT>
                    <a:lnB>
                      <a:noFill/>
                    </a:lnB>
                  </a:tcPr>
                </a:tc>
                <a:tc>
                  <a:txBody>
                    <a:bodyPr/>
                    <a:lstStyle/>
                    <a:p>
                      <a:pPr algn="ctr" fontAlgn="b"/>
                      <a:r>
                        <a:rPr lang="en-US" sz="700" b="1" i="0" u="none" strike="noStrike">
                          <a:latin typeface="Verdana"/>
                        </a:rPr>
                        <a:t>5-9</a:t>
                      </a:r>
                    </a:p>
                  </a:txBody>
                  <a:tcPr marL="6522" marR="6522" marT="6522" marB="0" anchor="b">
                    <a:lnL>
                      <a:noFill/>
                    </a:lnL>
                    <a:lnR w="12700" cap="flat" cmpd="sng" algn="ctr">
                      <a:solidFill>
                        <a:srgbClr val="000000"/>
                      </a:solidFill>
                      <a:prstDash val="solid"/>
                      <a:round/>
                      <a:headEnd type="none" w="med" len="med"/>
                      <a:tailEnd type="none" w="med" len="med"/>
                    </a:lnR>
                    <a:lnT>
                      <a:noFill/>
                    </a:lnT>
                    <a:lnB>
                      <a:noFill/>
                    </a:lnB>
                  </a:tcPr>
                </a:tc>
              </a:tr>
              <a:tr h="257447">
                <a:tc>
                  <a:txBody>
                    <a:bodyPr/>
                    <a:lstStyle/>
                    <a:p>
                      <a:pPr algn="ctr" fontAlgn="b"/>
                      <a:r>
                        <a:rPr lang="en-US" sz="700" b="1" i="0" u="none" strike="noStrike">
                          <a:latin typeface="Verdana"/>
                        </a:rPr>
                        <a:t>10-14</a:t>
                      </a:r>
                    </a:p>
                  </a:txBody>
                  <a:tcPr marL="6522" marR="6522" marT="6522"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700" b="0" i="0" u="none" strike="noStrike">
                          <a:latin typeface="Verdana"/>
                        </a:rPr>
                        <a:t>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27</a:t>
                      </a:r>
                    </a:p>
                  </a:txBody>
                  <a:tcPr marL="6522" marR="6522" marT="6522" marB="0" anchor="b">
                    <a:lnL>
                      <a:noFill/>
                    </a:lnL>
                    <a:lnR>
                      <a:noFill/>
                    </a:lnR>
                    <a:lnT>
                      <a:noFill/>
                    </a:lnT>
                    <a:lnB>
                      <a:noFill/>
                    </a:lnB>
                  </a:tcPr>
                </a:tc>
                <a:tc>
                  <a:txBody>
                    <a:bodyPr/>
                    <a:lstStyle/>
                    <a:p>
                      <a:pPr algn="ctr" fontAlgn="b"/>
                      <a:r>
                        <a:rPr lang="en-US" sz="700" b="0" i="0" u="none" strike="noStrike">
                          <a:latin typeface="Verdana"/>
                        </a:rPr>
                        <a:t>10,477</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2.500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0.002577</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0.000493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0.012803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0.002448</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79,250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843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1,015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393,716</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3,611,920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45.5760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0.6049</a:t>
                      </a:r>
                    </a:p>
                  </a:txBody>
                  <a:tcPr marL="6522" marR="6522" marT="6522" marB="0" anchor="b">
                    <a:lnL>
                      <a:noFill/>
                    </a:lnL>
                    <a:lnR>
                      <a:noFill/>
                    </a:lnR>
                    <a:lnT>
                      <a:noFill/>
                    </a:lnT>
                    <a:lnB>
                      <a:noFill/>
                    </a:lnB>
                  </a:tcPr>
                </a:tc>
                <a:tc>
                  <a:txBody>
                    <a:bodyPr/>
                    <a:lstStyle/>
                    <a:p>
                      <a:pPr algn="ctr" fontAlgn="b"/>
                      <a:r>
                        <a:rPr lang="en-US" sz="700" b="1" i="0" u="none" strike="noStrike">
                          <a:latin typeface="Verdana"/>
                        </a:rPr>
                        <a:t>10-14</a:t>
                      </a:r>
                    </a:p>
                  </a:txBody>
                  <a:tcPr marL="6522" marR="6522" marT="6522" marB="0" anchor="b">
                    <a:lnL>
                      <a:noFill/>
                    </a:lnL>
                    <a:lnR w="12700" cap="flat" cmpd="sng" algn="ctr">
                      <a:solidFill>
                        <a:srgbClr val="000000"/>
                      </a:solidFill>
                      <a:prstDash val="solid"/>
                      <a:round/>
                      <a:headEnd type="none" w="med" len="med"/>
                      <a:tailEnd type="none" w="med" len="med"/>
                    </a:lnR>
                    <a:lnT>
                      <a:noFill/>
                    </a:lnT>
                    <a:lnB>
                      <a:noFill/>
                    </a:lnB>
                  </a:tcPr>
                </a:tc>
              </a:tr>
              <a:tr h="257447">
                <a:tc>
                  <a:txBody>
                    <a:bodyPr/>
                    <a:lstStyle/>
                    <a:p>
                      <a:pPr algn="ctr" fontAlgn="b"/>
                      <a:r>
                        <a:rPr lang="en-US" sz="700" b="1" i="0" u="none" strike="noStrike">
                          <a:latin typeface="Verdana"/>
                        </a:rPr>
                        <a:t>15-19</a:t>
                      </a:r>
                    </a:p>
                  </a:txBody>
                  <a:tcPr marL="6522" marR="6522" marT="6522"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700" b="0" i="0" u="none" strike="noStrike">
                          <a:latin typeface="Verdana"/>
                        </a:rPr>
                        <a:t>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31</a:t>
                      </a:r>
                    </a:p>
                  </a:txBody>
                  <a:tcPr marL="6522" marR="6522" marT="6522" marB="0" anchor="b">
                    <a:lnL>
                      <a:noFill/>
                    </a:lnL>
                    <a:lnR>
                      <a:noFill/>
                    </a:lnR>
                    <a:lnT>
                      <a:noFill/>
                    </a:lnT>
                    <a:lnB>
                      <a:noFill/>
                    </a:lnB>
                  </a:tcPr>
                </a:tc>
                <a:tc>
                  <a:txBody>
                    <a:bodyPr/>
                    <a:lstStyle/>
                    <a:p>
                      <a:pPr algn="ctr" fontAlgn="b"/>
                      <a:r>
                        <a:rPr lang="en-US" sz="700" b="0" i="0" u="none" strike="noStrike">
                          <a:latin typeface="Verdana"/>
                        </a:rPr>
                        <a:t>8,934</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2.500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0.003470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0.000618</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0.017200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0.003063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78,236</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854</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1,346</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387,815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3,218,204</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41.1347</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0.6031</a:t>
                      </a:r>
                    </a:p>
                  </a:txBody>
                  <a:tcPr marL="6522" marR="6522" marT="6522" marB="0" anchor="b">
                    <a:lnL>
                      <a:noFill/>
                    </a:lnL>
                    <a:lnR>
                      <a:noFill/>
                    </a:lnR>
                    <a:lnT>
                      <a:noFill/>
                    </a:lnT>
                    <a:lnB>
                      <a:noFill/>
                    </a:lnB>
                  </a:tcPr>
                </a:tc>
                <a:tc>
                  <a:txBody>
                    <a:bodyPr/>
                    <a:lstStyle/>
                    <a:p>
                      <a:pPr algn="ctr" fontAlgn="b"/>
                      <a:r>
                        <a:rPr lang="en-US" sz="700" b="1" i="0" u="none" strike="noStrike">
                          <a:latin typeface="Verdana"/>
                        </a:rPr>
                        <a:t>15-19</a:t>
                      </a:r>
                    </a:p>
                  </a:txBody>
                  <a:tcPr marL="6522" marR="6522" marT="6522" marB="0" anchor="b">
                    <a:lnL>
                      <a:noFill/>
                    </a:lnL>
                    <a:lnR w="12700" cap="flat" cmpd="sng" algn="ctr">
                      <a:solidFill>
                        <a:srgbClr val="000000"/>
                      </a:solidFill>
                      <a:prstDash val="solid"/>
                      <a:round/>
                      <a:headEnd type="none" w="med" len="med"/>
                      <a:tailEnd type="none" w="med" len="med"/>
                    </a:lnR>
                    <a:lnT>
                      <a:noFill/>
                    </a:lnT>
                    <a:lnB>
                      <a:noFill/>
                    </a:lnB>
                  </a:tcPr>
                </a:tc>
              </a:tr>
              <a:tr h="257447">
                <a:tc>
                  <a:txBody>
                    <a:bodyPr/>
                    <a:lstStyle/>
                    <a:p>
                      <a:pPr algn="ctr" fontAlgn="b"/>
                      <a:r>
                        <a:rPr lang="en-US" sz="700" b="1" i="0" u="none" strike="noStrike">
                          <a:latin typeface="Verdana"/>
                        </a:rPr>
                        <a:t>20-24</a:t>
                      </a:r>
                    </a:p>
                  </a:txBody>
                  <a:tcPr marL="6522" marR="6522" marT="6522"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700" b="0" i="0" u="none" strike="noStrike">
                          <a:latin typeface="Verdana"/>
                        </a:rPr>
                        <a:t>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38</a:t>
                      </a:r>
                    </a:p>
                  </a:txBody>
                  <a:tcPr marL="6522" marR="6522" marT="6522" marB="0" anchor="b">
                    <a:lnL>
                      <a:noFill/>
                    </a:lnL>
                    <a:lnR>
                      <a:noFill/>
                    </a:lnR>
                    <a:lnT>
                      <a:noFill/>
                    </a:lnT>
                    <a:lnB>
                      <a:noFill/>
                    </a:lnB>
                  </a:tcPr>
                </a:tc>
                <a:tc>
                  <a:txBody>
                    <a:bodyPr/>
                    <a:lstStyle/>
                    <a:p>
                      <a:pPr algn="ctr" fontAlgn="b"/>
                      <a:r>
                        <a:rPr lang="en-US" sz="700" b="0" i="0" u="none" strike="noStrike">
                          <a:latin typeface="Verdana"/>
                        </a:rPr>
                        <a:t>6,244</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2.500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0.006086</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0.000972</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0.029973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0.004789</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76,890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873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2,305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378,689</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2,830,389</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36.8108</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0.6013</a:t>
                      </a:r>
                    </a:p>
                  </a:txBody>
                  <a:tcPr marL="6522" marR="6522" marT="6522" marB="0" anchor="b">
                    <a:lnL>
                      <a:noFill/>
                    </a:lnL>
                    <a:lnR>
                      <a:noFill/>
                    </a:lnR>
                    <a:lnT>
                      <a:noFill/>
                    </a:lnT>
                    <a:lnB>
                      <a:noFill/>
                    </a:lnB>
                  </a:tcPr>
                </a:tc>
                <a:tc>
                  <a:txBody>
                    <a:bodyPr/>
                    <a:lstStyle/>
                    <a:p>
                      <a:pPr algn="ctr" fontAlgn="b"/>
                      <a:r>
                        <a:rPr lang="en-US" sz="700" b="1" i="0" u="none" strike="noStrike">
                          <a:latin typeface="Verdana"/>
                        </a:rPr>
                        <a:t>20-24</a:t>
                      </a:r>
                    </a:p>
                  </a:txBody>
                  <a:tcPr marL="6522" marR="6522" marT="6522" marB="0" anchor="b">
                    <a:lnL>
                      <a:noFill/>
                    </a:lnL>
                    <a:lnR w="12700" cap="flat" cmpd="sng" algn="ctr">
                      <a:solidFill>
                        <a:srgbClr val="000000"/>
                      </a:solidFill>
                      <a:prstDash val="solid"/>
                      <a:round/>
                      <a:headEnd type="none" w="med" len="med"/>
                      <a:tailEnd type="none" w="med" len="med"/>
                    </a:lnR>
                    <a:lnT>
                      <a:noFill/>
                    </a:lnT>
                    <a:lnB>
                      <a:noFill/>
                    </a:lnB>
                  </a:tcPr>
                </a:tc>
              </a:tr>
              <a:tr h="257447">
                <a:tc>
                  <a:txBody>
                    <a:bodyPr/>
                    <a:lstStyle/>
                    <a:p>
                      <a:pPr algn="ctr" fontAlgn="b"/>
                      <a:r>
                        <a:rPr lang="en-US" sz="700" b="1" i="0" u="none" strike="noStrike">
                          <a:latin typeface="Verdana"/>
                        </a:rPr>
                        <a:t>25-29</a:t>
                      </a:r>
                    </a:p>
                  </a:txBody>
                  <a:tcPr marL="6522" marR="6522" marT="6522"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700" b="0" i="0" u="none" strike="noStrike">
                          <a:latin typeface="Verdana"/>
                        </a:rPr>
                        <a:t>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72</a:t>
                      </a:r>
                    </a:p>
                  </a:txBody>
                  <a:tcPr marL="6522" marR="6522" marT="6522" marB="0" anchor="b">
                    <a:lnL>
                      <a:noFill/>
                    </a:lnL>
                    <a:lnR>
                      <a:noFill/>
                    </a:lnR>
                    <a:lnT>
                      <a:noFill/>
                    </a:lnT>
                    <a:lnB>
                      <a:noFill/>
                    </a:lnB>
                  </a:tcPr>
                </a:tc>
                <a:tc>
                  <a:txBody>
                    <a:bodyPr/>
                    <a:lstStyle/>
                    <a:p>
                      <a:pPr algn="ctr" fontAlgn="b"/>
                      <a:r>
                        <a:rPr lang="en-US" sz="700" b="0" i="0" u="none" strike="noStrike">
                          <a:latin typeface="Verdana"/>
                        </a:rPr>
                        <a:t>5,187</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2.500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0.013881</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0.001580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0.067077</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0.007635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74,586</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924</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5,003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360,420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2,451,700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32.8710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0.5948</a:t>
                      </a:r>
                    </a:p>
                  </a:txBody>
                  <a:tcPr marL="6522" marR="6522" marT="6522" marB="0" anchor="b">
                    <a:lnL>
                      <a:noFill/>
                    </a:lnL>
                    <a:lnR>
                      <a:noFill/>
                    </a:lnR>
                    <a:lnT>
                      <a:noFill/>
                    </a:lnT>
                    <a:lnB>
                      <a:noFill/>
                    </a:lnB>
                  </a:tcPr>
                </a:tc>
                <a:tc>
                  <a:txBody>
                    <a:bodyPr/>
                    <a:lstStyle/>
                    <a:p>
                      <a:pPr algn="ctr" fontAlgn="b"/>
                      <a:r>
                        <a:rPr lang="en-US" sz="700" b="1" i="0" u="none" strike="noStrike">
                          <a:latin typeface="Verdana"/>
                        </a:rPr>
                        <a:t>25-29</a:t>
                      </a:r>
                    </a:p>
                  </a:txBody>
                  <a:tcPr marL="6522" marR="6522" marT="6522" marB="0" anchor="b">
                    <a:lnL>
                      <a:noFill/>
                    </a:lnL>
                    <a:lnR w="12700" cap="flat" cmpd="sng" algn="ctr">
                      <a:solidFill>
                        <a:srgbClr val="000000"/>
                      </a:solidFill>
                      <a:prstDash val="solid"/>
                      <a:round/>
                      <a:headEnd type="none" w="med" len="med"/>
                      <a:tailEnd type="none" w="med" len="med"/>
                    </a:lnR>
                    <a:lnT>
                      <a:noFill/>
                    </a:lnT>
                    <a:lnB>
                      <a:noFill/>
                    </a:lnB>
                  </a:tcPr>
                </a:tc>
              </a:tr>
              <a:tr h="257447">
                <a:tc>
                  <a:txBody>
                    <a:bodyPr/>
                    <a:lstStyle/>
                    <a:p>
                      <a:pPr algn="ctr" fontAlgn="b"/>
                      <a:r>
                        <a:rPr lang="en-US" sz="700" b="1" i="0" u="none" strike="noStrike">
                          <a:latin typeface="Verdana"/>
                        </a:rPr>
                        <a:t>30-34</a:t>
                      </a:r>
                    </a:p>
                  </a:txBody>
                  <a:tcPr marL="6522" marR="6522" marT="6522"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700" b="0" i="0" u="none" strike="noStrike">
                          <a:latin typeface="Verdana"/>
                        </a:rPr>
                        <a:t>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74</a:t>
                      </a:r>
                    </a:p>
                  </a:txBody>
                  <a:tcPr marL="6522" marR="6522" marT="6522" marB="0" anchor="b">
                    <a:lnL>
                      <a:noFill/>
                    </a:lnL>
                    <a:lnR>
                      <a:noFill/>
                    </a:lnR>
                    <a:lnT>
                      <a:noFill/>
                    </a:lnT>
                    <a:lnB>
                      <a:noFill/>
                    </a:lnB>
                  </a:tcPr>
                </a:tc>
                <a:tc>
                  <a:txBody>
                    <a:bodyPr/>
                    <a:lstStyle/>
                    <a:p>
                      <a:pPr algn="ctr" fontAlgn="b"/>
                      <a:r>
                        <a:rPr lang="en-US" sz="700" b="0" i="0" u="none" strike="noStrike">
                          <a:latin typeface="Verdana"/>
                        </a:rPr>
                        <a:t>4,933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2.500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0.015001</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0.001680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0.072294</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0.008095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69,583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1,033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5,030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335,337</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2,091,280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30.0547</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0.5792</a:t>
                      </a:r>
                    </a:p>
                  </a:txBody>
                  <a:tcPr marL="6522" marR="6522" marT="6522" marB="0" anchor="b">
                    <a:lnL>
                      <a:noFill/>
                    </a:lnL>
                    <a:lnR>
                      <a:noFill/>
                    </a:lnR>
                    <a:lnT>
                      <a:noFill/>
                    </a:lnT>
                    <a:lnB>
                      <a:noFill/>
                    </a:lnB>
                  </a:tcPr>
                </a:tc>
                <a:tc>
                  <a:txBody>
                    <a:bodyPr/>
                    <a:lstStyle/>
                    <a:p>
                      <a:pPr algn="ctr" fontAlgn="b"/>
                      <a:r>
                        <a:rPr lang="en-US" sz="700" b="1" i="0" u="none" strike="noStrike">
                          <a:latin typeface="Verdana"/>
                        </a:rPr>
                        <a:t>30-34</a:t>
                      </a:r>
                    </a:p>
                  </a:txBody>
                  <a:tcPr marL="6522" marR="6522" marT="6522" marB="0" anchor="b">
                    <a:lnL>
                      <a:noFill/>
                    </a:lnL>
                    <a:lnR w="12700" cap="flat" cmpd="sng" algn="ctr">
                      <a:solidFill>
                        <a:srgbClr val="000000"/>
                      </a:solidFill>
                      <a:prstDash val="solid"/>
                      <a:round/>
                      <a:headEnd type="none" w="med" len="med"/>
                      <a:tailEnd type="none" w="med" len="med"/>
                    </a:lnR>
                    <a:lnT>
                      <a:noFill/>
                    </a:lnT>
                    <a:lnB>
                      <a:noFill/>
                    </a:lnB>
                  </a:tcPr>
                </a:tc>
              </a:tr>
              <a:tr h="257447">
                <a:tc>
                  <a:txBody>
                    <a:bodyPr/>
                    <a:lstStyle/>
                    <a:p>
                      <a:pPr algn="ctr" fontAlgn="b"/>
                      <a:r>
                        <a:rPr lang="en-US" sz="700" b="1" i="0" u="none" strike="noStrike">
                          <a:latin typeface="Verdana"/>
                        </a:rPr>
                        <a:t>35-39</a:t>
                      </a:r>
                    </a:p>
                  </a:txBody>
                  <a:tcPr marL="6522" marR="6522" marT="6522"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700" b="0" i="0" u="none" strike="noStrike">
                          <a:latin typeface="Verdana"/>
                        </a:rPr>
                        <a:t>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74</a:t>
                      </a:r>
                    </a:p>
                  </a:txBody>
                  <a:tcPr marL="6522" marR="6522" marT="6522" marB="0" anchor="b">
                    <a:lnL>
                      <a:noFill/>
                    </a:lnL>
                    <a:lnR>
                      <a:noFill/>
                    </a:lnR>
                    <a:lnT>
                      <a:noFill/>
                    </a:lnT>
                    <a:lnB>
                      <a:noFill/>
                    </a:lnB>
                  </a:tcPr>
                </a:tc>
                <a:tc>
                  <a:txBody>
                    <a:bodyPr/>
                    <a:lstStyle/>
                    <a:p>
                      <a:pPr algn="ctr" fontAlgn="b"/>
                      <a:r>
                        <a:rPr lang="en-US" sz="700" b="0" i="0" u="none" strike="noStrike">
                          <a:latin typeface="Verdana"/>
                        </a:rPr>
                        <a:t>4,138</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2.500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0.017883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0.001988</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0.085589</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0.009514</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64,552</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1,111</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5,525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308,949</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1,755,943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27.2019</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0.5680</a:t>
                      </a:r>
                    </a:p>
                  </a:txBody>
                  <a:tcPr marL="6522" marR="6522" marT="6522" marB="0" anchor="b">
                    <a:lnL>
                      <a:noFill/>
                    </a:lnL>
                    <a:lnR>
                      <a:noFill/>
                    </a:lnR>
                    <a:lnT>
                      <a:noFill/>
                    </a:lnT>
                    <a:lnB>
                      <a:noFill/>
                    </a:lnB>
                  </a:tcPr>
                </a:tc>
                <a:tc>
                  <a:txBody>
                    <a:bodyPr/>
                    <a:lstStyle/>
                    <a:p>
                      <a:pPr algn="ctr" fontAlgn="b"/>
                      <a:r>
                        <a:rPr lang="en-US" sz="700" b="1" i="0" u="none" strike="noStrike">
                          <a:latin typeface="Verdana"/>
                        </a:rPr>
                        <a:t>35-39</a:t>
                      </a:r>
                    </a:p>
                  </a:txBody>
                  <a:tcPr marL="6522" marR="6522" marT="6522" marB="0" anchor="b">
                    <a:lnL>
                      <a:noFill/>
                    </a:lnL>
                    <a:lnR w="12700" cap="flat" cmpd="sng" algn="ctr">
                      <a:solidFill>
                        <a:srgbClr val="000000"/>
                      </a:solidFill>
                      <a:prstDash val="solid"/>
                      <a:round/>
                      <a:headEnd type="none" w="med" len="med"/>
                      <a:tailEnd type="none" w="med" len="med"/>
                    </a:lnR>
                    <a:lnT>
                      <a:noFill/>
                    </a:lnT>
                    <a:lnB>
                      <a:noFill/>
                    </a:lnB>
                  </a:tcPr>
                </a:tc>
              </a:tr>
              <a:tr h="257447">
                <a:tc>
                  <a:txBody>
                    <a:bodyPr/>
                    <a:lstStyle/>
                    <a:p>
                      <a:pPr algn="ctr" fontAlgn="b"/>
                      <a:r>
                        <a:rPr lang="en-US" sz="700" b="1" i="0" u="none" strike="noStrike">
                          <a:latin typeface="Verdana"/>
                        </a:rPr>
                        <a:t>40-44</a:t>
                      </a:r>
                    </a:p>
                  </a:txBody>
                  <a:tcPr marL="6522" marR="6522" marT="6522"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700" b="0" i="0" u="none" strike="noStrike">
                          <a:latin typeface="Verdana"/>
                        </a:rPr>
                        <a:t>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79</a:t>
                      </a:r>
                    </a:p>
                  </a:txBody>
                  <a:tcPr marL="6522" marR="6522" marT="6522" marB="0" anchor="b">
                    <a:lnL>
                      <a:noFill/>
                    </a:lnL>
                    <a:lnR>
                      <a:noFill/>
                    </a:lnR>
                    <a:lnT>
                      <a:noFill/>
                    </a:lnT>
                    <a:lnB>
                      <a:noFill/>
                    </a:lnB>
                  </a:tcPr>
                </a:tc>
                <a:tc>
                  <a:txBody>
                    <a:bodyPr/>
                    <a:lstStyle/>
                    <a:p>
                      <a:pPr algn="ctr" fontAlgn="b"/>
                      <a:r>
                        <a:rPr lang="en-US" sz="700" b="0" i="0" u="none" strike="noStrike">
                          <a:latin typeface="Verdana"/>
                        </a:rPr>
                        <a:t>3,259</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2.500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0.024241</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0.002567</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0.114277</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0.012100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59,027</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1,187</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6,745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278,272</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1,446,994</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24.5140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0.5539</a:t>
                      </a:r>
                    </a:p>
                  </a:txBody>
                  <a:tcPr marL="6522" marR="6522" marT="6522" marB="0" anchor="b">
                    <a:lnL>
                      <a:noFill/>
                    </a:lnL>
                    <a:lnR>
                      <a:noFill/>
                    </a:lnR>
                    <a:lnT>
                      <a:noFill/>
                    </a:lnT>
                    <a:lnB>
                      <a:noFill/>
                    </a:lnB>
                  </a:tcPr>
                </a:tc>
                <a:tc>
                  <a:txBody>
                    <a:bodyPr/>
                    <a:lstStyle/>
                    <a:p>
                      <a:pPr algn="ctr" fontAlgn="b"/>
                      <a:r>
                        <a:rPr lang="en-US" sz="700" b="1" i="0" u="none" strike="noStrike">
                          <a:latin typeface="Verdana"/>
                        </a:rPr>
                        <a:t>40-44</a:t>
                      </a:r>
                    </a:p>
                  </a:txBody>
                  <a:tcPr marL="6522" marR="6522" marT="6522" marB="0" anchor="b">
                    <a:lnL>
                      <a:noFill/>
                    </a:lnL>
                    <a:lnR w="12700" cap="flat" cmpd="sng" algn="ctr">
                      <a:solidFill>
                        <a:srgbClr val="000000"/>
                      </a:solidFill>
                      <a:prstDash val="solid"/>
                      <a:round/>
                      <a:headEnd type="none" w="med" len="med"/>
                      <a:tailEnd type="none" w="med" len="med"/>
                    </a:lnR>
                    <a:lnT>
                      <a:noFill/>
                    </a:lnT>
                    <a:lnB>
                      <a:noFill/>
                    </a:lnB>
                  </a:tcPr>
                </a:tc>
              </a:tr>
              <a:tr h="257447">
                <a:tc>
                  <a:txBody>
                    <a:bodyPr/>
                    <a:lstStyle/>
                    <a:p>
                      <a:pPr algn="ctr" fontAlgn="b"/>
                      <a:r>
                        <a:rPr lang="en-US" sz="700" b="1" i="0" u="none" strike="noStrike">
                          <a:latin typeface="Verdana"/>
                        </a:rPr>
                        <a:t>45-49</a:t>
                      </a:r>
                    </a:p>
                  </a:txBody>
                  <a:tcPr marL="6522" marR="6522" marT="6522"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700" b="0" i="0" u="none" strike="noStrike">
                          <a:latin typeface="Verdana"/>
                        </a:rPr>
                        <a:t>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82</a:t>
                      </a:r>
                    </a:p>
                  </a:txBody>
                  <a:tcPr marL="6522" marR="6522" marT="6522" marB="0" anchor="b">
                    <a:lnL>
                      <a:noFill/>
                    </a:lnL>
                    <a:lnR>
                      <a:noFill/>
                    </a:lnR>
                    <a:lnT>
                      <a:noFill/>
                    </a:lnT>
                    <a:lnB>
                      <a:noFill/>
                    </a:lnB>
                  </a:tcPr>
                </a:tc>
                <a:tc>
                  <a:txBody>
                    <a:bodyPr/>
                    <a:lstStyle/>
                    <a:p>
                      <a:pPr algn="ctr" fontAlgn="b"/>
                      <a:r>
                        <a:rPr lang="en-US" sz="700" b="0" i="0" u="none" strike="noStrike">
                          <a:latin typeface="Verdana"/>
                        </a:rPr>
                        <a:t>2,920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2.500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0.028082</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0.002891</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0.131200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0.013505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52,282</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1,271</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6,859</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244,260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1,168,722</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22.3543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0.5252</a:t>
                      </a:r>
                    </a:p>
                  </a:txBody>
                  <a:tcPr marL="6522" marR="6522" marT="6522" marB="0" anchor="b">
                    <a:lnL>
                      <a:noFill/>
                    </a:lnL>
                    <a:lnR>
                      <a:noFill/>
                    </a:lnR>
                    <a:lnT>
                      <a:noFill/>
                    </a:lnT>
                    <a:lnB>
                      <a:noFill/>
                    </a:lnB>
                  </a:tcPr>
                </a:tc>
                <a:tc>
                  <a:txBody>
                    <a:bodyPr/>
                    <a:lstStyle/>
                    <a:p>
                      <a:pPr algn="ctr" fontAlgn="b"/>
                      <a:r>
                        <a:rPr lang="en-US" sz="700" b="1" i="0" u="none" strike="noStrike">
                          <a:latin typeface="Verdana"/>
                        </a:rPr>
                        <a:t>45-49</a:t>
                      </a:r>
                    </a:p>
                  </a:txBody>
                  <a:tcPr marL="6522" marR="6522" marT="6522" marB="0" anchor="b">
                    <a:lnL>
                      <a:noFill/>
                    </a:lnL>
                    <a:lnR w="12700" cap="flat" cmpd="sng" algn="ctr">
                      <a:solidFill>
                        <a:srgbClr val="000000"/>
                      </a:solidFill>
                      <a:prstDash val="solid"/>
                      <a:round/>
                      <a:headEnd type="none" w="med" len="med"/>
                      <a:tailEnd type="none" w="med" len="med"/>
                    </a:lnR>
                    <a:lnT>
                      <a:noFill/>
                    </a:lnT>
                    <a:lnB>
                      <a:noFill/>
                    </a:lnB>
                  </a:tcPr>
                </a:tc>
              </a:tr>
              <a:tr h="257447">
                <a:tc>
                  <a:txBody>
                    <a:bodyPr/>
                    <a:lstStyle/>
                    <a:p>
                      <a:pPr algn="ctr" fontAlgn="b"/>
                      <a:r>
                        <a:rPr lang="en-US" sz="700" b="1" i="0" u="none" strike="noStrike">
                          <a:latin typeface="Verdana"/>
                        </a:rPr>
                        <a:t>50-54</a:t>
                      </a:r>
                    </a:p>
                  </a:txBody>
                  <a:tcPr marL="6522" marR="6522" marT="6522"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700" b="0" i="0" u="none" strike="noStrike">
                          <a:latin typeface="Verdana"/>
                        </a:rPr>
                        <a:t>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70</a:t>
                      </a:r>
                    </a:p>
                  </a:txBody>
                  <a:tcPr marL="6522" marR="6522" marT="6522" marB="0" anchor="b">
                    <a:lnL>
                      <a:noFill/>
                    </a:lnL>
                    <a:lnR>
                      <a:noFill/>
                    </a:lnR>
                    <a:lnT>
                      <a:noFill/>
                    </a:lnT>
                    <a:lnB>
                      <a:noFill/>
                    </a:lnB>
                  </a:tcPr>
                </a:tc>
                <a:tc>
                  <a:txBody>
                    <a:bodyPr/>
                    <a:lstStyle/>
                    <a:p>
                      <a:pPr algn="ctr" fontAlgn="b"/>
                      <a:r>
                        <a:rPr lang="en-US" sz="700" b="0" i="0" u="none" strike="noStrike">
                          <a:latin typeface="Verdana"/>
                        </a:rPr>
                        <a:t>2,600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2.500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0.026923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0.003008</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0.126126</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0.014092</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45,422</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1,311</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5,729</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212,790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924,462</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20.3526</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0.4891</a:t>
                      </a:r>
                    </a:p>
                  </a:txBody>
                  <a:tcPr marL="6522" marR="6522" marT="6522" marB="0" anchor="b">
                    <a:lnL>
                      <a:noFill/>
                    </a:lnL>
                    <a:lnR>
                      <a:noFill/>
                    </a:lnR>
                    <a:lnT>
                      <a:noFill/>
                    </a:lnT>
                    <a:lnB>
                      <a:noFill/>
                    </a:lnB>
                  </a:tcPr>
                </a:tc>
                <a:tc>
                  <a:txBody>
                    <a:bodyPr/>
                    <a:lstStyle/>
                    <a:p>
                      <a:pPr algn="ctr" fontAlgn="b"/>
                      <a:r>
                        <a:rPr lang="en-US" sz="700" b="1" i="0" u="none" strike="noStrike">
                          <a:latin typeface="Verdana"/>
                        </a:rPr>
                        <a:t>50-54</a:t>
                      </a:r>
                    </a:p>
                  </a:txBody>
                  <a:tcPr marL="6522" marR="6522" marT="6522" marB="0" anchor="b">
                    <a:lnL>
                      <a:noFill/>
                    </a:lnL>
                    <a:lnR w="12700" cap="flat" cmpd="sng" algn="ctr">
                      <a:solidFill>
                        <a:srgbClr val="000000"/>
                      </a:solidFill>
                      <a:prstDash val="solid"/>
                      <a:round/>
                      <a:headEnd type="none" w="med" len="med"/>
                      <a:tailEnd type="none" w="med" len="med"/>
                    </a:lnR>
                    <a:lnT>
                      <a:noFill/>
                    </a:lnT>
                    <a:lnB>
                      <a:noFill/>
                    </a:lnB>
                  </a:tcPr>
                </a:tc>
              </a:tr>
              <a:tr h="257447">
                <a:tc>
                  <a:txBody>
                    <a:bodyPr/>
                    <a:lstStyle/>
                    <a:p>
                      <a:pPr algn="ctr" fontAlgn="b"/>
                      <a:r>
                        <a:rPr lang="en-US" sz="700" b="1" i="0" u="none" strike="noStrike">
                          <a:latin typeface="Verdana"/>
                        </a:rPr>
                        <a:t>55-59</a:t>
                      </a:r>
                    </a:p>
                  </a:txBody>
                  <a:tcPr marL="6522" marR="6522" marT="6522"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700" b="0" i="0" u="none" strike="noStrike">
                          <a:latin typeface="Verdana"/>
                        </a:rPr>
                        <a:t>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62</a:t>
                      </a:r>
                    </a:p>
                  </a:txBody>
                  <a:tcPr marL="6522" marR="6522" marT="6522" marB="0" anchor="b">
                    <a:lnL>
                      <a:noFill/>
                    </a:lnL>
                    <a:lnR>
                      <a:noFill/>
                    </a:lnR>
                    <a:lnT>
                      <a:noFill/>
                    </a:lnT>
                    <a:lnB>
                      <a:noFill/>
                    </a:lnB>
                  </a:tcPr>
                </a:tc>
                <a:tc>
                  <a:txBody>
                    <a:bodyPr/>
                    <a:lstStyle/>
                    <a:p>
                      <a:pPr algn="ctr" fontAlgn="b"/>
                      <a:r>
                        <a:rPr lang="en-US" sz="700" b="0" i="0" u="none" strike="noStrike">
                          <a:latin typeface="Verdana"/>
                        </a:rPr>
                        <a:t>2,401</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2.500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0.025823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0.003074</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0.121283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0.014439</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39,693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1,312</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4,814</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186,432</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711,672</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17.9292</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0.4524</a:t>
                      </a:r>
                    </a:p>
                  </a:txBody>
                  <a:tcPr marL="6522" marR="6522" marT="6522" marB="0" anchor="b">
                    <a:lnL>
                      <a:noFill/>
                    </a:lnL>
                    <a:lnR>
                      <a:noFill/>
                    </a:lnR>
                    <a:lnT>
                      <a:noFill/>
                    </a:lnT>
                    <a:lnB>
                      <a:noFill/>
                    </a:lnB>
                  </a:tcPr>
                </a:tc>
                <a:tc>
                  <a:txBody>
                    <a:bodyPr/>
                    <a:lstStyle/>
                    <a:p>
                      <a:pPr algn="ctr" fontAlgn="b"/>
                      <a:r>
                        <a:rPr lang="en-US" sz="700" b="1" i="0" u="none" strike="noStrike">
                          <a:latin typeface="Verdana"/>
                        </a:rPr>
                        <a:t>55-59</a:t>
                      </a:r>
                    </a:p>
                  </a:txBody>
                  <a:tcPr marL="6522" marR="6522" marT="6522" marB="0" anchor="b">
                    <a:lnL>
                      <a:noFill/>
                    </a:lnL>
                    <a:lnR w="12700" cap="flat" cmpd="sng" algn="ctr">
                      <a:solidFill>
                        <a:srgbClr val="000000"/>
                      </a:solidFill>
                      <a:prstDash val="solid"/>
                      <a:round/>
                      <a:headEnd type="none" w="med" len="med"/>
                      <a:tailEnd type="none" w="med" len="med"/>
                    </a:lnR>
                    <a:lnT>
                      <a:noFill/>
                    </a:lnT>
                    <a:lnB>
                      <a:noFill/>
                    </a:lnB>
                  </a:tcPr>
                </a:tc>
              </a:tr>
              <a:tr h="257447">
                <a:tc>
                  <a:txBody>
                    <a:bodyPr/>
                    <a:lstStyle/>
                    <a:p>
                      <a:pPr algn="ctr" fontAlgn="b"/>
                      <a:r>
                        <a:rPr lang="en-US" sz="700" b="1" i="0" u="none" strike="noStrike">
                          <a:latin typeface="Verdana"/>
                        </a:rPr>
                        <a:t>60-64</a:t>
                      </a:r>
                    </a:p>
                  </a:txBody>
                  <a:tcPr marL="6522" marR="6522" marT="6522"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700" b="0" i="0" u="none" strike="noStrike">
                          <a:latin typeface="Verdana"/>
                        </a:rPr>
                        <a:t>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73</a:t>
                      </a:r>
                    </a:p>
                  </a:txBody>
                  <a:tcPr marL="6522" marR="6522" marT="6522" marB="0" anchor="b">
                    <a:lnL>
                      <a:noFill/>
                    </a:lnL>
                    <a:lnR>
                      <a:noFill/>
                    </a:lnR>
                    <a:lnT>
                      <a:noFill/>
                    </a:lnT>
                    <a:lnB>
                      <a:noFill/>
                    </a:lnB>
                  </a:tcPr>
                </a:tc>
                <a:tc>
                  <a:txBody>
                    <a:bodyPr/>
                    <a:lstStyle/>
                    <a:p>
                      <a:pPr algn="ctr" fontAlgn="b"/>
                      <a:r>
                        <a:rPr lang="en-US" sz="700" b="0" i="0" u="none" strike="noStrike">
                          <a:latin typeface="Verdana"/>
                        </a:rPr>
                        <a:t>2,120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2.500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0.034434</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0.003697</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0.158523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0.017020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34,879</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1,288</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5,529</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160,573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525,240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15.0588</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0.4264</a:t>
                      </a:r>
                    </a:p>
                  </a:txBody>
                  <a:tcPr marL="6522" marR="6522" marT="6522" marB="0" anchor="b">
                    <a:lnL>
                      <a:noFill/>
                    </a:lnL>
                    <a:lnR>
                      <a:noFill/>
                    </a:lnR>
                    <a:lnT>
                      <a:noFill/>
                    </a:lnT>
                    <a:lnB>
                      <a:noFill/>
                    </a:lnB>
                  </a:tcPr>
                </a:tc>
                <a:tc>
                  <a:txBody>
                    <a:bodyPr/>
                    <a:lstStyle/>
                    <a:p>
                      <a:pPr algn="ctr" fontAlgn="b"/>
                      <a:r>
                        <a:rPr lang="en-US" sz="700" b="1" i="0" u="none" strike="noStrike">
                          <a:latin typeface="Verdana"/>
                        </a:rPr>
                        <a:t>60-64</a:t>
                      </a:r>
                    </a:p>
                  </a:txBody>
                  <a:tcPr marL="6522" marR="6522" marT="6522" marB="0" anchor="b">
                    <a:lnL>
                      <a:noFill/>
                    </a:lnL>
                    <a:lnR w="12700" cap="flat" cmpd="sng" algn="ctr">
                      <a:solidFill>
                        <a:srgbClr val="000000"/>
                      </a:solidFill>
                      <a:prstDash val="solid"/>
                      <a:round/>
                      <a:headEnd type="none" w="med" len="med"/>
                      <a:tailEnd type="none" w="med" len="med"/>
                    </a:lnR>
                    <a:lnT>
                      <a:noFill/>
                    </a:lnT>
                    <a:lnB>
                      <a:noFill/>
                    </a:lnB>
                  </a:tcPr>
                </a:tc>
              </a:tr>
              <a:tr h="257447">
                <a:tc>
                  <a:txBody>
                    <a:bodyPr/>
                    <a:lstStyle/>
                    <a:p>
                      <a:pPr algn="ctr" fontAlgn="b"/>
                      <a:r>
                        <a:rPr lang="en-US" sz="700" b="1" i="0" u="none" strike="noStrike">
                          <a:latin typeface="Verdana"/>
                        </a:rPr>
                        <a:t>65-69</a:t>
                      </a:r>
                    </a:p>
                  </a:txBody>
                  <a:tcPr marL="6522" marR="6522" marT="6522"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700" b="0" i="0" u="none" strike="noStrike">
                          <a:latin typeface="Verdana"/>
                        </a:rPr>
                        <a:t>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80</a:t>
                      </a:r>
                    </a:p>
                  </a:txBody>
                  <a:tcPr marL="6522" marR="6522" marT="6522" marB="0" anchor="b">
                    <a:lnL>
                      <a:noFill/>
                    </a:lnL>
                    <a:lnR>
                      <a:noFill/>
                    </a:lnR>
                    <a:lnT>
                      <a:noFill/>
                    </a:lnT>
                    <a:lnB>
                      <a:noFill/>
                    </a:lnB>
                  </a:tcPr>
                </a:tc>
                <a:tc>
                  <a:txBody>
                    <a:bodyPr/>
                    <a:lstStyle/>
                    <a:p>
                      <a:pPr algn="ctr" fontAlgn="b"/>
                      <a:r>
                        <a:rPr lang="en-US" sz="700" b="0" i="0" u="none" strike="noStrike">
                          <a:latin typeface="Verdana"/>
                        </a:rPr>
                        <a:t>1,591</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2.500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0.050283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0.004954</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0.223339</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0.022006</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29,350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1,236</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6,555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130,363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364,667</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12.4247</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0.4070</a:t>
                      </a:r>
                    </a:p>
                  </a:txBody>
                  <a:tcPr marL="6522" marR="6522" marT="6522" marB="0" anchor="b">
                    <a:lnL>
                      <a:noFill/>
                    </a:lnL>
                    <a:lnR>
                      <a:noFill/>
                    </a:lnR>
                    <a:lnT>
                      <a:noFill/>
                    </a:lnT>
                    <a:lnB>
                      <a:noFill/>
                    </a:lnB>
                  </a:tcPr>
                </a:tc>
                <a:tc>
                  <a:txBody>
                    <a:bodyPr/>
                    <a:lstStyle/>
                    <a:p>
                      <a:pPr algn="ctr" fontAlgn="b"/>
                      <a:r>
                        <a:rPr lang="en-US" sz="700" b="1" i="0" u="none" strike="noStrike">
                          <a:latin typeface="Verdana"/>
                        </a:rPr>
                        <a:t>65-69</a:t>
                      </a:r>
                    </a:p>
                  </a:txBody>
                  <a:tcPr marL="6522" marR="6522" marT="6522" marB="0" anchor="b">
                    <a:lnL>
                      <a:noFill/>
                    </a:lnL>
                    <a:lnR w="12700" cap="flat" cmpd="sng" algn="ctr">
                      <a:solidFill>
                        <a:srgbClr val="000000"/>
                      </a:solidFill>
                      <a:prstDash val="solid"/>
                      <a:round/>
                      <a:headEnd type="none" w="med" len="med"/>
                      <a:tailEnd type="none" w="med" len="med"/>
                    </a:lnR>
                    <a:lnT>
                      <a:noFill/>
                    </a:lnT>
                    <a:lnB>
                      <a:noFill/>
                    </a:lnB>
                  </a:tcPr>
                </a:tc>
              </a:tr>
              <a:tr h="257447">
                <a:tc>
                  <a:txBody>
                    <a:bodyPr/>
                    <a:lstStyle/>
                    <a:p>
                      <a:pPr algn="ctr" fontAlgn="b"/>
                      <a:r>
                        <a:rPr lang="en-US" sz="700" b="1" i="0" u="none" strike="noStrike">
                          <a:latin typeface="Verdana"/>
                        </a:rPr>
                        <a:t>70-74</a:t>
                      </a:r>
                    </a:p>
                  </a:txBody>
                  <a:tcPr marL="6522" marR="6522" marT="6522"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700" b="0" i="0" u="none" strike="noStrike">
                          <a:latin typeface="Verdana"/>
                        </a:rPr>
                        <a:t>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82</a:t>
                      </a:r>
                    </a:p>
                  </a:txBody>
                  <a:tcPr marL="6522" marR="6522" marT="6522" marB="0" anchor="b">
                    <a:lnL>
                      <a:noFill/>
                    </a:lnL>
                    <a:lnR>
                      <a:noFill/>
                    </a:lnR>
                    <a:lnT>
                      <a:noFill/>
                    </a:lnT>
                    <a:lnB>
                      <a:noFill/>
                    </a:lnB>
                  </a:tcPr>
                </a:tc>
                <a:tc>
                  <a:txBody>
                    <a:bodyPr/>
                    <a:lstStyle/>
                    <a:p>
                      <a:pPr algn="ctr" fontAlgn="b"/>
                      <a:r>
                        <a:rPr lang="en-US" sz="700" b="0" i="0" u="none" strike="noStrike">
                          <a:latin typeface="Verdana"/>
                        </a:rPr>
                        <a:t>1,299</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2.500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0.063125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0.005945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0.272606</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0.025675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22,795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1,157</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6,214</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98,440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234,304</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10.2787</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0.3789</a:t>
                      </a:r>
                    </a:p>
                  </a:txBody>
                  <a:tcPr marL="6522" marR="6522" marT="6522" marB="0" anchor="b">
                    <a:lnL>
                      <a:noFill/>
                    </a:lnL>
                    <a:lnR>
                      <a:noFill/>
                    </a:lnR>
                    <a:lnT>
                      <a:noFill/>
                    </a:lnT>
                    <a:lnB>
                      <a:noFill/>
                    </a:lnB>
                  </a:tcPr>
                </a:tc>
                <a:tc>
                  <a:txBody>
                    <a:bodyPr/>
                    <a:lstStyle/>
                    <a:p>
                      <a:pPr algn="ctr" fontAlgn="b"/>
                      <a:r>
                        <a:rPr lang="en-US" sz="700" b="1" i="0" u="none" strike="noStrike">
                          <a:latin typeface="Verdana"/>
                        </a:rPr>
                        <a:t>70-74</a:t>
                      </a:r>
                    </a:p>
                  </a:txBody>
                  <a:tcPr marL="6522" marR="6522" marT="6522" marB="0" anchor="b">
                    <a:lnL>
                      <a:noFill/>
                    </a:lnL>
                    <a:lnR w="12700" cap="flat" cmpd="sng" algn="ctr">
                      <a:solidFill>
                        <a:srgbClr val="000000"/>
                      </a:solidFill>
                      <a:prstDash val="solid"/>
                      <a:round/>
                      <a:headEnd type="none" w="med" len="med"/>
                      <a:tailEnd type="none" w="med" len="med"/>
                    </a:lnR>
                    <a:lnT>
                      <a:noFill/>
                    </a:lnT>
                    <a:lnB>
                      <a:noFill/>
                    </a:lnB>
                  </a:tcPr>
                </a:tc>
              </a:tr>
              <a:tr h="257447">
                <a:tc>
                  <a:txBody>
                    <a:bodyPr/>
                    <a:lstStyle/>
                    <a:p>
                      <a:pPr algn="ctr" fontAlgn="b"/>
                      <a:r>
                        <a:rPr lang="en-US" sz="700" b="1" i="0" u="none" strike="noStrike">
                          <a:latin typeface="Verdana"/>
                        </a:rPr>
                        <a:t>75-79</a:t>
                      </a:r>
                    </a:p>
                  </a:txBody>
                  <a:tcPr marL="6522" marR="6522" marT="6522"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700" b="0" i="0" u="none" strike="noStrike">
                          <a:latin typeface="Verdana"/>
                        </a:rPr>
                        <a:t>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63</a:t>
                      </a:r>
                    </a:p>
                  </a:txBody>
                  <a:tcPr marL="6522" marR="6522" marT="6522" marB="0" anchor="b">
                    <a:lnL>
                      <a:noFill/>
                    </a:lnL>
                    <a:lnR>
                      <a:noFill/>
                    </a:lnR>
                    <a:lnT>
                      <a:noFill/>
                    </a:lnT>
                    <a:lnB>
                      <a:noFill/>
                    </a:lnB>
                  </a:tcPr>
                </a:tc>
                <a:tc>
                  <a:txBody>
                    <a:bodyPr/>
                    <a:lstStyle/>
                    <a:p>
                      <a:pPr algn="ctr" fontAlgn="b"/>
                      <a:r>
                        <a:rPr lang="en-US" sz="700" b="0" i="0" u="none" strike="noStrike">
                          <a:latin typeface="Verdana"/>
                        </a:rPr>
                        <a:t>785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2.500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0.080255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0.008250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0.334218</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0.034358</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16,581</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1,025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5,542</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69,051</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135,864</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8.1939</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0.3590</a:t>
                      </a:r>
                    </a:p>
                  </a:txBody>
                  <a:tcPr marL="6522" marR="6522" marT="6522" marB="0" anchor="b">
                    <a:lnL>
                      <a:noFill/>
                    </a:lnL>
                    <a:lnR>
                      <a:noFill/>
                    </a:lnR>
                    <a:lnT>
                      <a:noFill/>
                    </a:lnT>
                    <a:lnB>
                      <a:noFill/>
                    </a:lnB>
                  </a:tcPr>
                </a:tc>
                <a:tc>
                  <a:txBody>
                    <a:bodyPr/>
                    <a:lstStyle/>
                    <a:p>
                      <a:pPr algn="ctr" fontAlgn="b"/>
                      <a:r>
                        <a:rPr lang="en-US" sz="700" b="1" i="0" u="none" strike="noStrike">
                          <a:latin typeface="Verdana"/>
                        </a:rPr>
                        <a:t>75-79</a:t>
                      </a:r>
                    </a:p>
                  </a:txBody>
                  <a:tcPr marL="6522" marR="6522" marT="6522" marB="0" anchor="b">
                    <a:lnL>
                      <a:noFill/>
                    </a:lnL>
                    <a:lnR w="12700" cap="flat" cmpd="sng" algn="ctr">
                      <a:solidFill>
                        <a:srgbClr val="000000"/>
                      </a:solidFill>
                      <a:prstDash val="solid"/>
                      <a:round/>
                      <a:headEnd type="none" w="med" len="med"/>
                      <a:tailEnd type="none" w="med" len="med"/>
                    </a:lnR>
                    <a:lnT>
                      <a:noFill/>
                    </a:lnT>
                    <a:lnB>
                      <a:noFill/>
                    </a:lnB>
                  </a:tcPr>
                </a:tc>
              </a:tr>
              <a:tr h="257447">
                <a:tc>
                  <a:txBody>
                    <a:bodyPr/>
                    <a:lstStyle/>
                    <a:p>
                      <a:pPr algn="ctr" fontAlgn="b"/>
                      <a:r>
                        <a:rPr lang="en-US" sz="700" b="1" i="0" u="none" strike="noStrike">
                          <a:latin typeface="Verdana"/>
                        </a:rPr>
                        <a:t>80-84</a:t>
                      </a:r>
                    </a:p>
                  </a:txBody>
                  <a:tcPr marL="6522" marR="6522" marT="6522"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700" b="0" i="0" u="none" strike="noStrike">
                          <a:latin typeface="Verdana"/>
                        </a:rPr>
                        <a:t>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39</a:t>
                      </a:r>
                    </a:p>
                  </a:txBody>
                  <a:tcPr marL="6522" marR="6522" marT="6522" marB="0" anchor="b">
                    <a:lnL>
                      <a:noFill/>
                    </a:lnL>
                    <a:lnR>
                      <a:noFill/>
                    </a:lnR>
                    <a:lnT>
                      <a:noFill/>
                    </a:lnT>
                    <a:lnB>
                      <a:noFill/>
                    </a:lnB>
                  </a:tcPr>
                </a:tc>
                <a:tc>
                  <a:txBody>
                    <a:bodyPr/>
                    <a:lstStyle/>
                    <a:p>
                      <a:pPr algn="ctr" fontAlgn="b"/>
                      <a:r>
                        <a:rPr lang="en-US" sz="700" b="0" i="0" u="none" strike="noStrike">
                          <a:latin typeface="Verdana"/>
                        </a:rPr>
                        <a:t>371</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2.500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0.105121</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0.012861</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0.416222</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0.050923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11,039</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889</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4,595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43,710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66,813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6.0522</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0.3099</a:t>
                      </a:r>
                    </a:p>
                  </a:txBody>
                  <a:tcPr marL="6522" marR="6522" marT="6522" marB="0" anchor="b">
                    <a:lnL>
                      <a:noFill/>
                    </a:lnL>
                    <a:lnR>
                      <a:noFill/>
                    </a:lnR>
                    <a:lnT>
                      <a:noFill/>
                    </a:lnT>
                    <a:lnB>
                      <a:noFill/>
                    </a:lnB>
                  </a:tcPr>
                </a:tc>
                <a:tc>
                  <a:txBody>
                    <a:bodyPr/>
                    <a:lstStyle/>
                    <a:p>
                      <a:pPr algn="ctr" fontAlgn="b"/>
                      <a:r>
                        <a:rPr lang="en-US" sz="700" b="1" i="0" u="none" strike="noStrike">
                          <a:latin typeface="Verdana"/>
                        </a:rPr>
                        <a:t>80-84</a:t>
                      </a:r>
                    </a:p>
                  </a:txBody>
                  <a:tcPr marL="6522" marR="6522" marT="6522" marB="0" anchor="b">
                    <a:lnL>
                      <a:noFill/>
                    </a:lnL>
                    <a:lnR w="12700" cap="flat" cmpd="sng" algn="ctr">
                      <a:solidFill>
                        <a:srgbClr val="000000"/>
                      </a:solidFill>
                      <a:prstDash val="solid"/>
                      <a:round/>
                      <a:headEnd type="none" w="med" len="med"/>
                      <a:tailEnd type="none" w="med" len="med"/>
                    </a:lnR>
                    <a:lnT>
                      <a:noFill/>
                    </a:lnT>
                    <a:lnB>
                      <a:noFill/>
                    </a:lnB>
                  </a:tcPr>
                </a:tc>
              </a:tr>
              <a:tr h="257447">
                <a:tc>
                  <a:txBody>
                    <a:bodyPr/>
                    <a:lstStyle/>
                    <a:p>
                      <a:pPr algn="ctr" fontAlgn="b"/>
                      <a:r>
                        <a:rPr lang="en-US" sz="700" b="1" i="0" u="none" strike="noStrike">
                          <a:latin typeface="Verdana"/>
                        </a:rPr>
                        <a:t>85+</a:t>
                      </a:r>
                    </a:p>
                  </a:txBody>
                  <a:tcPr marL="6522" marR="6522" marT="6522"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700" b="0" i="0" u="none" strike="noStrike">
                          <a:latin typeface="Verdana"/>
                        </a:rPr>
                        <a:t>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53</a:t>
                      </a:r>
                    </a:p>
                  </a:txBody>
                  <a:tcPr marL="6522" marR="6522" marT="6522" marB="0" anchor="b">
                    <a:lnL>
                      <a:noFill/>
                    </a:lnL>
                    <a:lnR>
                      <a:noFill/>
                    </a:lnR>
                    <a:lnT>
                      <a:noFill/>
                    </a:lnT>
                    <a:lnB>
                      <a:noFill/>
                    </a:lnB>
                  </a:tcPr>
                </a:tc>
                <a:tc>
                  <a:txBody>
                    <a:bodyPr/>
                    <a:lstStyle/>
                    <a:p>
                      <a:pPr algn="ctr" fontAlgn="b"/>
                      <a:r>
                        <a:rPr lang="en-US" sz="700" b="0" i="0" u="none" strike="noStrike">
                          <a:latin typeface="Verdana"/>
                        </a:rPr>
                        <a:t>190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0.000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0.278947</a:t>
                      </a:r>
                    </a:p>
                  </a:txBody>
                  <a:tcPr marL="6522" marR="6522" marT="6522" marB="0" anchor="b">
                    <a:lnL>
                      <a:noFill/>
                    </a:lnL>
                    <a:lnR>
                      <a:noFill/>
                    </a:lnR>
                    <a:lnT>
                      <a:noFill/>
                    </a:lnT>
                    <a:lnB>
                      <a:noFill/>
                    </a:lnB>
                  </a:tcPr>
                </a:tc>
                <a:tc>
                  <a:txBody>
                    <a:bodyPr/>
                    <a:lstStyle/>
                    <a:p>
                      <a:pPr algn="ctr" fontAlgn="b"/>
                      <a:r>
                        <a:rPr lang="en-US" sz="700" b="0" i="0" u="none" strike="noStrike">
                          <a:latin typeface="Verdana"/>
                        </a:rPr>
                        <a:t>-NA-</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1.000000</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-NA-</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6,445</a:t>
                      </a:r>
                    </a:p>
                  </a:txBody>
                  <a:tcPr marL="6522" marR="6522" marT="6522" marB="0" anchor="b">
                    <a:lnL>
                      <a:noFill/>
                    </a:lnL>
                    <a:lnR>
                      <a:noFill/>
                    </a:lnR>
                    <a:lnT>
                      <a:noFill/>
                    </a:lnT>
                    <a:lnB>
                      <a:noFill/>
                    </a:lnB>
                  </a:tcPr>
                </a:tc>
                <a:tc>
                  <a:txBody>
                    <a:bodyPr/>
                    <a:lstStyle/>
                    <a:p>
                      <a:pPr algn="ctr" fontAlgn="b"/>
                      <a:r>
                        <a:rPr lang="en-US" sz="700" b="0" i="0" u="none" strike="noStrike">
                          <a:latin typeface="Verdana"/>
                        </a:rPr>
                        <a:t>-NA-</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6,445</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23,103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23,103</a:t>
                      </a:r>
                    </a:p>
                  </a:txBody>
                  <a:tcPr marL="6522" marR="6522" marT="6522" marB="0" anchor="b">
                    <a:lnL>
                      <a:noFill/>
                    </a:lnL>
                    <a:lnR>
                      <a:noFill/>
                    </a:lnR>
                    <a:lnT>
                      <a:noFill/>
                    </a:lnT>
                    <a:lnB>
                      <a:noFill/>
                    </a:lnB>
                  </a:tcPr>
                </a:tc>
                <a:tc>
                  <a:txBody>
                    <a:bodyPr/>
                    <a:lstStyle/>
                    <a:p>
                      <a:pPr algn="r" fontAlgn="b"/>
                      <a:r>
                        <a:rPr lang="en-US" sz="700" b="0" i="0" u="none" strike="noStrike">
                          <a:latin typeface="Verdana"/>
                        </a:rPr>
                        <a:t>3.5849</a:t>
                      </a:r>
                    </a:p>
                  </a:txBody>
                  <a:tcPr marL="6522" marR="6522" marT="6522" marB="0" anchor="b">
                    <a:lnL>
                      <a:noFill/>
                    </a:lnL>
                    <a:lnR>
                      <a:noFill/>
                    </a:lnR>
                    <a:lnT>
                      <a:noFill/>
                    </a:lnT>
                    <a:lnB>
                      <a:noFill/>
                    </a:lnB>
                  </a:tcPr>
                </a:tc>
                <a:tc>
                  <a:txBody>
                    <a:bodyPr/>
                    <a:lstStyle/>
                    <a:p>
                      <a:pPr algn="ctr" fontAlgn="b"/>
                      <a:r>
                        <a:rPr lang="en-US" sz="700" b="0" i="0" u="none" strike="noStrike">
                          <a:latin typeface="Verdana"/>
                        </a:rPr>
                        <a:t>-NA-</a:t>
                      </a:r>
                    </a:p>
                  </a:txBody>
                  <a:tcPr marL="6522" marR="6522" marT="6522" marB="0" anchor="b">
                    <a:lnL>
                      <a:noFill/>
                    </a:lnL>
                    <a:lnR>
                      <a:noFill/>
                    </a:lnR>
                    <a:lnT>
                      <a:noFill/>
                    </a:lnT>
                    <a:lnB>
                      <a:noFill/>
                    </a:lnB>
                  </a:tcPr>
                </a:tc>
                <a:tc>
                  <a:txBody>
                    <a:bodyPr/>
                    <a:lstStyle/>
                    <a:p>
                      <a:pPr algn="ctr" fontAlgn="b"/>
                      <a:r>
                        <a:rPr lang="en-US" sz="700" b="1" i="0" u="none" strike="noStrike" dirty="0">
                          <a:latin typeface="Verdana"/>
                        </a:rPr>
                        <a:t>85+</a:t>
                      </a:r>
                    </a:p>
                  </a:txBody>
                  <a:tcPr marL="6522" marR="6522" marT="6522" marB="0" anchor="b">
                    <a:lnL>
                      <a:noFill/>
                    </a:lnL>
                    <a:lnR w="12700" cap="flat" cmpd="sng" algn="ctr">
                      <a:solidFill>
                        <a:srgbClr val="000000"/>
                      </a:solidFill>
                      <a:prstDash val="solid"/>
                      <a:round/>
                      <a:headEnd type="none" w="med" len="med"/>
                      <a:tailEnd type="none" w="med" len="med"/>
                    </a:lnR>
                    <a:lnT>
                      <a:noFill/>
                    </a:lnT>
                    <a:lnB>
                      <a:noFill/>
                    </a:lnB>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impact of our advancement on human life</a:t>
            </a:r>
            <a:endParaRPr lang="en-US" dirty="0"/>
          </a:p>
        </p:txBody>
      </p:sp>
      <p:sp>
        <p:nvSpPr>
          <p:cNvPr id="3" name="Content Placeholder 2"/>
          <p:cNvSpPr>
            <a:spLocks noGrp="1"/>
          </p:cNvSpPr>
          <p:nvPr>
            <p:ph idx="1"/>
          </p:nvPr>
        </p:nvSpPr>
        <p:spPr/>
        <p:txBody>
          <a:bodyPr/>
          <a:lstStyle/>
          <a:p>
            <a:r>
              <a:rPr lang="en-US" dirty="0" smtClean="0"/>
              <a:t>People are now living longer. This is a gift of science, medicine and technology with the discoveries of many treatments for life threatening diseases all contributing to us staying alive longer.</a:t>
            </a:r>
          </a:p>
          <a:p>
            <a:endParaRPr lang="en-US" dirty="0" smtClean="0"/>
          </a:p>
          <a:p>
            <a:pPr>
              <a:buNone/>
            </a:pPr>
            <a:r>
              <a:rPr lang="en-US" dirty="0" smtClean="0"/>
              <a:t/>
            </a:r>
            <a:br>
              <a:rPr lang="en-US" dirty="0" smtClean="0"/>
            </a:br>
            <a:endParaRPr lang="en-US" dirty="0" smtClean="0"/>
          </a:p>
          <a:p>
            <a:endParaRPr lang="en-US" dirty="0"/>
          </a:p>
        </p:txBody>
      </p:sp>
      <p:sp>
        <p:nvSpPr>
          <p:cNvPr id="4" name="Footer Placeholder 3"/>
          <p:cNvSpPr>
            <a:spLocks noGrp="1"/>
          </p:cNvSpPr>
          <p:nvPr>
            <p:ph type="ftr" sz="quarter" idx="4294967295"/>
          </p:nvPr>
        </p:nvSpPr>
        <p:spPr>
          <a:xfrm>
            <a:off x="1714500" y="6477000"/>
            <a:ext cx="5576888" cy="274638"/>
          </a:xfrm>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686800" cy="1252728"/>
          </a:xfrm>
        </p:spPr>
        <p:txBody>
          <a:bodyPr>
            <a:normAutofit fontScale="90000"/>
          </a:bodyPr>
          <a:lstStyle/>
          <a:p>
            <a:r>
              <a:rPr lang="en-US" dirty="0" smtClean="0"/>
              <a:t>Summary impact indicators of health</a:t>
            </a:r>
            <a:endParaRPr lang="en-US" dirty="0"/>
          </a:p>
        </p:txBody>
      </p:sp>
      <p:sp>
        <p:nvSpPr>
          <p:cNvPr id="3" name="Content Placeholder 2"/>
          <p:cNvSpPr>
            <a:spLocks noGrp="1"/>
          </p:cNvSpPr>
          <p:nvPr>
            <p:ph idx="1"/>
          </p:nvPr>
        </p:nvSpPr>
        <p:spPr/>
        <p:txBody>
          <a:bodyPr/>
          <a:lstStyle/>
          <a:p>
            <a:r>
              <a:rPr lang="en-US" dirty="0" smtClean="0"/>
              <a:t>We would like to have summary indicator to</a:t>
            </a:r>
          </a:p>
          <a:p>
            <a:pPr lvl="1"/>
            <a:r>
              <a:rPr lang="en-US" dirty="0" smtClean="0"/>
              <a:t>Show the general level of health</a:t>
            </a:r>
          </a:p>
          <a:p>
            <a:pPr lvl="1"/>
            <a:r>
              <a:rPr lang="en-US" dirty="0" smtClean="0"/>
              <a:t>To assess the impact of our programs</a:t>
            </a:r>
          </a:p>
          <a:p>
            <a:pPr lvl="1"/>
            <a:r>
              <a:rPr lang="en-US" dirty="0" smtClean="0"/>
              <a:t>To compare populations</a:t>
            </a:r>
          </a:p>
          <a:p>
            <a:pPr lvl="1"/>
            <a:r>
              <a:rPr lang="en-US" dirty="0" smtClean="0"/>
              <a:t>To …….</a:t>
            </a:r>
          </a:p>
          <a:p>
            <a:endParaRPr lang="en-US" dirty="0" smtClean="0"/>
          </a:p>
          <a:p>
            <a:r>
              <a:rPr lang="en-US" dirty="0" smtClean="0"/>
              <a:t>What are the main characteristics of a general health indicator?</a:t>
            </a:r>
            <a:endParaRPr lang="en-US" dirty="0"/>
          </a:p>
        </p:txBody>
      </p:sp>
      <p:sp>
        <p:nvSpPr>
          <p:cNvPr id="4" name="Slide Number Placeholder 3"/>
          <p:cNvSpPr>
            <a:spLocks noGrp="1"/>
          </p:cNvSpPr>
          <p:nvPr>
            <p:ph type="sldNum" sz="quarter" idx="12"/>
          </p:nvPr>
        </p:nvSpPr>
        <p:spPr/>
        <p:txBody>
          <a:bodyPr/>
          <a:lstStyle/>
          <a:p>
            <a:pPr>
              <a:defRPr/>
            </a:pPr>
            <a:fld id="{F2DCD77C-200B-4F1D-8D04-2CDCDB447EFD}"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your idea</a:t>
            </a:r>
            <a:endParaRPr lang="en-US" dirty="0"/>
          </a:p>
        </p:txBody>
      </p:sp>
      <p:sp>
        <p:nvSpPr>
          <p:cNvPr id="3" name="Content Placeholder 2"/>
          <p:cNvSpPr>
            <a:spLocks noGrp="1"/>
          </p:cNvSpPr>
          <p:nvPr>
            <p:ph idx="1"/>
          </p:nvPr>
        </p:nvSpPr>
        <p:spPr/>
        <p:txBody>
          <a:bodyPr/>
          <a:lstStyle/>
          <a:p>
            <a:r>
              <a:rPr lang="en-US" dirty="0" smtClean="0"/>
              <a:t>Can we measure the age of people as an indicator of health?</a:t>
            </a:r>
          </a:p>
          <a:p>
            <a:r>
              <a:rPr lang="en-US" dirty="0" smtClean="0"/>
              <a:t>What are the advantage and disadvantage of the following indicators?</a:t>
            </a:r>
          </a:p>
          <a:p>
            <a:endParaRPr lang="en-US" dirty="0" smtClean="0"/>
          </a:p>
          <a:p>
            <a:pPr lvl="1"/>
            <a:r>
              <a:rPr lang="en-US" dirty="0" smtClean="0"/>
              <a:t>The mean of age in a population?</a:t>
            </a:r>
          </a:p>
          <a:p>
            <a:pPr lvl="1"/>
            <a:r>
              <a:rPr lang="en-US" dirty="0" smtClean="0"/>
              <a:t>The proportion of elderly people in a population?</a:t>
            </a:r>
            <a:endParaRPr lang="en-US" dirty="0"/>
          </a:p>
        </p:txBody>
      </p:sp>
      <p:sp>
        <p:nvSpPr>
          <p:cNvPr id="4" name="Footer Placeholder 3"/>
          <p:cNvSpPr>
            <a:spLocks noGrp="1"/>
          </p:cNvSpPr>
          <p:nvPr>
            <p:ph type="ftr" sz="quarter" idx="4294967295"/>
          </p:nvPr>
        </p:nvSpPr>
        <p:spPr>
          <a:xfrm>
            <a:off x="1714500" y="6477000"/>
            <a:ext cx="5576888" cy="274638"/>
          </a:xfrm>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Disadvantages of mean of age and the frequency of aged population</a:t>
            </a:r>
            <a:endParaRPr lang="en-US" dirty="0"/>
          </a:p>
        </p:txBody>
      </p:sp>
      <p:sp>
        <p:nvSpPr>
          <p:cNvPr id="3" name="Content Placeholder 2"/>
          <p:cNvSpPr>
            <a:spLocks noGrp="1"/>
          </p:cNvSpPr>
          <p:nvPr>
            <p:ph idx="1"/>
          </p:nvPr>
        </p:nvSpPr>
        <p:spPr>
          <a:xfrm>
            <a:off x="0" y="1500174"/>
            <a:ext cx="9144000" cy="4625975"/>
          </a:xfrm>
        </p:spPr>
        <p:txBody>
          <a:bodyPr/>
          <a:lstStyle/>
          <a:p>
            <a:r>
              <a:rPr lang="en-US" b="1" dirty="0" smtClean="0"/>
              <a:t>Survival bias</a:t>
            </a:r>
            <a:r>
              <a:rPr lang="en-US" dirty="0" smtClean="0"/>
              <a:t>: is the logical error of concentrating on the people or things that "survived" some process and ignoring those that didn't. Survivorship bias can lead to overly optimistic beliefs because failures are ignored</a:t>
            </a:r>
          </a:p>
          <a:p>
            <a:r>
              <a:rPr lang="en-US" dirty="0" smtClean="0"/>
              <a:t>The </a:t>
            </a:r>
            <a:r>
              <a:rPr lang="en-US" b="1" dirty="0" smtClean="0"/>
              <a:t>age pyramid</a:t>
            </a:r>
            <a:r>
              <a:rPr lang="en-US" dirty="0" smtClean="0"/>
              <a:t> of population changes the mean of age substantially</a:t>
            </a:r>
          </a:p>
          <a:p>
            <a:r>
              <a:rPr lang="en-US" dirty="0" smtClean="0"/>
              <a:t>Birth rate/migration in recent decades has considerable effect on the frequency of aged population</a:t>
            </a:r>
            <a:endParaRPr lang="en-US" dirty="0"/>
          </a:p>
        </p:txBody>
      </p:sp>
      <p:sp>
        <p:nvSpPr>
          <p:cNvPr id="4" name="Footer Placeholder 3"/>
          <p:cNvSpPr>
            <a:spLocks noGrp="1"/>
          </p:cNvSpPr>
          <p:nvPr>
            <p:ph type="ftr" sz="quarter" idx="4294967295"/>
          </p:nvPr>
        </p:nvSpPr>
        <p:spPr>
          <a:xfrm>
            <a:off x="1714500" y="6477000"/>
            <a:ext cx="5576888" cy="274638"/>
          </a:xfrm>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 expectancy</a:t>
            </a:r>
            <a:endParaRPr lang="en-US" dirty="0"/>
          </a:p>
        </p:txBody>
      </p:sp>
      <p:sp>
        <p:nvSpPr>
          <p:cNvPr id="3" name="Content Placeholder 2"/>
          <p:cNvSpPr>
            <a:spLocks noGrp="1"/>
          </p:cNvSpPr>
          <p:nvPr>
            <p:ph idx="1"/>
          </p:nvPr>
        </p:nvSpPr>
        <p:spPr/>
        <p:txBody>
          <a:bodyPr/>
          <a:lstStyle/>
          <a:p>
            <a:r>
              <a:rPr lang="en-US" dirty="0" smtClean="0"/>
              <a:t>Life expectancy (LE) by definition is the expected number of years of life remaining at a given age; in other words it shows how long we expect people to live in different age-groups.</a:t>
            </a:r>
          </a:p>
          <a:p>
            <a:pPr>
              <a:buNone/>
            </a:pPr>
            <a:endParaRPr lang="en-US" dirty="0"/>
          </a:p>
        </p:txBody>
      </p:sp>
      <p:sp>
        <p:nvSpPr>
          <p:cNvPr id="4" name="Footer Placeholder 3"/>
          <p:cNvSpPr>
            <a:spLocks noGrp="1"/>
          </p:cNvSpPr>
          <p:nvPr>
            <p:ph type="ftr" sz="quarter" idx="4294967295"/>
          </p:nvPr>
        </p:nvSpPr>
        <p:spPr>
          <a:xfrm>
            <a:off x="1714500" y="6477000"/>
            <a:ext cx="5576888" cy="274638"/>
          </a:xfrm>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800" dirty="0" smtClean="0">
                <a:cs typeface="B Zar" pitchFamily="2" charset="-78"/>
              </a:rPr>
              <a:t>In a cohort of 1000 people, if all die at age 80</a:t>
            </a:r>
            <a:endParaRPr lang="en-US" dirty="0"/>
          </a:p>
        </p:txBody>
      </p:sp>
      <p:graphicFrame>
        <p:nvGraphicFramePr>
          <p:cNvPr id="6" name="Content Placeholder 5"/>
          <p:cNvGraphicFramePr>
            <a:graphicFrameLocks noGrp="1"/>
          </p:cNvGraphicFramePr>
          <p:nvPr>
            <p:ph idx="1"/>
          </p:nvPr>
        </p:nvGraphicFramePr>
        <p:xfrm>
          <a:off x="1142976" y="2071678"/>
          <a:ext cx="6929483" cy="3724656"/>
        </p:xfrm>
        <a:graphic>
          <a:graphicData uri="http://schemas.openxmlformats.org/drawingml/2006/table">
            <a:tbl>
              <a:tblPr firstRow="1" bandRow="1">
                <a:tableStyleId>{5C22544A-7EE6-4342-B048-85BDC9FD1C3A}</a:tableStyleId>
              </a:tblPr>
              <a:tblGrid>
                <a:gridCol w="1385903"/>
                <a:gridCol w="554358"/>
                <a:gridCol w="554358"/>
                <a:gridCol w="554358"/>
                <a:gridCol w="554358"/>
                <a:gridCol w="554358"/>
                <a:gridCol w="554358"/>
                <a:gridCol w="554358"/>
                <a:gridCol w="554358"/>
                <a:gridCol w="554358"/>
                <a:gridCol w="554358"/>
              </a:tblGrid>
              <a:tr h="285752">
                <a:tc>
                  <a:txBody>
                    <a:bodyPr/>
                    <a:lstStyle/>
                    <a:p>
                      <a:r>
                        <a:rPr lang="en-US" sz="1400" b="0" dirty="0" smtClean="0">
                          <a:solidFill>
                            <a:sysClr val="windowText" lastClr="000000"/>
                          </a:solidFill>
                          <a:latin typeface="Times New Roman" pitchFamily="18" charset="0"/>
                          <a:cs typeface="Times New Roman" pitchFamily="18" charset="0"/>
                        </a:rPr>
                        <a:t>Age/population</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100</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200</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300</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400</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500</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600</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700</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800</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900</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1000</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0-1</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1-5</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6-10</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11-15</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16-20</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21-25</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26-30</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31-35</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36-40</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41-45</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46-50</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51-55</a:t>
                      </a: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56-60</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61-65</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66-70</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71-75</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76-80</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r>
            </a:tbl>
          </a:graphicData>
        </a:graphic>
      </p:graphicFrame>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7</a:t>
            </a:fld>
            <a:endParaRPr lang="en-US"/>
          </a:p>
        </p:txBody>
      </p:sp>
      <p:sp>
        <p:nvSpPr>
          <p:cNvPr id="8" name="TextBox 7"/>
          <p:cNvSpPr txBox="1"/>
          <p:nvPr/>
        </p:nvSpPr>
        <p:spPr>
          <a:xfrm>
            <a:off x="285720" y="5786454"/>
            <a:ext cx="8215338" cy="707886"/>
          </a:xfrm>
          <a:prstGeom prst="rect">
            <a:avLst/>
          </a:prstGeom>
          <a:solidFill>
            <a:schemeClr val="accent5">
              <a:lumMod val="50000"/>
            </a:schemeClr>
          </a:solidFill>
        </p:spPr>
        <p:txBody>
          <a:bodyPr wrap="square" rtlCol="0">
            <a:spAutoFit/>
          </a:bodyPr>
          <a:lstStyle/>
          <a:p>
            <a:pPr algn="ctr" rtl="0"/>
            <a:r>
              <a:rPr lang="en-US" sz="2000" dirty="0" smtClean="0">
                <a:solidFill>
                  <a:schemeClr val="bg1">
                    <a:lumMod val="95000"/>
                  </a:schemeClr>
                </a:solidFill>
                <a:cs typeface="B Zar" pitchFamily="2" charset="-78"/>
              </a:rPr>
              <a:t>Total number of life=80*1000=80,000</a:t>
            </a:r>
          </a:p>
          <a:p>
            <a:pPr algn="ctr" rtl="0"/>
            <a:r>
              <a:rPr lang="en-US" sz="2000" dirty="0" smtClean="0">
                <a:solidFill>
                  <a:schemeClr val="bg1">
                    <a:lumMod val="95000"/>
                  </a:schemeClr>
                </a:solidFill>
                <a:cs typeface="B Zar" pitchFamily="2" charset="-78"/>
              </a:rPr>
              <a:t>The average of expected life=80,000/1000=80</a:t>
            </a:r>
          </a:p>
        </p:txBody>
      </p:sp>
      <p:sp>
        <p:nvSpPr>
          <p:cNvPr id="9" name="Rectangle 8"/>
          <p:cNvSpPr/>
          <p:nvPr/>
        </p:nvSpPr>
        <p:spPr>
          <a:xfrm>
            <a:off x="3000364" y="1500174"/>
            <a:ext cx="2917786" cy="584775"/>
          </a:xfrm>
          <a:prstGeom prst="rect">
            <a:avLst/>
          </a:prstGeom>
        </p:spPr>
        <p:txBody>
          <a:bodyPr wrap="none">
            <a:spAutoFit/>
          </a:bodyPr>
          <a:lstStyle/>
          <a:p>
            <a:r>
              <a:rPr lang="en-US" sz="3200" b="1" dirty="0" smtClean="0">
                <a:solidFill>
                  <a:srgbClr val="FF0000"/>
                </a:solidFill>
                <a:cs typeface="B Zar" pitchFamily="2" charset="-78"/>
              </a:rPr>
              <a:t>LE is 80 years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252728"/>
          </a:xfrm>
        </p:spPr>
        <p:txBody>
          <a:bodyPr>
            <a:normAutofit fontScale="90000"/>
          </a:bodyPr>
          <a:lstStyle/>
          <a:p>
            <a:pPr algn="ctr"/>
            <a:r>
              <a:rPr lang="en-US" sz="4800" dirty="0" smtClean="0">
                <a:cs typeface="B Zar" pitchFamily="2" charset="-78"/>
              </a:rPr>
              <a:t>In a cohort of 1000 people, if all die at age 80 except 100 who die at birth </a:t>
            </a:r>
          </a:p>
        </p:txBody>
      </p:sp>
      <p:graphicFrame>
        <p:nvGraphicFramePr>
          <p:cNvPr id="6" name="Content Placeholder 5"/>
          <p:cNvGraphicFramePr>
            <a:graphicFrameLocks noGrp="1"/>
          </p:cNvGraphicFramePr>
          <p:nvPr>
            <p:ph idx="1"/>
          </p:nvPr>
        </p:nvGraphicFramePr>
        <p:xfrm>
          <a:off x="1142976" y="2071678"/>
          <a:ext cx="6929483" cy="3724656"/>
        </p:xfrm>
        <a:graphic>
          <a:graphicData uri="http://schemas.openxmlformats.org/drawingml/2006/table">
            <a:tbl>
              <a:tblPr firstRow="1" bandRow="1">
                <a:tableStyleId>{5C22544A-7EE6-4342-B048-85BDC9FD1C3A}</a:tableStyleId>
              </a:tblPr>
              <a:tblGrid>
                <a:gridCol w="1385903"/>
                <a:gridCol w="554358"/>
                <a:gridCol w="554358"/>
                <a:gridCol w="554358"/>
                <a:gridCol w="554358"/>
                <a:gridCol w="554358"/>
                <a:gridCol w="554358"/>
                <a:gridCol w="554358"/>
                <a:gridCol w="554358"/>
                <a:gridCol w="554358"/>
                <a:gridCol w="554358"/>
              </a:tblGrid>
              <a:tr h="285752">
                <a:tc>
                  <a:txBody>
                    <a:bodyPr/>
                    <a:lstStyle/>
                    <a:p>
                      <a:r>
                        <a:rPr lang="en-US" sz="1400" b="0" dirty="0" smtClean="0">
                          <a:solidFill>
                            <a:sysClr val="windowText" lastClr="000000"/>
                          </a:solidFill>
                          <a:latin typeface="Times New Roman" pitchFamily="18" charset="0"/>
                          <a:cs typeface="Times New Roman" pitchFamily="18" charset="0"/>
                        </a:rPr>
                        <a:t>Age/population</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100</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200</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300</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400</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500</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600</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700</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800</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900</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1000</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0-1</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1-5</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6-10</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11-15</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16-20</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21-25</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26-30</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31-35</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36-40</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41-45</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46-50</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51-55</a:t>
                      </a: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56-60</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61-65</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66-70</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71-75</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76-80</a:t>
                      </a:r>
                      <a:endParaRPr lang="en-US" sz="120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tx1"/>
                    </a:solidFill>
                  </a:tcPr>
                </a:tc>
              </a:tr>
            </a:tbl>
          </a:graphicData>
        </a:graphic>
      </p:graphicFrame>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8</a:t>
            </a:fld>
            <a:endParaRPr lang="en-US"/>
          </a:p>
        </p:txBody>
      </p:sp>
      <p:sp>
        <p:nvSpPr>
          <p:cNvPr id="8" name="TextBox 7"/>
          <p:cNvSpPr txBox="1"/>
          <p:nvPr/>
        </p:nvSpPr>
        <p:spPr>
          <a:xfrm>
            <a:off x="285720" y="5786454"/>
            <a:ext cx="8215338" cy="707886"/>
          </a:xfrm>
          <a:prstGeom prst="rect">
            <a:avLst/>
          </a:prstGeom>
          <a:solidFill>
            <a:schemeClr val="accent5">
              <a:lumMod val="50000"/>
            </a:schemeClr>
          </a:solidFill>
        </p:spPr>
        <p:txBody>
          <a:bodyPr wrap="square" rtlCol="0">
            <a:spAutoFit/>
          </a:bodyPr>
          <a:lstStyle/>
          <a:p>
            <a:pPr algn="ctr" rtl="0"/>
            <a:r>
              <a:rPr lang="en-US" sz="2000" dirty="0" smtClean="0">
                <a:solidFill>
                  <a:schemeClr val="bg1">
                    <a:lumMod val="95000"/>
                  </a:schemeClr>
                </a:solidFill>
                <a:cs typeface="B Zar" pitchFamily="2" charset="-78"/>
              </a:rPr>
              <a:t>Total number of life=80*900=72,000</a:t>
            </a:r>
          </a:p>
          <a:p>
            <a:pPr algn="ctr" rtl="0"/>
            <a:r>
              <a:rPr lang="en-US" sz="2000" dirty="0" smtClean="0">
                <a:solidFill>
                  <a:schemeClr val="bg1">
                    <a:lumMod val="95000"/>
                  </a:schemeClr>
                </a:solidFill>
                <a:cs typeface="B Zar" pitchFamily="2" charset="-78"/>
              </a:rPr>
              <a:t>The average of expected life=72,000/1000=72</a:t>
            </a:r>
          </a:p>
        </p:txBody>
      </p:sp>
      <p:sp>
        <p:nvSpPr>
          <p:cNvPr id="9" name="Rectangle 8"/>
          <p:cNvSpPr/>
          <p:nvPr/>
        </p:nvSpPr>
        <p:spPr>
          <a:xfrm>
            <a:off x="3000364" y="1500174"/>
            <a:ext cx="2917786" cy="584775"/>
          </a:xfrm>
          <a:prstGeom prst="rect">
            <a:avLst/>
          </a:prstGeom>
        </p:spPr>
        <p:txBody>
          <a:bodyPr wrap="none">
            <a:spAutoFit/>
          </a:bodyPr>
          <a:lstStyle/>
          <a:p>
            <a:r>
              <a:rPr lang="en-US" sz="3200" b="1" dirty="0" smtClean="0">
                <a:solidFill>
                  <a:srgbClr val="FF0000"/>
                </a:solidFill>
                <a:cs typeface="B Zar" pitchFamily="2" charset="-78"/>
              </a:rPr>
              <a:t>LE is 72 years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5448"/>
            <a:ext cx="9144000" cy="1252728"/>
          </a:xfrm>
        </p:spPr>
        <p:txBody>
          <a:bodyPr>
            <a:normAutofit fontScale="90000"/>
          </a:bodyPr>
          <a:lstStyle/>
          <a:p>
            <a:pPr algn="ctr"/>
            <a:r>
              <a:rPr lang="en-US" sz="4800" dirty="0" smtClean="0">
                <a:cs typeface="B Zar" pitchFamily="2" charset="-78"/>
              </a:rPr>
              <a:t>In a cohort of 1000 people, if all die at age 80 except 100 who die at 50</a:t>
            </a:r>
            <a:endParaRPr lang="en-US" dirty="0"/>
          </a:p>
        </p:txBody>
      </p:sp>
      <p:graphicFrame>
        <p:nvGraphicFramePr>
          <p:cNvPr id="6" name="Content Placeholder 5"/>
          <p:cNvGraphicFramePr>
            <a:graphicFrameLocks noGrp="1"/>
          </p:cNvGraphicFramePr>
          <p:nvPr>
            <p:ph idx="1"/>
          </p:nvPr>
        </p:nvGraphicFramePr>
        <p:xfrm>
          <a:off x="1142976" y="2071678"/>
          <a:ext cx="6929483" cy="3724656"/>
        </p:xfrm>
        <a:graphic>
          <a:graphicData uri="http://schemas.openxmlformats.org/drawingml/2006/table">
            <a:tbl>
              <a:tblPr firstRow="1" bandRow="1">
                <a:tableStyleId>{5C22544A-7EE6-4342-B048-85BDC9FD1C3A}</a:tableStyleId>
              </a:tblPr>
              <a:tblGrid>
                <a:gridCol w="1385903"/>
                <a:gridCol w="554358"/>
                <a:gridCol w="554358"/>
                <a:gridCol w="554358"/>
                <a:gridCol w="554358"/>
                <a:gridCol w="554358"/>
                <a:gridCol w="554358"/>
                <a:gridCol w="554358"/>
                <a:gridCol w="554358"/>
                <a:gridCol w="554358"/>
                <a:gridCol w="554358"/>
              </a:tblGrid>
              <a:tr h="285752">
                <a:tc>
                  <a:txBody>
                    <a:bodyPr/>
                    <a:lstStyle/>
                    <a:p>
                      <a:r>
                        <a:rPr lang="en-US" sz="1400" b="0" dirty="0" smtClean="0">
                          <a:solidFill>
                            <a:sysClr val="windowText" lastClr="000000"/>
                          </a:solidFill>
                          <a:latin typeface="Times New Roman" pitchFamily="18" charset="0"/>
                          <a:cs typeface="Times New Roman" pitchFamily="18" charset="0"/>
                        </a:rPr>
                        <a:t>Age/population</a:t>
                      </a:r>
                      <a:endParaRPr lang="en-US" sz="1400" b="0"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100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200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300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400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500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600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700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800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900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US" sz="1400" b="0" dirty="0" smtClean="0">
                          <a:solidFill>
                            <a:sysClr val="windowText" lastClr="000000"/>
                          </a:solidFill>
                          <a:latin typeface="Times New Roman" pitchFamily="18" charset="0"/>
                          <a:cs typeface="Times New Roman" pitchFamily="18" charset="0"/>
                        </a:rPr>
                        <a:t>1000</a:t>
                      </a:r>
                      <a:endParaRPr lang="en-US" sz="1400" b="0"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0-1</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1-5</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6-10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11-15</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16-20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21-25</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26-30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31-35</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36-40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41-45</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46-50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51-55</a:t>
                      </a: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56-60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61-65</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66-70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71-75</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r>
              <a:tr h="182721">
                <a:tc>
                  <a:txBody>
                    <a:bodyPr/>
                    <a:lstStyle/>
                    <a:p>
                      <a:pPr algn="ctr">
                        <a:lnSpc>
                          <a:spcPct val="40000"/>
                        </a:lnSpc>
                        <a:spcBef>
                          <a:spcPts val="0"/>
                        </a:spcBef>
                      </a:pPr>
                      <a:r>
                        <a:rPr lang="en-US" sz="1200" dirty="0" smtClean="0">
                          <a:solidFill>
                            <a:sysClr val="windowText" lastClr="000000"/>
                          </a:solidFill>
                          <a:latin typeface="Times New Roman" pitchFamily="18" charset="0"/>
                          <a:cs typeface="Times New Roman" pitchFamily="18" charset="0"/>
                        </a:rPr>
                        <a:t>76-80</a:t>
                      </a:r>
                      <a:endParaRPr lang="en-US" sz="1200"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40000"/>
                        </a:lnSpc>
                      </a:pPr>
                      <a:endParaRPr lang="en-US" dirty="0">
                        <a:solidFill>
                          <a:sysClr val="windowText" lastClr="000000"/>
                        </a:solidFill>
                        <a:latin typeface="Times New Roman" pitchFamily="18" charset="0"/>
                        <a:cs typeface="Times New Roman" pitchFamily="18" charset="0"/>
                      </a:endParaRPr>
                    </a:p>
                  </a:txBody>
                  <a:tcPr anchor="b">
                    <a:lnL w="12700" cap="flat" cmpd="sng" algn="ctr">
                      <a:solidFill>
                        <a:schemeClr val="tx1"/>
                      </a:solidFill>
                      <a:prstDash val="solid"/>
                      <a:round/>
                      <a:headEnd type="none" w="med" len="med"/>
                      <a:tailEnd type="none" w="med" len="med"/>
                    </a:lnL>
                    <a:solidFill>
                      <a:schemeClr val="tx1"/>
                    </a:solidFill>
                  </a:tcPr>
                </a:tc>
              </a:tr>
            </a:tbl>
          </a:graphicData>
        </a:graphic>
      </p:graphicFrame>
      <p:sp>
        <p:nvSpPr>
          <p:cNvPr id="5" name="Slide Number Placeholder 4"/>
          <p:cNvSpPr>
            <a:spLocks noGrp="1"/>
          </p:cNvSpPr>
          <p:nvPr>
            <p:ph type="sldNum" sz="quarter" idx="12"/>
          </p:nvPr>
        </p:nvSpPr>
        <p:spPr/>
        <p:txBody>
          <a:bodyPr/>
          <a:lstStyle/>
          <a:p>
            <a:pPr>
              <a:defRPr/>
            </a:pPr>
            <a:fld id="{F2DCD77C-200B-4F1D-8D04-2CDCDB447EFD}" type="slidenum">
              <a:rPr lang="en-US" smtClean="0"/>
              <a:pPr>
                <a:defRPr/>
              </a:pPr>
              <a:t>9</a:t>
            </a:fld>
            <a:endParaRPr lang="en-US"/>
          </a:p>
        </p:txBody>
      </p:sp>
      <p:sp>
        <p:nvSpPr>
          <p:cNvPr id="8" name="TextBox 7"/>
          <p:cNvSpPr txBox="1"/>
          <p:nvPr/>
        </p:nvSpPr>
        <p:spPr>
          <a:xfrm>
            <a:off x="285720" y="5929330"/>
            <a:ext cx="8215338" cy="707886"/>
          </a:xfrm>
          <a:prstGeom prst="rect">
            <a:avLst/>
          </a:prstGeom>
          <a:solidFill>
            <a:schemeClr val="accent5">
              <a:lumMod val="50000"/>
            </a:schemeClr>
          </a:solidFill>
        </p:spPr>
        <p:txBody>
          <a:bodyPr wrap="square" rtlCol="0">
            <a:spAutoFit/>
          </a:bodyPr>
          <a:lstStyle/>
          <a:p>
            <a:pPr algn="ctr" rtl="0"/>
            <a:r>
              <a:rPr lang="en-US" sz="2000" dirty="0" smtClean="0">
                <a:solidFill>
                  <a:schemeClr val="bg1">
                    <a:lumMod val="95000"/>
                  </a:schemeClr>
                </a:solidFill>
                <a:cs typeface="B Zar" pitchFamily="2" charset="-78"/>
              </a:rPr>
              <a:t>Total number of life=50*1000+900*30=77,000</a:t>
            </a:r>
          </a:p>
          <a:p>
            <a:pPr algn="ctr" rtl="0"/>
            <a:r>
              <a:rPr lang="en-US" sz="2000" dirty="0" smtClean="0">
                <a:solidFill>
                  <a:schemeClr val="bg1">
                    <a:lumMod val="95000"/>
                  </a:schemeClr>
                </a:solidFill>
                <a:cs typeface="B Zar" pitchFamily="2" charset="-78"/>
              </a:rPr>
              <a:t>The average of expected life=77,000/1000=77</a:t>
            </a:r>
          </a:p>
        </p:txBody>
      </p:sp>
      <p:sp>
        <p:nvSpPr>
          <p:cNvPr id="9" name="Rectangle 8"/>
          <p:cNvSpPr/>
          <p:nvPr/>
        </p:nvSpPr>
        <p:spPr>
          <a:xfrm>
            <a:off x="3000364" y="1500174"/>
            <a:ext cx="2917786" cy="584775"/>
          </a:xfrm>
          <a:prstGeom prst="rect">
            <a:avLst/>
          </a:prstGeom>
        </p:spPr>
        <p:txBody>
          <a:bodyPr wrap="none">
            <a:spAutoFit/>
          </a:bodyPr>
          <a:lstStyle/>
          <a:p>
            <a:r>
              <a:rPr lang="en-US" sz="3200" b="1" dirty="0" smtClean="0">
                <a:solidFill>
                  <a:srgbClr val="FF0000"/>
                </a:solidFill>
                <a:cs typeface="B Zar" pitchFamily="2" charset="-78"/>
              </a:rPr>
              <a:t>LE is 77 years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روش شناسي پژوهش در آموزش">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2">
            <a:duotone>
              <a:schemeClr val="phClr">
                <a:shade val="75000"/>
                <a:satMod val="105000"/>
              </a:schemeClr>
              <a:schemeClr val="phClr">
                <a:tint val="95000"/>
                <a:satMod val="105000"/>
              </a:schemeClr>
            </a:duotone>
          </a:blip>
          <a:tile tx="0" ty="0" sx="38000" sy="38000" flip="none" algn="tl"/>
        </a:blipFill>
      </a:bgFillStyleLst>
    </a:fmtScheme>
  </a:themeElements>
  <a:objectDefaults>
    <a:spDef>
      <a:spPr>
        <a:solidFill>
          <a:schemeClr val="accent2">
            <a:lumMod val="60000"/>
            <a:lumOff val="40000"/>
          </a:schemeClr>
        </a:solidFill>
        <a:ln>
          <a:noFill/>
        </a:ln>
        <a:effectLst>
          <a:innerShdw blurRad="63500" dist="50800" dir="16200000">
            <a:prstClr val="black">
              <a:alpha val="50000"/>
            </a:prstClr>
          </a:innerShdw>
        </a:effectLst>
      </a:spPr>
      <a:bodyPr rtlCol="0" anchor="ctr"/>
      <a:lstStyle>
        <a:defPPr algn="ctr">
          <a:defRPr/>
        </a:defPPr>
      </a:lstStyle>
      <a:style>
        <a:lnRef idx="2">
          <a:schemeClr val="accent2"/>
        </a:lnRef>
        <a:fillRef idx="1">
          <a:schemeClr val="lt1"/>
        </a:fillRef>
        <a:effectRef idx="0">
          <a:schemeClr val="accent2"/>
        </a:effectRef>
        <a:fontRef idx="minor">
          <a:schemeClr val="dk1"/>
        </a:fontRef>
      </a:style>
    </a:spDef>
    <a:txDef>
      <a:spPr>
        <a:noFill/>
      </a:spPr>
      <a:bodyPr wrap="square" rtlCol="1">
        <a:spAutoFit/>
      </a:bodyPr>
      <a:lstStyle>
        <a:defPPr>
          <a:defRPr sz="2400" dirty="0" smtClean="0">
            <a:cs typeface="B Zar" pitchFamily="2" charset="-78"/>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
  <TotalTime>487</TotalTime>
  <Words>1142</Words>
  <Application>Microsoft Office PowerPoint</Application>
  <PresentationFormat>On-screen Show (4:3)</PresentationFormat>
  <Paragraphs>598</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روش شناسي پژوهش در آموزش</vt:lpstr>
      <vt:lpstr>Basic concepts of Life expectancy</vt:lpstr>
      <vt:lpstr>The impact of our advancement on human life</vt:lpstr>
      <vt:lpstr>Summary impact indicators of health</vt:lpstr>
      <vt:lpstr>What is your idea</vt:lpstr>
      <vt:lpstr>Disadvantages of mean of age and the frequency of aged population</vt:lpstr>
      <vt:lpstr>Life expectancy</vt:lpstr>
      <vt:lpstr>In a cohort of 1000 people, if all die at age 80</vt:lpstr>
      <vt:lpstr>In a cohort of 1000 people, if all die at age 80 except 100 who die at birth </vt:lpstr>
      <vt:lpstr>In a cohort of 1000 people, if all die at age 80 except 100 who die at 50</vt:lpstr>
      <vt:lpstr>What is life expectancy based on this table?</vt:lpstr>
      <vt:lpstr>Limitations</vt:lpstr>
      <vt:lpstr>Limitations</vt:lpstr>
      <vt:lpstr>Limitations</vt:lpstr>
      <vt:lpstr>What is life expectancy based on this table?</vt:lpstr>
      <vt:lpstr>What are the extra applications of LE?</vt:lpstr>
      <vt:lpstr>What is the best way to measure the age of menopause?</vt:lpstr>
      <vt:lpstr>Life table</vt:lpstr>
    </vt:vector>
  </TitlesOfParts>
  <Company>PES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روش شناسي پژوهش در آموزش</dc:title>
  <dc:creator>Ali Akbar Haghdoost</dc:creator>
  <cp:lastModifiedBy>Ali Akbar Haghdoost</cp:lastModifiedBy>
  <cp:revision>295</cp:revision>
  <dcterms:created xsi:type="dcterms:W3CDTF">2010-07-02T10:54:36Z</dcterms:created>
  <dcterms:modified xsi:type="dcterms:W3CDTF">2010-07-04T14:01:34Z</dcterms:modified>
</cp:coreProperties>
</file>