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6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r" rtl="1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7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C43AE06-F16E-4201-8E57-C0AAF5567796}" type="datetimeFigureOut">
              <a:rPr lang="en-US"/>
              <a:pPr>
                <a:defRPr/>
              </a:pPr>
              <a:t>10/30/2012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a-IR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25C70AAE-3447-4C04-AD66-DD20481345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F09DBF3F-D053-431F-B07A-3B50B7CA1C36}" type="datetimeFigureOut">
              <a:rPr lang="en-US"/>
              <a:pPr>
                <a:defRPr/>
              </a:pPr>
              <a:t>10/30/2012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fa-IR"/>
              <a:t>دانشگاه علوم پزشكي شيراز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CBB84F70-476E-4ED3-927E-A0E13519B7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fa-IR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6A2B7064-C53A-41A5-B90B-9FBE809343A3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en-US"/>
          </a:p>
        </p:txBody>
      </p:sp>
      <p:sp>
        <p:nvSpPr>
          <p:cNvPr id="19461" name="Footer Placeholder 4"/>
          <p:cNvSpPr>
            <a:spLocks noGrp="1"/>
          </p:cNvSpPr>
          <p:nvPr>
            <p:ph type="ftr" sz="quarter" idx="4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fa-IR"/>
              <a:t>دانشگاه علوم پزشكي شيراز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دانشگاه علوم پزشكي شيراز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CBB84F70-476E-4ED3-927E-A0E13519B7B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86C1F-4854-4B70-9D86-A12877F7DF19}" type="datetime1">
              <a:rPr lang="en-US" smtClean="0"/>
              <a:pPr>
                <a:defRPr/>
              </a:pPr>
              <a:t>10/30/2012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BA851A-F884-49FD-8344-DE14BFD2E0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0286A-F6F4-41C3-8622-4753B0943167}" type="datetime1">
              <a:rPr lang="en-US" smtClean="0"/>
              <a:pPr>
                <a:defRPr/>
              </a:pPr>
              <a:t>10/30/2012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D6DEA8-7823-4577-A40E-11E2FB0BBF8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77FF8-8432-4FF8-9698-76E39B3C043D}" type="datetime1">
              <a:rPr lang="en-US" smtClean="0"/>
              <a:pPr>
                <a:defRPr/>
              </a:pPr>
              <a:t>10/30/2012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9BC3DA-F26F-4D85-A866-16AA382561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lvl1pPr algn="r" rtl="1">
              <a:defRPr>
                <a:cs typeface="B Mitra" pitchFamily="2" charset="-78"/>
              </a:defRPr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defRPr>
                <a:cs typeface="B Mitra" pitchFamily="2" charset="-78"/>
              </a:defRPr>
            </a:lvl1pPr>
            <a:lvl2pPr algn="r" rtl="1">
              <a:defRPr>
                <a:cs typeface="B Mitra" pitchFamily="2" charset="-78"/>
              </a:defRPr>
            </a:lvl2pPr>
            <a:lvl3pPr algn="r" rtl="1">
              <a:defRPr>
                <a:cs typeface="B Mitra" pitchFamily="2" charset="-78"/>
              </a:defRPr>
            </a:lvl3pPr>
            <a:lvl4pPr algn="r" rtl="1">
              <a:defRPr>
                <a:cs typeface="B Mitra" pitchFamily="2" charset="-78"/>
              </a:defRPr>
            </a:lvl4pPr>
            <a:lvl5pPr algn="r" rtl="1">
              <a:defRPr>
                <a:cs typeface="B Mitra" pitchFamily="2" charset="-78"/>
              </a:defRPr>
            </a:lvl5pPr>
            <a:extLst/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4A6FA4-6BBA-499B-B973-AF9A4BC173CF}" type="datetime1">
              <a:rPr lang="en-US" smtClean="0"/>
              <a:pPr>
                <a:defRPr/>
              </a:pPr>
              <a:t>10/30/2012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14500" y="6477000"/>
            <a:ext cx="5576888" cy="274638"/>
          </a:xfrm>
        </p:spPr>
        <p:txBody>
          <a:bodyPr/>
          <a:lstStyle>
            <a:lvl1pPr algn="r" rtl="1">
              <a:defRPr smtClean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DCD77C-200B-4F1D-8D04-2CDCDB447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7A3ABE-8227-43E7-AD99-9CC8450C87AC}" type="datetime1">
              <a:rPr lang="en-US" smtClean="0"/>
              <a:pPr>
                <a:defRPr/>
              </a:pPr>
              <a:t>10/30/2012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5FE610-8055-47A9-B692-AA00BA04B7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9C439-6A40-42A8-9160-5A5ADFEF06E0}" type="datetime1">
              <a:rPr lang="en-US" smtClean="0"/>
              <a:pPr>
                <a:defRPr/>
              </a:pPr>
              <a:t>10/30/2012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671D4-926A-4643-A790-A4FDCCCCC6D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0EC576-C5AB-4BE7-938F-738C08BC9A1F}" type="datetime1">
              <a:rPr lang="en-US" smtClean="0"/>
              <a:pPr>
                <a:defRPr/>
              </a:pPr>
              <a:t>10/30/2012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EE887F-49BB-46B8-93A2-103995891FB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8A5A2-7613-45DE-A45F-B52451EB7DC5}" type="datetime1">
              <a:rPr lang="en-US" smtClean="0"/>
              <a:pPr>
                <a:defRPr/>
              </a:pPr>
              <a:t>10/30/2012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462D1-7C4A-43A5-A101-4356541B13F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8393D-1555-4FBE-9D69-D52E980F3883}" type="datetime1">
              <a:rPr lang="en-US" smtClean="0"/>
              <a:pPr>
                <a:defRPr/>
              </a:pPr>
              <a:t>10/30/2012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AEEBBB-BFED-48C5-9252-40D3EA69B37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28C208-C26B-4F2C-B968-20CE4E69E493}" type="datetime1">
              <a:rPr lang="en-US" smtClean="0"/>
              <a:pPr>
                <a:defRPr/>
              </a:pPr>
              <a:t>10/30/2012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B1FAE-AE3A-4CF7-B738-63C2706A80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65A4EF-1D4D-47E3-A52D-C0B0582284E5}" type="datetime1">
              <a:rPr lang="en-US" smtClean="0"/>
              <a:pPr>
                <a:defRPr/>
              </a:pPr>
              <a:t>10/30/2012</a:t>
            </a:fld>
            <a:endParaRPr lang="en-US" dirty="0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 smtClean="0"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FDAB93-D311-46FC-8136-FA0D19365F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rtl="0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1CA6C782-50FC-4A4F-863E-79178C53F1A0}" type="datetime1">
              <a:rPr lang="en-US" smtClean="0"/>
              <a:pPr>
                <a:defRPr/>
              </a:pPr>
              <a:t>10/30/2012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rtl="0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9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AA41785E-274E-4C7B-A84D-F1D0EAC76C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79" r:id="rId4"/>
    <p:sldLayoutId id="2147483680" r:id="rId5"/>
    <p:sldLayoutId id="2147483681" r:id="rId6"/>
    <p:sldLayoutId id="2147483686" r:id="rId7"/>
    <p:sldLayoutId id="2147483687" r:id="rId8"/>
    <p:sldLayoutId id="2147483688" r:id="rId9"/>
    <p:sldLayoutId id="2147483682" r:id="rId10"/>
    <p:sldLayoutId id="2147483689" r:id="rId11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1" fontAlgn="base" hangingPunct="1">
        <a:spcBef>
          <a:spcPct val="20000"/>
        </a:spcBef>
        <a:spcAft>
          <a:spcPct val="0"/>
        </a:spcAft>
        <a:buClr>
          <a:srgbClr val="E66C7D"/>
        </a:buClr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1" fontAlgn="base" hangingPunct="1">
        <a:spcBef>
          <a:spcPct val="20000"/>
        </a:spcBef>
        <a:spcAft>
          <a:spcPct val="0"/>
        </a:spcAft>
        <a:buClr>
          <a:srgbClr val="6BB76D"/>
        </a:buClr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1" fontAlgn="base" hangingPunct="1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rtl="1" fontAlgn="auto">
              <a:spcAft>
                <a:spcPts val="0"/>
              </a:spcAft>
              <a:defRPr/>
            </a:pPr>
            <a:r>
              <a:rPr lang="fa-IR" dirty="0" smtClean="0">
                <a:solidFill>
                  <a:schemeClr val="accent1"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چگونه خوب سخنرانی کنیم؟</a:t>
            </a:r>
            <a:endParaRPr lang="en-US" dirty="0">
              <a:solidFill>
                <a:schemeClr val="accent1">
                  <a:satMod val="1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219" name="Subtitle 2"/>
          <p:cNvSpPr txBox="1">
            <a:spLocks/>
          </p:cNvSpPr>
          <p:nvPr/>
        </p:nvSpPr>
        <p:spPr bwMode="auto">
          <a:xfrm>
            <a:off x="3143250" y="5429250"/>
            <a:ext cx="5719763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18872" tIns="0" rIns="45720" bIns="0" anchor="b"/>
          <a:lstStyle/>
          <a:p>
            <a:pPr>
              <a:buClr>
                <a:schemeClr val="accent1"/>
              </a:buClr>
              <a:buSzPct val="80000"/>
              <a:buFont typeface="Wingdings 2" pitchFamily="18" charset="2"/>
              <a:buNone/>
            </a:pPr>
            <a:r>
              <a:rPr lang="fa-IR" dirty="0" smtClean="0">
                <a:solidFill>
                  <a:srgbClr val="FFFFFF"/>
                </a:solidFill>
                <a:latin typeface="Corbel" pitchFamily="34" charset="0"/>
                <a:cs typeface="Tahoma" pitchFamily="34" charset="0"/>
              </a:rPr>
              <a:t>علي اكبر حقدوست، اپيدميولوژيست</a:t>
            </a:r>
            <a:endParaRPr lang="fa-IR" dirty="0">
              <a:solidFill>
                <a:srgbClr val="FFFFFF"/>
              </a:solidFill>
              <a:latin typeface="Corbel" pitchFamily="34" charset="0"/>
              <a:cs typeface="Tahoma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420357" y="428604"/>
            <a:ext cx="3805850" cy="461665"/>
          </a:xfrm>
          <a:prstGeom prst="rect">
            <a:avLst/>
          </a:prstGeom>
          <a:solidFill>
            <a:schemeClr val="tx2">
              <a:lumMod val="2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wrap="none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l" rtl="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a-IR" sz="2400" spc="-150" dirty="0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بنام او </a:t>
            </a:r>
            <a:r>
              <a:rPr lang="fa-IR" sz="2400" spc="-150" dirty="0" err="1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كه</a:t>
            </a:r>
            <a:r>
              <a:rPr lang="fa-IR" sz="2400" spc="-150" dirty="0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 آگاه بر هر نهان است و دانا بر هر </a:t>
            </a:r>
            <a:r>
              <a:rPr lang="fa-IR" sz="2400" spc="-150" dirty="0" err="1">
                <a:ln w="11430"/>
                <a:solidFill>
                  <a:srgbClr val="F8F8F8"/>
                </a:solidFill>
                <a:effectLst>
                  <a:glow rad="101600">
                    <a:schemeClr val="tx1">
                      <a:lumMod val="65000"/>
                      <a:alpha val="60000"/>
                    </a:schemeClr>
                  </a:glow>
                </a:effectLst>
                <a:latin typeface="+mn-lt"/>
                <a:cs typeface="Zar" pitchFamily="2" charset="-78"/>
              </a:rPr>
              <a:t>حقيقت</a:t>
            </a:r>
            <a:endParaRPr lang="en-US" sz="2400" spc="-150" dirty="0">
              <a:ln w="11430"/>
              <a:solidFill>
                <a:srgbClr val="F8F8F8"/>
              </a:solidFill>
              <a:effectLst>
                <a:glow rad="101600">
                  <a:schemeClr val="tx1">
                    <a:lumMod val="65000"/>
                    <a:alpha val="60000"/>
                  </a:schemeClr>
                </a:glow>
              </a:effectLst>
              <a:latin typeface="+mn-lt"/>
              <a:cs typeface="Zar" pitchFamily="2" charset="-78"/>
            </a:endParaRPr>
          </a:p>
        </p:txBody>
      </p:sp>
      <p:pic>
        <p:nvPicPr>
          <p:cNvPr id="9221" name="Picture 7" descr="kerman logo.gif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875" y="1000125"/>
            <a:ext cx="1716088" cy="1285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Rectangle 9"/>
          <p:cNvSpPr>
            <a:spLocks noChangeArrowheads="1"/>
          </p:cNvSpPr>
          <p:nvPr/>
        </p:nvSpPr>
        <p:spPr bwMode="auto">
          <a:xfrm>
            <a:off x="3467100" y="2143125"/>
            <a:ext cx="1857375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l" rtl="0"/>
            <a:r>
              <a:rPr lang="fa-IR" sz="1100">
                <a:solidFill>
                  <a:srgbClr val="FFFFFF"/>
                </a:solidFill>
                <a:latin typeface="Corbel" pitchFamily="34" charset="0"/>
                <a:cs typeface="Tahoma" pitchFamily="34" charset="0"/>
              </a:rPr>
              <a:t>دانشگاه علوم پزشكي كرمان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پس سخنرانی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رایج</a:t>
            </a:r>
          </a:p>
          <a:p>
            <a:r>
              <a:rPr lang="fa-IR" dirty="0" smtClean="0"/>
              <a:t>بسیار ساده ولی دشوار</a:t>
            </a:r>
          </a:p>
          <a:p>
            <a:r>
              <a:rPr lang="fa-IR" dirty="0" smtClean="0"/>
              <a:t>باید محتوا و توالی مطالب صحیح شکل داده شود</a:t>
            </a:r>
          </a:p>
          <a:p>
            <a:r>
              <a:rPr lang="fa-IR" dirty="0" smtClean="0"/>
              <a:t>باید به نبایدها و بایدهای آن توجه نماییم.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اهمیت سخنرانی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ارزان است</a:t>
            </a:r>
          </a:p>
          <a:p>
            <a:r>
              <a:rPr lang="fa-IR" dirty="0" smtClean="0"/>
              <a:t>سریع است</a:t>
            </a:r>
          </a:p>
          <a:p>
            <a:r>
              <a:rPr lang="fa-IR" dirty="0" smtClean="0"/>
              <a:t>می تواند تعداد زیادی را درگیر کند</a:t>
            </a:r>
          </a:p>
          <a:p>
            <a:r>
              <a:rPr lang="fa-IR" dirty="0" smtClean="0"/>
              <a:t>حجم انتقال مطلب زیاد است</a:t>
            </a:r>
          </a:p>
          <a:p>
            <a:r>
              <a:rPr lang="fa-IR" dirty="0" smtClean="0"/>
              <a:t>می تواند از راه دور نیز انجام شود</a:t>
            </a:r>
          </a:p>
          <a:p>
            <a:r>
              <a:rPr lang="fa-IR" dirty="0" smtClean="0"/>
              <a:t>......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اشکالات سخنرانی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عمدتاً یادگیری غیر فعال است</a:t>
            </a:r>
          </a:p>
          <a:p>
            <a:r>
              <a:rPr lang="fa-IR" dirty="0" smtClean="0"/>
              <a:t>میزان همراهی فراگیران خیلی مشخص نیست</a:t>
            </a:r>
          </a:p>
          <a:p>
            <a:r>
              <a:rPr lang="fa-IR" dirty="0" smtClean="0"/>
              <a:t>یک بیماری رایج دارد به نامه </a:t>
            </a:r>
            <a:r>
              <a:rPr lang="en-US" dirty="0" err="1" smtClean="0"/>
              <a:t>lecturealgia</a:t>
            </a:r>
            <a:endParaRPr lang="en-US" dirty="0" smtClean="0"/>
          </a:p>
          <a:p>
            <a:r>
              <a:rPr lang="fa-IR" dirty="0" smtClean="0"/>
              <a:t>انجام یک سخنرانی خوب و موثر بسیار سخت است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مراحل یک سخنرانی خوبی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مقدمه و شروع</a:t>
            </a:r>
          </a:p>
          <a:p>
            <a:r>
              <a:rPr lang="fa-IR" dirty="0" smtClean="0"/>
              <a:t>بدنه </a:t>
            </a:r>
          </a:p>
          <a:p>
            <a:r>
              <a:rPr lang="fa-IR" dirty="0" smtClean="0"/>
              <a:t>ختم سخنرای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 rtl="0"/>
            <a:r>
              <a:rPr lang="en-US" dirty="0" smtClean="0"/>
              <a:t>Share lecture/mini symposium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مشارکت چند نفر</a:t>
            </a:r>
          </a:p>
          <a:p>
            <a:r>
              <a:rPr lang="fa-IR" dirty="0" smtClean="0"/>
              <a:t>چالشی کردن موضوع</a:t>
            </a:r>
          </a:p>
          <a:p>
            <a:r>
              <a:rPr lang="fa-IR" dirty="0" smtClean="0"/>
              <a:t>ایجاد تنوع</a:t>
            </a:r>
          </a:p>
          <a:p>
            <a:endParaRPr lang="fa-IR" dirty="0" smtClean="0"/>
          </a:p>
          <a:p>
            <a:endParaRPr lang="fa-IR" dirty="0" smtClean="0"/>
          </a:p>
          <a:p>
            <a:r>
              <a:rPr lang="fa-IR" dirty="0" smtClean="0"/>
              <a:t>مدلهایی از آن در گزارشات صبحگاهی دیده می شود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نکات مهم برای طراحی یک سخنرانی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محتوای سخنرانی (</a:t>
            </a:r>
            <a:r>
              <a:rPr lang="en-US" dirty="0" smtClean="0"/>
              <a:t>content</a:t>
            </a:r>
            <a:r>
              <a:rPr lang="fa-IR" dirty="0" smtClean="0"/>
              <a:t>)</a:t>
            </a:r>
          </a:p>
          <a:p>
            <a:pPr lvl="1"/>
            <a:r>
              <a:rPr lang="fa-IR" dirty="0" smtClean="0"/>
              <a:t>حجم مطالب (5 نکته در ساعت)</a:t>
            </a:r>
          </a:p>
          <a:p>
            <a:pPr lvl="1"/>
            <a:r>
              <a:rPr lang="fa-IR" dirty="0" smtClean="0"/>
              <a:t>همبستگی مطالب</a:t>
            </a:r>
          </a:p>
          <a:p>
            <a:endParaRPr lang="fa-IR" dirty="0" smtClean="0"/>
          </a:p>
          <a:p>
            <a:r>
              <a:rPr lang="fa-IR" dirty="0" smtClean="0"/>
              <a:t>توالی مطالب (</a:t>
            </a:r>
            <a:r>
              <a:rPr lang="en-US" dirty="0" smtClean="0"/>
              <a:t>sequence</a:t>
            </a:r>
            <a:r>
              <a:rPr lang="fa-IR" dirty="0" smtClean="0"/>
              <a:t>)</a:t>
            </a:r>
          </a:p>
          <a:p>
            <a:pPr lvl="1"/>
            <a:r>
              <a:rPr lang="fa-IR" dirty="0" smtClean="0"/>
              <a:t>ارتباط منطقی بین مطالب</a:t>
            </a:r>
          </a:p>
          <a:p>
            <a:pPr lvl="1"/>
            <a:r>
              <a:rPr lang="fa-IR" dirty="0" smtClean="0"/>
              <a:t>مثال و سوال برای تثبیت مطالب</a:t>
            </a:r>
          </a:p>
          <a:p>
            <a:pPr lvl="1"/>
            <a:r>
              <a:rPr lang="fa-IR" dirty="0" smtClean="0"/>
              <a:t>استراحتهای ذهن در درون یک سخنرانی</a:t>
            </a:r>
          </a:p>
          <a:p>
            <a:pPr lvl="1"/>
            <a:r>
              <a:rPr lang="fa-IR" dirty="0" smtClean="0"/>
              <a:t>اتصال مطالب به یکدیگر</a:t>
            </a:r>
          </a:p>
          <a:p>
            <a:pPr lvl="1"/>
            <a:endParaRPr lang="fa-IR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مدلهای توالی مطالب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مدل کلاسیک: مطلب اصلی به چند مطلب ریز خرد می شود</a:t>
            </a:r>
          </a:p>
          <a:p>
            <a:pPr lvl="1"/>
            <a:r>
              <a:rPr lang="fa-IR" dirty="0" smtClean="0">
                <a:solidFill>
                  <a:srgbClr val="FF0000"/>
                </a:solidFill>
              </a:rPr>
              <a:t>فیزیولوژی انسانی که ابتدا به فیزیولوژیهای قلب و عروق، تنفس و ... شکسته می شود و بعد درباره آنها صحبت می شود</a:t>
            </a:r>
          </a:p>
          <a:p>
            <a:r>
              <a:rPr lang="fa-IR" dirty="0" smtClean="0"/>
              <a:t>مسئله محور: تحلیل عمیقی موضوع از زوایای مختلف به روش افقی (</a:t>
            </a:r>
            <a:r>
              <a:rPr lang="en-US" dirty="0" smtClean="0"/>
              <a:t>horizontal</a:t>
            </a:r>
            <a:r>
              <a:rPr lang="fa-IR" dirty="0" smtClean="0"/>
              <a:t>) یا عمودی (</a:t>
            </a:r>
            <a:r>
              <a:rPr lang="en-US" dirty="0" smtClean="0"/>
              <a:t>vertical</a:t>
            </a:r>
            <a:r>
              <a:rPr lang="fa-IR" dirty="0" smtClean="0"/>
              <a:t>)</a:t>
            </a:r>
          </a:p>
          <a:p>
            <a:pPr lvl="1"/>
            <a:r>
              <a:rPr lang="fa-IR" dirty="0" smtClean="0">
                <a:solidFill>
                  <a:srgbClr val="FF0000"/>
                </a:solidFill>
              </a:rPr>
              <a:t>بیان نقاط قوت و ضعف، اثربخشی و عوارض جانبی یک درمان</a:t>
            </a:r>
            <a:endParaRPr lang="en-US" dirty="0" smtClean="0">
              <a:solidFill>
                <a:srgbClr val="FF0000"/>
              </a:solidFill>
            </a:endParaRPr>
          </a:p>
          <a:p>
            <a:r>
              <a:rPr lang="fa-IR" dirty="0" smtClean="0"/>
              <a:t>متوالی: مرحله به مرحله موضوع با توالی خاص بیان می شود</a:t>
            </a:r>
          </a:p>
          <a:p>
            <a:pPr lvl="1"/>
            <a:r>
              <a:rPr lang="fa-IR" dirty="0" smtClean="0">
                <a:solidFill>
                  <a:srgbClr val="FF0000"/>
                </a:solidFill>
              </a:rPr>
              <a:t>بیماری پارکینسون که از تعریف شروع، بعد اپیدمیولوژی، علایم و .... می پردازیم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نبایدهای سخنرانی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ابهام زایی، البته تا انتهای یک سخنرانی</a:t>
            </a:r>
          </a:p>
          <a:p>
            <a:r>
              <a:rPr lang="fa-IR" dirty="0" smtClean="0"/>
              <a:t>خسته نمودن شنونده با بم باران اطلاعات</a:t>
            </a:r>
          </a:p>
          <a:p>
            <a:r>
              <a:rPr lang="fa-IR" dirty="0" smtClean="0"/>
              <a:t>منوتون بودن، ثابت و بی روح بودن</a:t>
            </a:r>
          </a:p>
          <a:p>
            <a:r>
              <a:rPr lang="fa-IR" dirty="0" smtClean="0"/>
              <a:t>بی حرکت بودن و یا حرکتهای غیر متعارف</a:t>
            </a:r>
          </a:p>
          <a:p>
            <a:r>
              <a:rPr lang="fa-IR" dirty="0" smtClean="0"/>
              <a:t>فکیس بودن چشم</a:t>
            </a:r>
          </a:p>
          <a:p>
            <a:r>
              <a:rPr lang="fa-IR" dirty="0" smtClean="0"/>
              <a:t>تکرارهای زیاد چه کلامی و چه بدنی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چه بکنیم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774825"/>
            <a:ext cx="9144000" cy="4625975"/>
          </a:xfrm>
        </p:spPr>
        <p:txBody>
          <a:bodyPr/>
          <a:lstStyle/>
          <a:p>
            <a:r>
              <a:rPr lang="fa-IR" dirty="0" smtClean="0"/>
              <a:t>اسلاید</a:t>
            </a:r>
          </a:p>
          <a:p>
            <a:endParaRPr lang="fa-IR" dirty="0" smtClean="0"/>
          </a:p>
          <a:p>
            <a:r>
              <a:rPr lang="fa-IR" dirty="0" smtClean="0"/>
              <a:t>دادن خلاصه سخنرانی در ابتدا که فرد بتواند شنیدهای خود را در آن وارد کند</a:t>
            </a:r>
          </a:p>
          <a:p>
            <a:endParaRPr lang="fa-IR" dirty="0" smtClean="0"/>
          </a:p>
          <a:p>
            <a:r>
              <a:rPr lang="fa-IR" dirty="0" smtClean="0"/>
              <a:t>مقدمه خوب که محتوا را معرفی و فرد را ترغیب می کنیم به شنیدن</a:t>
            </a:r>
          </a:p>
          <a:p>
            <a:endParaRPr lang="fa-IR" dirty="0" smtClean="0"/>
          </a:p>
          <a:p>
            <a:r>
              <a:rPr lang="fa-IR" dirty="0" smtClean="0"/>
              <a:t>ماخره و جمع بندی که باید همه مطالب بیان شده را در کنار هم بگذاریم و اگر سخنرانی ما ادامه دار است بیان کنیم در آینده چه گفته خواهد شد.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fa-IR" smtClean="0"/>
              <a:t>علي اكبر حقدوست                                     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DCD77C-200B-4F1D-8D04-2CDCDB447EF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روش شناسي پژوهش در آموزش">
  <a:themeElements>
    <a:clrScheme name="Module">
      <a:dk1>
        <a:sysClr val="windowText" lastClr="00008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2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/>
      <a:bodyPr wrap="square">
        <a:spAutoFit/>
      </a:bodyPr>
      <a:lstStyle>
        <a:defPPr>
          <a:defRPr dirty="0" smtClean="0">
            <a:cs typeface="B Nazanin" pitchFamily="2" charset="-78"/>
          </a:defRPr>
        </a:defPPr>
      </a:lstStyle>
    </a:spDef>
    <a:txDef>
      <a:spPr>
        <a:noFill/>
      </a:spPr>
      <a:bodyPr wrap="square" rtlCol="1">
        <a:spAutoFit/>
      </a:bodyPr>
      <a:lstStyle>
        <a:defPPr>
          <a:defRPr sz="2400" dirty="0" smtClean="0">
            <a:cs typeface="B Zar" pitchFamily="2" charset="-78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8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8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8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8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روش شناسي پژوهش در آموزش</Template>
  <TotalTime>428</TotalTime>
  <Words>473</Words>
  <Application>Microsoft Office PowerPoint</Application>
  <PresentationFormat>On-screen Show (4:3)</PresentationFormat>
  <Paragraphs>102</Paragraphs>
  <Slides>10</Slides>
  <Notes>10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روش شناسي پژوهش در آموزش</vt:lpstr>
      <vt:lpstr>چگونه خوب سخنرانی کنیم؟</vt:lpstr>
      <vt:lpstr>اهمیت سخنرانی</vt:lpstr>
      <vt:lpstr>اشکالات سخنرانی</vt:lpstr>
      <vt:lpstr>مراحل یک سخنرانی خوبی</vt:lpstr>
      <vt:lpstr>Share lecture/mini symposium</vt:lpstr>
      <vt:lpstr>نکات مهم برای طراحی یک سخنرانی</vt:lpstr>
      <vt:lpstr>مدلهای توالی مطالب</vt:lpstr>
      <vt:lpstr>نبایدهای سخنرانی</vt:lpstr>
      <vt:lpstr>چه بکنیم</vt:lpstr>
      <vt:lpstr>پس سخنرانی</vt:lpstr>
    </vt:vector>
  </TitlesOfParts>
  <Company>PES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خلاقیت و نوآوری</dc:title>
  <dc:creator>Ali Akbar Haghdoost</dc:creator>
  <cp:lastModifiedBy>Ali Akbar Haghdoost</cp:lastModifiedBy>
  <cp:revision>401</cp:revision>
  <dcterms:created xsi:type="dcterms:W3CDTF">2010-01-10T19:12:31Z</dcterms:created>
  <dcterms:modified xsi:type="dcterms:W3CDTF">2012-10-30T20:11:16Z</dcterms:modified>
</cp:coreProperties>
</file>