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bookmarkIdSeed="2">
  <p:sldMasterIdLst>
    <p:sldMasterId id="2147483732" r:id="rId1"/>
    <p:sldMasterId id="2147483768" r:id="rId2"/>
    <p:sldMasterId id="2147483816" r:id="rId3"/>
  </p:sldMasterIdLst>
  <p:notesMasterIdLst>
    <p:notesMasterId r:id="rId33"/>
  </p:notesMasterIdLst>
  <p:handoutMasterIdLst>
    <p:handoutMasterId r:id="rId34"/>
  </p:handoutMasterIdLst>
  <p:sldIdLst>
    <p:sldId id="484" r:id="rId4"/>
    <p:sldId id="329" r:id="rId5"/>
    <p:sldId id="452" r:id="rId6"/>
    <p:sldId id="453" r:id="rId7"/>
    <p:sldId id="454" r:id="rId8"/>
    <p:sldId id="460" r:id="rId9"/>
    <p:sldId id="457" r:id="rId10"/>
    <p:sldId id="471" r:id="rId11"/>
    <p:sldId id="472" r:id="rId12"/>
    <p:sldId id="473" r:id="rId13"/>
    <p:sldId id="475" r:id="rId14"/>
    <p:sldId id="476" r:id="rId15"/>
    <p:sldId id="477" r:id="rId16"/>
    <p:sldId id="348" r:id="rId17"/>
    <p:sldId id="387" r:id="rId18"/>
    <p:sldId id="479" r:id="rId19"/>
    <p:sldId id="480" r:id="rId20"/>
    <p:sldId id="481" r:id="rId21"/>
    <p:sldId id="482" r:id="rId22"/>
    <p:sldId id="478" r:id="rId23"/>
    <p:sldId id="447" r:id="rId24"/>
    <p:sldId id="448" r:id="rId25"/>
    <p:sldId id="449" r:id="rId26"/>
    <p:sldId id="450" r:id="rId27"/>
    <p:sldId id="451" r:id="rId28"/>
    <p:sldId id="468" r:id="rId29"/>
    <p:sldId id="469" r:id="rId30"/>
    <p:sldId id="463" r:id="rId31"/>
    <p:sldId id="470" r:id="rId32"/>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B0F0"/>
    <a:srgbClr val="99CC00"/>
    <a:srgbClr val="00FFFF"/>
    <a:srgbClr val="D1D3CB"/>
    <a:srgbClr val="00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1" d="100"/>
          <a:sy n="81" d="100"/>
        </p:scale>
        <p:origin x="-156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114A534C-60DD-4426-9055-1EBA02A5D5A7}" type="datetime1">
              <a:rPr lang="en-US" smtClean="0"/>
              <a:pPr/>
              <a:t>1/4/2013</a:t>
            </a:fld>
            <a:endParaRPr lang="fa-IR"/>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r>
              <a:rPr lang="en-US" smtClean="0"/>
              <a:t>mnazari1381@gmail.com</a:t>
            </a:r>
            <a:endParaRPr lang="fa-IR"/>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BFB93C59-A8AD-48A1-8126-4262E9054B43}" type="slidenum">
              <a:rPr lang="fa-IR" smtClean="0"/>
              <a:pPr/>
              <a:t>‹#›</a:t>
            </a:fld>
            <a:endParaRPr lang="fa-IR"/>
          </a:p>
        </p:txBody>
      </p:sp>
    </p:spTree>
    <p:extLst>
      <p:ext uri="{BB962C8B-B14F-4D97-AF65-F5344CB8AC3E}">
        <p14:creationId xmlns:p14="http://schemas.microsoft.com/office/powerpoint/2010/main" xmlns="" val="1375073148"/>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7FF437C-CF7E-4F7D-AB07-5F9F79CDDFE2}" type="datetime1">
              <a:rPr lang="en-US" smtClean="0"/>
              <a:pPr/>
              <a:t>1/4/2013</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r>
              <a:rPr lang="en-US" smtClean="0"/>
              <a:t>mnazari1381@gmail.com</a:t>
            </a:r>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5496446-7E51-4426-A8D1-098BD60A5BBF}" type="slidenum">
              <a:rPr lang="fa-IR" smtClean="0"/>
              <a:pPr/>
              <a:t>‹#›</a:t>
            </a:fld>
            <a:endParaRPr lang="fa-IR"/>
          </a:p>
        </p:txBody>
      </p:sp>
    </p:spTree>
    <p:extLst>
      <p:ext uri="{BB962C8B-B14F-4D97-AF65-F5344CB8AC3E}">
        <p14:creationId xmlns:p14="http://schemas.microsoft.com/office/powerpoint/2010/main" xmlns="" val="3702455784"/>
      </p:ext>
    </p:extLst>
  </p:cSld>
  <p:clrMap bg1="lt1" tx1="dk1" bg2="lt2" tx2="dk2" accent1="accent1" accent2="accent2" accent3="accent3" accent4="accent4" accent5="accent5" accent6="accent6" hlink="hlink" folHlink="folHlink"/>
  <p:hf ftr="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cs typeface="Arial" pitchFamily="34" charset="0"/>
            </a:endParaRPr>
          </a:p>
        </p:txBody>
      </p:sp>
      <p:sp>
        <p:nvSpPr>
          <p:cNvPr id="1228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DEA0B65-0589-4A3F-94A4-C97138AB634C}" type="slidenum">
              <a:rPr lang="en-US" smtClean="0"/>
              <a:pPr/>
              <a:t>1</a:t>
            </a:fld>
            <a:endParaRPr lang="en-US" smtClean="0"/>
          </a:p>
        </p:txBody>
      </p:sp>
      <p:sp>
        <p:nvSpPr>
          <p:cNvPr id="6" name="Date Placeholder 5"/>
          <p:cNvSpPr>
            <a:spLocks noGrp="1"/>
          </p:cNvSpPr>
          <p:nvPr>
            <p:ph type="dt" idx="11"/>
          </p:nvPr>
        </p:nvSpPr>
        <p:spPr/>
        <p:txBody>
          <a:bodyPr/>
          <a:lstStyle/>
          <a:p>
            <a:fld id="{B08A562F-9C94-44D3-8781-FC5DD22E1974}" type="datetime1">
              <a:rPr lang="en-US" smtClean="0"/>
              <a:pPr/>
              <a:t>1/4/2013</a:t>
            </a:fld>
            <a:endParaRPr lang="fa-IR"/>
          </a:p>
        </p:txBody>
      </p:sp>
      <p:sp>
        <p:nvSpPr>
          <p:cNvPr id="7" name="Header Placeholder 6"/>
          <p:cNvSpPr>
            <a:spLocks noGrp="1"/>
          </p:cNvSpPr>
          <p:nvPr>
            <p:ph type="hdr" sz="quarter" idx="12"/>
          </p:nvPr>
        </p:nvSpPr>
        <p:spPr/>
        <p:txBody>
          <a:bodyPr/>
          <a:lstStyle/>
          <a:p>
            <a:endParaRPr lang="fa-I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fa-IR"/>
          </a:p>
        </p:txBody>
      </p:sp>
      <p:sp>
        <p:nvSpPr>
          <p:cNvPr id="5" name="Date Placeholder 4"/>
          <p:cNvSpPr>
            <a:spLocks noGrp="1"/>
          </p:cNvSpPr>
          <p:nvPr>
            <p:ph type="dt" idx="11"/>
          </p:nvPr>
        </p:nvSpPr>
        <p:spPr/>
        <p:txBody>
          <a:bodyPr/>
          <a:lstStyle/>
          <a:p>
            <a:fld id="{37FF437C-CF7E-4F7D-AB07-5F9F79CDDFE2}" type="datetime1">
              <a:rPr lang="en-US" smtClean="0"/>
              <a:pPr/>
              <a:t>1/4/2013</a:t>
            </a:fld>
            <a:endParaRPr lang="fa-IR"/>
          </a:p>
        </p:txBody>
      </p:sp>
      <p:sp>
        <p:nvSpPr>
          <p:cNvPr id="6" name="Slide Number Placeholder 5"/>
          <p:cNvSpPr>
            <a:spLocks noGrp="1"/>
          </p:cNvSpPr>
          <p:nvPr>
            <p:ph type="sldNum" sz="quarter" idx="12"/>
          </p:nvPr>
        </p:nvSpPr>
        <p:spPr/>
        <p:txBody>
          <a:bodyPr/>
          <a:lstStyle/>
          <a:p>
            <a:fld id="{35496446-7E51-4426-A8D1-098BD60A5BBF}" type="slidenum">
              <a:rPr lang="fa-IR" smtClean="0"/>
              <a:pPr/>
              <a:t>10</a:t>
            </a:fld>
            <a:endParaRPr lang="fa-I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fa-IR"/>
          </a:p>
        </p:txBody>
      </p:sp>
      <p:sp>
        <p:nvSpPr>
          <p:cNvPr id="5" name="Date Placeholder 4"/>
          <p:cNvSpPr>
            <a:spLocks noGrp="1"/>
          </p:cNvSpPr>
          <p:nvPr>
            <p:ph type="dt" idx="11"/>
          </p:nvPr>
        </p:nvSpPr>
        <p:spPr/>
        <p:txBody>
          <a:bodyPr/>
          <a:lstStyle/>
          <a:p>
            <a:fld id="{37FF437C-CF7E-4F7D-AB07-5F9F79CDDFE2}" type="datetime1">
              <a:rPr lang="en-US" smtClean="0"/>
              <a:pPr/>
              <a:t>1/4/2013</a:t>
            </a:fld>
            <a:endParaRPr lang="fa-IR"/>
          </a:p>
        </p:txBody>
      </p:sp>
      <p:sp>
        <p:nvSpPr>
          <p:cNvPr id="6" name="Slide Number Placeholder 5"/>
          <p:cNvSpPr>
            <a:spLocks noGrp="1"/>
          </p:cNvSpPr>
          <p:nvPr>
            <p:ph type="sldNum" sz="quarter" idx="12"/>
          </p:nvPr>
        </p:nvSpPr>
        <p:spPr/>
        <p:txBody>
          <a:bodyPr/>
          <a:lstStyle/>
          <a:p>
            <a:fld id="{35496446-7E51-4426-A8D1-098BD60A5BBF}" type="slidenum">
              <a:rPr lang="fa-IR" smtClean="0"/>
              <a:pPr/>
              <a:t>11</a:t>
            </a:fld>
            <a:endParaRPr lang="fa-I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fa-IR"/>
          </a:p>
        </p:txBody>
      </p:sp>
      <p:sp>
        <p:nvSpPr>
          <p:cNvPr id="5" name="Date Placeholder 4"/>
          <p:cNvSpPr>
            <a:spLocks noGrp="1"/>
          </p:cNvSpPr>
          <p:nvPr>
            <p:ph type="dt" idx="11"/>
          </p:nvPr>
        </p:nvSpPr>
        <p:spPr/>
        <p:txBody>
          <a:bodyPr/>
          <a:lstStyle/>
          <a:p>
            <a:fld id="{37FF437C-CF7E-4F7D-AB07-5F9F79CDDFE2}" type="datetime1">
              <a:rPr lang="en-US" smtClean="0"/>
              <a:pPr/>
              <a:t>1/4/2013</a:t>
            </a:fld>
            <a:endParaRPr lang="fa-IR"/>
          </a:p>
        </p:txBody>
      </p:sp>
      <p:sp>
        <p:nvSpPr>
          <p:cNvPr id="6" name="Slide Number Placeholder 5"/>
          <p:cNvSpPr>
            <a:spLocks noGrp="1"/>
          </p:cNvSpPr>
          <p:nvPr>
            <p:ph type="sldNum" sz="quarter" idx="12"/>
          </p:nvPr>
        </p:nvSpPr>
        <p:spPr/>
        <p:txBody>
          <a:bodyPr/>
          <a:lstStyle/>
          <a:p>
            <a:fld id="{35496446-7E51-4426-A8D1-098BD60A5BBF}" type="slidenum">
              <a:rPr lang="fa-IR" smtClean="0"/>
              <a:pPr/>
              <a:t>12</a:t>
            </a:fld>
            <a:endParaRPr lang="fa-I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fa-IR"/>
          </a:p>
        </p:txBody>
      </p:sp>
      <p:sp>
        <p:nvSpPr>
          <p:cNvPr id="5" name="Date Placeholder 4"/>
          <p:cNvSpPr>
            <a:spLocks noGrp="1"/>
          </p:cNvSpPr>
          <p:nvPr>
            <p:ph type="dt" idx="11"/>
          </p:nvPr>
        </p:nvSpPr>
        <p:spPr/>
        <p:txBody>
          <a:bodyPr/>
          <a:lstStyle/>
          <a:p>
            <a:fld id="{37FF437C-CF7E-4F7D-AB07-5F9F79CDDFE2}" type="datetime1">
              <a:rPr lang="en-US" smtClean="0"/>
              <a:pPr/>
              <a:t>1/4/2013</a:t>
            </a:fld>
            <a:endParaRPr lang="fa-IR"/>
          </a:p>
        </p:txBody>
      </p:sp>
      <p:sp>
        <p:nvSpPr>
          <p:cNvPr id="6" name="Slide Number Placeholder 5"/>
          <p:cNvSpPr>
            <a:spLocks noGrp="1"/>
          </p:cNvSpPr>
          <p:nvPr>
            <p:ph type="sldNum" sz="quarter" idx="12"/>
          </p:nvPr>
        </p:nvSpPr>
        <p:spPr/>
        <p:txBody>
          <a:bodyPr/>
          <a:lstStyle/>
          <a:p>
            <a:fld id="{35496446-7E51-4426-A8D1-098BD60A5BBF}" type="slidenum">
              <a:rPr lang="fa-IR" smtClean="0"/>
              <a:pPr/>
              <a:t>13</a:t>
            </a:fld>
            <a:endParaRPr lang="fa-I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5496446-7E51-4426-A8D1-098BD60A5BBF}" type="slidenum">
              <a:rPr lang="fa-IR" smtClean="0"/>
              <a:pPr/>
              <a:t>19</a:t>
            </a:fld>
            <a:endParaRPr lang="fa-IR"/>
          </a:p>
        </p:txBody>
      </p:sp>
      <p:sp>
        <p:nvSpPr>
          <p:cNvPr id="6" name="Date Placeholder 5"/>
          <p:cNvSpPr>
            <a:spLocks noGrp="1"/>
          </p:cNvSpPr>
          <p:nvPr>
            <p:ph type="dt" idx="12"/>
          </p:nvPr>
        </p:nvSpPr>
        <p:spPr/>
        <p:txBody>
          <a:bodyPr/>
          <a:lstStyle/>
          <a:p>
            <a:fld id="{209AF595-E209-43AF-A5A4-D7B8A8047C53}" type="datetime1">
              <a:rPr lang="en-US" smtClean="0"/>
              <a:pPr/>
              <a:t>1/4/2013</a:t>
            </a:fld>
            <a:endParaRPr lang="fa-IR"/>
          </a:p>
        </p:txBody>
      </p:sp>
      <p:sp>
        <p:nvSpPr>
          <p:cNvPr id="7" name="Header Placeholder 6"/>
          <p:cNvSpPr>
            <a:spLocks noGrp="1"/>
          </p:cNvSpPr>
          <p:nvPr>
            <p:ph type="hdr" sz="quarter" idx="13"/>
          </p:nvPr>
        </p:nvSpPr>
        <p:spPr/>
        <p:txBody>
          <a:bodyPr/>
          <a:lstStyle/>
          <a:p>
            <a:endParaRPr 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fa-IR"/>
          </a:p>
        </p:txBody>
      </p:sp>
      <p:sp>
        <p:nvSpPr>
          <p:cNvPr id="5" name="Date Placeholder 4"/>
          <p:cNvSpPr>
            <a:spLocks noGrp="1"/>
          </p:cNvSpPr>
          <p:nvPr>
            <p:ph type="dt" idx="11"/>
          </p:nvPr>
        </p:nvSpPr>
        <p:spPr/>
        <p:txBody>
          <a:bodyPr/>
          <a:lstStyle/>
          <a:p>
            <a:fld id="{37FF437C-CF7E-4F7D-AB07-5F9F79CDDFE2}" type="datetime1">
              <a:rPr lang="en-US" smtClean="0"/>
              <a:pPr/>
              <a:t>1/4/2013</a:t>
            </a:fld>
            <a:endParaRPr lang="fa-IR"/>
          </a:p>
        </p:txBody>
      </p:sp>
      <p:sp>
        <p:nvSpPr>
          <p:cNvPr id="6" name="Slide Number Placeholder 5"/>
          <p:cNvSpPr>
            <a:spLocks noGrp="1"/>
          </p:cNvSpPr>
          <p:nvPr>
            <p:ph type="sldNum" sz="quarter" idx="12"/>
          </p:nvPr>
        </p:nvSpPr>
        <p:spPr/>
        <p:txBody>
          <a:bodyPr/>
          <a:lstStyle/>
          <a:p>
            <a:fld id="{35496446-7E51-4426-A8D1-098BD60A5BBF}" type="slidenum">
              <a:rPr lang="fa-IR" smtClean="0"/>
              <a:pPr/>
              <a:t>2</a:t>
            </a:fld>
            <a:endParaRPr lang="fa-I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fa-IR"/>
          </a:p>
        </p:txBody>
      </p:sp>
      <p:sp>
        <p:nvSpPr>
          <p:cNvPr id="5" name="Date Placeholder 4"/>
          <p:cNvSpPr>
            <a:spLocks noGrp="1"/>
          </p:cNvSpPr>
          <p:nvPr>
            <p:ph type="dt" idx="11"/>
          </p:nvPr>
        </p:nvSpPr>
        <p:spPr/>
        <p:txBody>
          <a:bodyPr/>
          <a:lstStyle/>
          <a:p>
            <a:fld id="{37FF437C-CF7E-4F7D-AB07-5F9F79CDDFE2}" type="datetime1">
              <a:rPr lang="en-US" smtClean="0"/>
              <a:pPr/>
              <a:t>1/4/2013</a:t>
            </a:fld>
            <a:endParaRPr lang="fa-IR"/>
          </a:p>
        </p:txBody>
      </p:sp>
      <p:sp>
        <p:nvSpPr>
          <p:cNvPr id="6" name="Slide Number Placeholder 5"/>
          <p:cNvSpPr>
            <a:spLocks noGrp="1"/>
          </p:cNvSpPr>
          <p:nvPr>
            <p:ph type="sldNum" sz="quarter" idx="12"/>
          </p:nvPr>
        </p:nvSpPr>
        <p:spPr/>
        <p:txBody>
          <a:bodyPr/>
          <a:lstStyle/>
          <a:p>
            <a:fld id="{35496446-7E51-4426-A8D1-098BD60A5BBF}" type="slidenum">
              <a:rPr lang="fa-IR" smtClean="0"/>
              <a:pPr/>
              <a:t>3</a:t>
            </a:fld>
            <a:endParaRPr lang="fa-I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fa-IR"/>
          </a:p>
        </p:txBody>
      </p:sp>
      <p:sp>
        <p:nvSpPr>
          <p:cNvPr id="5" name="Date Placeholder 4"/>
          <p:cNvSpPr>
            <a:spLocks noGrp="1"/>
          </p:cNvSpPr>
          <p:nvPr>
            <p:ph type="dt" idx="11"/>
          </p:nvPr>
        </p:nvSpPr>
        <p:spPr/>
        <p:txBody>
          <a:bodyPr/>
          <a:lstStyle/>
          <a:p>
            <a:fld id="{37FF437C-CF7E-4F7D-AB07-5F9F79CDDFE2}" type="datetime1">
              <a:rPr lang="en-US" smtClean="0"/>
              <a:pPr/>
              <a:t>1/4/2013</a:t>
            </a:fld>
            <a:endParaRPr lang="fa-IR"/>
          </a:p>
        </p:txBody>
      </p:sp>
      <p:sp>
        <p:nvSpPr>
          <p:cNvPr id="6" name="Slide Number Placeholder 5"/>
          <p:cNvSpPr>
            <a:spLocks noGrp="1"/>
          </p:cNvSpPr>
          <p:nvPr>
            <p:ph type="sldNum" sz="quarter" idx="12"/>
          </p:nvPr>
        </p:nvSpPr>
        <p:spPr/>
        <p:txBody>
          <a:bodyPr/>
          <a:lstStyle/>
          <a:p>
            <a:fld id="{35496446-7E51-4426-A8D1-098BD60A5BBF}" type="slidenum">
              <a:rPr lang="fa-IR" smtClean="0"/>
              <a:pPr/>
              <a:t>4</a:t>
            </a:fld>
            <a:endParaRPr lang="fa-I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fa-IR"/>
          </a:p>
        </p:txBody>
      </p:sp>
      <p:sp>
        <p:nvSpPr>
          <p:cNvPr id="5" name="Date Placeholder 4"/>
          <p:cNvSpPr>
            <a:spLocks noGrp="1"/>
          </p:cNvSpPr>
          <p:nvPr>
            <p:ph type="dt" idx="11"/>
          </p:nvPr>
        </p:nvSpPr>
        <p:spPr/>
        <p:txBody>
          <a:bodyPr/>
          <a:lstStyle/>
          <a:p>
            <a:fld id="{37FF437C-CF7E-4F7D-AB07-5F9F79CDDFE2}" type="datetime1">
              <a:rPr lang="en-US" smtClean="0"/>
              <a:pPr/>
              <a:t>1/4/2013</a:t>
            </a:fld>
            <a:endParaRPr lang="fa-IR"/>
          </a:p>
        </p:txBody>
      </p:sp>
      <p:sp>
        <p:nvSpPr>
          <p:cNvPr id="6" name="Slide Number Placeholder 5"/>
          <p:cNvSpPr>
            <a:spLocks noGrp="1"/>
          </p:cNvSpPr>
          <p:nvPr>
            <p:ph type="sldNum" sz="quarter" idx="12"/>
          </p:nvPr>
        </p:nvSpPr>
        <p:spPr/>
        <p:txBody>
          <a:bodyPr/>
          <a:lstStyle/>
          <a:p>
            <a:fld id="{35496446-7E51-4426-A8D1-098BD60A5BBF}" type="slidenum">
              <a:rPr lang="fa-IR" smtClean="0"/>
              <a:pPr/>
              <a:t>5</a:t>
            </a:fld>
            <a:endParaRPr lang="fa-I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fa-IR"/>
          </a:p>
        </p:txBody>
      </p:sp>
      <p:sp>
        <p:nvSpPr>
          <p:cNvPr id="5" name="Date Placeholder 4"/>
          <p:cNvSpPr>
            <a:spLocks noGrp="1"/>
          </p:cNvSpPr>
          <p:nvPr>
            <p:ph type="dt" idx="11"/>
          </p:nvPr>
        </p:nvSpPr>
        <p:spPr/>
        <p:txBody>
          <a:bodyPr/>
          <a:lstStyle/>
          <a:p>
            <a:fld id="{37FF437C-CF7E-4F7D-AB07-5F9F79CDDFE2}" type="datetime1">
              <a:rPr lang="en-US" smtClean="0"/>
              <a:pPr/>
              <a:t>1/4/2013</a:t>
            </a:fld>
            <a:endParaRPr lang="fa-IR"/>
          </a:p>
        </p:txBody>
      </p:sp>
      <p:sp>
        <p:nvSpPr>
          <p:cNvPr id="6" name="Slide Number Placeholder 5"/>
          <p:cNvSpPr>
            <a:spLocks noGrp="1"/>
          </p:cNvSpPr>
          <p:nvPr>
            <p:ph type="sldNum" sz="quarter" idx="12"/>
          </p:nvPr>
        </p:nvSpPr>
        <p:spPr/>
        <p:txBody>
          <a:bodyPr/>
          <a:lstStyle/>
          <a:p>
            <a:fld id="{35496446-7E51-4426-A8D1-098BD60A5BBF}" type="slidenum">
              <a:rPr lang="fa-IR" smtClean="0"/>
              <a:pPr/>
              <a:t>6</a:t>
            </a:fld>
            <a:endParaRPr lang="fa-I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fa-IR"/>
          </a:p>
        </p:txBody>
      </p:sp>
      <p:sp>
        <p:nvSpPr>
          <p:cNvPr id="5" name="Date Placeholder 4"/>
          <p:cNvSpPr>
            <a:spLocks noGrp="1"/>
          </p:cNvSpPr>
          <p:nvPr>
            <p:ph type="dt" idx="11"/>
          </p:nvPr>
        </p:nvSpPr>
        <p:spPr/>
        <p:txBody>
          <a:bodyPr/>
          <a:lstStyle/>
          <a:p>
            <a:fld id="{37FF437C-CF7E-4F7D-AB07-5F9F79CDDFE2}" type="datetime1">
              <a:rPr lang="en-US" smtClean="0"/>
              <a:pPr/>
              <a:t>1/4/2013</a:t>
            </a:fld>
            <a:endParaRPr lang="fa-IR"/>
          </a:p>
        </p:txBody>
      </p:sp>
      <p:sp>
        <p:nvSpPr>
          <p:cNvPr id="6" name="Slide Number Placeholder 5"/>
          <p:cNvSpPr>
            <a:spLocks noGrp="1"/>
          </p:cNvSpPr>
          <p:nvPr>
            <p:ph type="sldNum" sz="quarter" idx="12"/>
          </p:nvPr>
        </p:nvSpPr>
        <p:spPr/>
        <p:txBody>
          <a:bodyPr/>
          <a:lstStyle/>
          <a:p>
            <a:fld id="{35496446-7E51-4426-A8D1-098BD60A5BBF}" type="slidenum">
              <a:rPr lang="fa-IR" smtClean="0"/>
              <a:pPr/>
              <a:t>7</a:t>
            </a:fld>
            <a:endParaRPr lang="fa-I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fa-IR"/>
          </a:p>
        </p:txBody>
      </p:sp>
      <p:sp>
        <p:nvSpPr>
          <p:cNvPr id="5" name="Date Placeholder 4"/>
          <p:cNvSpPr>
            <a:spLocks noGrp="1"/>
          </p:cNvSpPr>
          <p:nvPr>
            <p:ph type="dt" idx="11"/>
          </p:nvPr>
        </p:nvSpPr>
        <p:spPr/>
        <p:txBody>
          <a:bodyPr/>
          <a:lstStyle/>
          <a:p>
            <a:fld id="{37FF437C-CF7E-4F7D-AB07-5F9F79CDDFE2}" type="datetime1">
              <a:rPr lang="en-US" smtClean="0"/>
              <a:pPr/>
              <a:t>1/4/2013</a:t>
            </a:fld>
            <a:endParaRPr lang="fa-IR"/>
          </a:p>
        </p:txBody>
      </p:sp>
      <p:sp>
        <p:nvSpPr>
          <p:cNvPr id="6" name="Slide Number Placeholder 5"/>
          <p:cNvSpPr>
            <a:spLocks noGrp="1"/>
          </p:cNvSpPr>
          <p:nvPr>
            <p:ph type="sldNum" sz="quarter" idx="12"/>
          </p:nvPr>
        </p:nvSpPr>
        <p:spPr/>
        <p:txBody>
          <a:bodyPr/>
          <a:lstStyle/>
          <a:p>
            <a:fld id="{35496446-7E51-4426-A8D1-098BD60A5BBF}" type="slidenum">
              <a:rPr lang="fa-IR" smtClean="0"/>
              <a:pPr/>
              <a:t>8</a:t>
            </a:fld>
            <a:endParaRPr lang="fa-I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fa-IR"/>
          </a:p>
        </p:txBody>
      </p:sp>
      <p:sp>
        <p:nvSpPr>
          <p:cNvPr id="5" name="Date Placeholder 4"/>
          <p:cNvSpPr>
            <a:spLocks noGrp="1"/>
          </p:cNvSpPr>
          <p:nvPr>
            <p:ph type="dt" idx="11"/>
          </p:nvPr>
        </p:nvSpPr>
        <p:spPr/>
        <p:txBody>
          <a:bodyPr/>
          <a:lstStyle/>
          <a:p>
            <a:fld id="{37FF437C-CF7E-4F7D-AB07-5F9F79CDDFE2}" type="datetime1">
              <a:rPr lang="en-US" smtClean="0"/>
              <a:pPr/>
              <a:t>1/4/2013</a:t>
            </a:fld>
            <a:endParaRPr lang="fa-IR"/>
          </a:p>
        </p:txBody>
      </p:sp>
      <p:sp>
        <p:nvSpPr>
          <p:cNvPr id="6" name="Slide Number Placeholder 5"/>
          <p:cNvSpPr>
            <a:spLocks noGrp="1"/>
          </p:cNvSpPr>
          <p:nvPr>
            <p:ph type="sldNum" sz="quarter" idx="12"/>
          </p:nvPr>
        </p:nvSpPr>
        <p:spPr/>
        <p:txBody>
          <a:bodyPr/>
          <a:lstStyle/>
          <a:p>
            <a:fld id="{35496446-7E51-4426-A8D1-098BD60A5BBF}" type="slidenum">
              <a:rPr lang="fa-IR" smtClean="0"/>
              <a:pPr/>
              <a:t>9</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a-IR"/>
          </a:p>
        </p:txBody>
      </p:sp>
      <p:sp>
        <p:nvSpPr>
          <p:cNvPr id="4" name="Rectangle 4"/>
          <p:cNvSpPr>
            <a:spLocks noGrp="1" noChangeArrowheads="1"/>
          </p:cNvSpPr>
          <p:nvPr>
            <p:ph type="dt" sz="half" idx="10"/>
          </p:nvPr>
        </p:nvSpPr>
        <p:spPr>
          <a:ln/>
        </p:spPr>
        <p:txBody>
          <a:bodyPr/>
          <a:lstStyle>
            <a:lvl1pPr>
              <a:defRPr/>
            </a:lvl1pPr>
          </a:lstStyle>
          <a:p>
            <a:pPr>
              <a:defRPr/>
            </a:pPr>
            <a:fld id="{BDB3B060-6447-4172-AF3F-ED3E24DA64DE}" type="datetime1">
              <a:rPr lang="en-US" smtClean="0"/>
              <a:pPr>
                <a:defRPr/>
              </a:pPr>
              <a:t>1/4/2013</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r>
              <a:rPr lang="fa-IR" smtClean="0"/>
              <a:t>تیپ بندی دانشگاه های علوم پزشکی</a:t>
            </a: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851917F-1A4A-41AD-BDC0-F67E1ACE3AE9}" type="slidenum">
              <a:rPr lang="es-ES"/>
              <a:pPr>
                <a:defRPr/>
              </a:pPr>
              <a:t>‹#›</a:t>
            </a:fld>
            <a:endParaRPr lang="es-E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fld id="{587E6F59-B615-4C6A-8B5E-064D22D4BD1D}" type="datetime1">
              <a:rPr lang="en-US" smtClean="0"/>
              <a:pPr>
                <a:defRPr/>
              </a:pPr>
              <a:t>1/4/2013</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r>
              <a:rPr lang="fa-IR" smtClean="0"/>
              <a:t>تیپ بندی دانشگاه های علوم پزشکی</a:t>
            </a: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80A1FFA1-A7D7-4A29-A841-93C186458CC2}" type="slidenum">
              <a:rPr lang="es-ES"/>
              <a:pPr>
                <a:defRPr/>
              </a:pPr>
              <a:t>‹#›</a:t>
            </a:fld>
            <a:endParaRPr lang="es-E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fld id="{374D43B1-0B41-485C-9A47-1A082C50D545}" type="datetime1">
              <a:rPr lang="en-US" smtClean="0"/>
              <a:pPr>
                <a:defRPr/>
              </a:pPr>
              <a:t>1/4/2013</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r>
              <a:rPr lang="fa-IR" smtClean="0"/>
              <a:t>تیپ بندی دانشگاه های علوم پزشکی</a:t>
            </a: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0B0238A-25BC-4A29-AB21-F5645AB4D183}" type="slidenum">
              <a:rPr lang="es-ES"/>
              <a:pPr>
                <a:defRPr/>
              </a:pPr>
              <a:t>‹#›</a:t>
            </a:fld>
            <a:endParaRPr lang="es-E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a-IR"/>
          </a:p>
        </p:txBody>
      </p:sp>
      <p:sp>
        <p:nvSpPr>
          <p:cNvPr id="4" name="Rectangle 4"/>
          <p:cNvSpPr>
            <a:spLocks noGrp="1" noChangeArrowheads="1"/>
          </p:cNvSpPr>
          <p:nvPr>
            <p:ph type="dt" sz="half" idx="10"/>
          </p:nvPr>
        </p:nvSpPr>
        <p:spPr>
          <a:ln/>
        </p:spPr>
        <p:txBody>
          <a:bodyPr/>
          <a:lstStyle>
            <a:lvl1pPr>
              <a:defRPr/>
            </a:lvl1pPr>
          </a:lstStyle>
          <a:p>
            <a:pPr>
              <a:defRPr/>
            </a:pPr>
            <a:fld id="{EFEF007D-15EC-4615-8649-7CD1C1443F88}" type="datetime1">
              <a:rPr lang="en-US" smtClean="0"/>
              <a:pPr>
                <a:defRPr/>
              </a:pPr>
              <a:t>1/4/2013</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r>
              <a:rPr lang="fa-IR" smtClean="0"/>
              <a:t>تیپ بندی دانشگاه های علوم پزشکی</a:t>
            </a: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C3B035F-D013-4FF1-9C49-9644E5719852}" type="slidenum">
              <a:rPr lang="es-ES"/>
              <a:pPr>
                <a:defRPr/>
              </a:pPr>
              <a:t>‹#›</a:t>
            </a:fld>
            <a:endParaRPr lang="es-E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fld id="{D8AF79D5-1986-4A38-AA82-111B1B971A90}" type="datetime1">
              <a:rPr lang="en-US" smtClean="0"/>
              <a:pPr>
                <a:defRPr/>
              </a:pPr>
              <a:t>1/4/2013</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r>
              <a:rPr lang="fa-IR" smtClean="0"/>
              <a:t>تیپ بندی دانشگاه های علوم پزشکی</a:t>
            </a: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9E235C3-8BBB-476C-96A0-49242F72F25E}" type="slidenum">
              <a:rPr lang="es-ES"/>
              <a:pPr>
                <a:defRPr/>
              </a:pPr>
              <a:t>‹#›</a:t>
            </a:fld>
            <a:endParaRPr lang="es-E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6010437-5D7F-4473-952F-7B798D704ED5}" type="datetime1">
              <a:rPr lang="en-US" smtClean="0"/>
              <a:pPr>
                <a:defRPr/>
              </a:pPr>
              <a:t>1/4/2013</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r>
              <a:rPr lang="fa-IR" smtClean="0"/>
              <a:t>تیپ بندی دانشگاه های علوم پزشکی</a:t>
            </a: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2D96946-43A8-4984-B7A1-F4F01FD6B2DB}" type="slidenum">
              <a:rPr lang="es-ES"/>
              <a:pPr>
                <a:defRPr/>
              </a:pPr>
              <a:t>‹#›</a:t>
            </a:fld>
            <a:endParaRPr lang="es-E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fld id="{46A1F033-FBD4-4EAA-A10B-9357700CBC54}" type="datetime1">
              <a:rPr lang="en-US" smtClean="0"/>
              <a:pPr>
                <a:defRPr/>
              </a:pPr>
              <a:t>1/4/2013</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r>
              <a:rPr lang="fa-IR" smtClean="0"/>
              <a:t>تیپ بندی دانشگاه های علوم پزشکی</a:t>
            </a: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379BF05A-9519-4572-A49A-93A28DC0EEE4}" type="slidenum">
              <a:rPr lang="es-ES"/>
              <a:pPr>
                <a:defRPr/>
              </a:pPr>
              <a:t>‹#›</a:t>
            </a:fld>
            <a:endParaRPr lang="es-E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fld id="{AB16B8CF-B8E4-4B8A-8E05-746B590F40E4}" type="datetime1">
              <a:rPr lang="en-US" smtClean="0"/>
              <a:pPr>
                <a:defRPr/>
              </a:pPr>
              <a:t>1/4/2013</a:t>
            </a:fld>
            <a:endParaRPr lang="es-ES"/>
          </a:p>
        </p:txBody>
      </p:sp>
      <p:sp>
        <p:nvSpPr>
          <p:cNvPr id="8" name="Rectangle 5"/>
          <p:cNvSpPr>
            <a:spLocks noGrp="1" noChangeArrowheads="1"/>
          </p:cNvSpPr>
          <p:nvPr>
            <p:ph type="ftr" sz="quarter" idx="11"/>
          </p:nvPr>
        </p:nvSpPr>
        <p:spPr>
          <a:ln/>
        </p:spPr>
        <p:txBody>
          <a:bodyPr/>
          <a:lstStyle>
            <a:lvl1pPr>
              <a:defRPr/>
            </a:lvl1pPr>
          </a:lstStyle>
          <a:p>
            <a:pPr>
              <a:defRPr/>
            </a:pPr>
            <a:r>
              <a:rPr lang="fa-IR" smtClean="0"/>
              <a:t>تیپ بندی دانشگاه های علوم پزشکی</a:t>
            </a: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4B079F8D-96EA-4CF8-A17A-B02788AA545D}" type="slidenum">
              <a:rPr lang="es-ES"/>
              <a:pPr>
                <a:defRPr/>
              </a:pPr>
              <a:t>‹#›</a:t>
            </a:fld>
            <a:endParaRPr lang="es-E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fld id="{81278141-0B57-4D36-A10F-5D6C205197BD}" type="datetime1">
              <a:rPr lang="en-US" smtClean="0"/>
              <a:pPr>
                <a:defRPr/>
              </a:pPr>
              <a:t>1/4/2013</a:t>
            </a:fld>
            <a:endParaRPr lang="es-ES"/>
          </a:p>
        </p:txBody>
      </p:sp>
      <p:sp>
        <p:nvSpPr>
          <p:cNvPr id="4" name="Rectangle 5"/>
          <p:cNvSpPr>
            <a:spLocks noGrp="1" noChangeArrowheads="1"/>
          </p:cNvSpPr>
          <p:nvPr>
            <p:ph type="ftr" sz="quarter" idx="11"/>
          </p:nvPr>
        </p:nvSpPr>
        <p:spPr>
          <a:ln/>
        </p:spPr>
        <p:txBody>
          <a:bodyPr/>
          <a:lstStyle>
            <a:lvl1pPr>
              <a:defRPr/>
            </a:lvl1pPr>
          </a:lstStyle>
          <a:p>
            <a:pPr>
              <a:defRPr/>
            </a:pPr>
            <a:r>
              <a:rPr lang="fa-IR" smtClean="0"/>
              <a:t>تیپ بندی دانشگاه های علوم پزشکی</a:t>
            </a: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99F030B5-3F7F-45D7-92F6-86C98ACD3951}" type="slidenum">
              <a:rPr lang="es-ES"/>
              <a:pPr>
                <a:defRPr/>
              </a:pPr>
              <a:t>‹#›</a:t>
            </a:fld>
            <a:endParaRPr lang="es-E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8A734E8-4D8C-4B19-A32F-1CF06CD7D806}" type="datetime1">
              <a:rPr lang="en-US" smtClean="0"/>
              <a:pPr>
                <a:defRPr/>
              </a:pPr>
              <a:t>1/4/2013</a:t>
            </a:fld>
            <a:endParaRPr lang="es-ES"/>
          </a:p>
        </p:txBody>
      </p:sp>
      <p:sp>
        <p:nvSpPr>
          <p:cNvPr id="3" name="Rectangle 5"/>
          <p:cNvSpPr>
            <a:spLocks noGrp="1" noChangeArrowheads="1"/>
          </p:cNvSpPr>
          <p:nvPr>
            <p:ph type="ftr" sz="quarter" idx="11"/>
          </p:nvPr>
        </p:nvSpPr>
        <p:spPr>
          <a:ln/>
        </p:spPr>
        <p:txBody>
          <a:bodyPr/>
          <a:lstStyle>
            <a:lvl1pPr>
              <a:defRPr/>
            </a:lvl1pPr>
          </a:lstStyle>
          <a:p>
            <a:pPr>
              <a:defRPr/>
            </a:pPr>
            <a:r>
              <a:rPr lang="fa-IR" smtClean="0"/>
              <a:t>تیپ بندی دانشگاه های علوم پزشکی</a:t>
            </a: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A6DBB4E2-7E35-4E4A-98EB-CA9CF79F7171}" type="slidenum">
              <a:rPr lang="es-ES"/>
              <a:pPr>
                <a:defRPr/>
              </a:pPr>
              <a:t>‹#›</a:t>
            </a:fld>
            <a:endParaRPr lang="es-E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F9BFD3B-36F2-4E5B-B17B-EFEF7AF0758C}" type="datetime1">
              <a:rPr lang="en-US" smtClean="0"/>
              <a:pPr>
                <a:defRPr/>
              </a:pPr>
              <a:t>1/4/2013</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r>
              <a:rPr lang="fa-IR" smtClean="0"/>
              <a:t>تیپ بندی دانشگاه های علوم پزشکی</a:t>
            </a: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637F62DB-FDE6-4AF1-AD7F-5129C96EF6F1}" type="slidenum">
              <a:rPr lang="es-ES"/>
              <a:pPr>
                <a:defRPr/>
              </a:pPr>
              <a:t>‹#›</a:t>
            </a:fld>
            <a:endParaRPr lang="es-E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fld id="{C9E03344-9B43-4EC0-BAB7-80606B4174C3}" type="datetime1">
              <a:rPr lang="en-US" smtClean="0"/>
              <a:pPr>
                <a:defRPr/>
              </a:pPr>
              <a:t>1/4/2013</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r>
              <a:rPr lang="fa-IR" smtClean="0"/>
              <a:t>تیپ بندی دانشگاه های علوم پزشکی</a:t>
            </a: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8CD101B-BE1E-4421-8B35-B0A7D950FC27}" type="slidenum">
              <a:rPr lang="es-ES"/>
              <a:pPr>
                <a:defRPr/>
              </a:pPr>
              <a:t>‹#›</a:t>
            </a:fld>
            <a:endParaRPr lang="es-E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D79FC2E-C4A3-42B6-B479-D14ABA41C8A4}" type="datetime1">
              <a:rPr lang="en-US" smtClean="0"/>
              <a:pPr>
                <a:defRPr/>
              </a:pPr>
              <a:t>1/4/2013</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r>
              <a:rPr lang="fa-IR" smtClean="0"/>
              <a:t>تیپ بندی دانشگاه های علوم پزشکی</a:t>
            </a: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C0AD62D3-4FB1-4697-9F52-CB141F6EF710}" type="slidenum">
              <a:rPr lang="es-ES"/>
              <a:pPr>
                <a:defRPr/>
              </a:pPr>
              <a:t>‹#›</a:t>
            </a:fld>
            <a:endParaRPr lang="es-E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fld id="{E1EB3C19-B55C-4639-8443-0EB3A242E019}" type="datetime1">
              <a:rPr lang="en-US" smtClean="0"/>
              <a:pPr>
                <a:defRPr/>
              </a:pPr>
              <a:t>1/4/2013</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r>
              <a:rPr lang="fa-IR" smtClean="0"/>
              <a:t>تیپ بندی دانشگاه های علوم پزشکی</a:t>
            </a: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2F0C2D3-2828-4C6F-AF63-4069546C2696}" type="slidenum">
              <a:rPr lang="es-ES"/>
              <a:pPr>
                <a:defRPr/>
              </a:pPr>
              <a:t>‹#›</a:t>
            </a:fld>
            <a:endParaRPr lang="es-E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fld id="{60D541D5-93E1-4C2D-A292-523DB12717A1}" type="datetime1">
              <a:rPr lang="en-US" smtClean="0"/>
              <a:pPr>
                <a:defRPr/>
              </a:pPr>
              <a:t>1/4/2013</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r>
              <a:rPr lang="fa-IR" smtClean="0"/>
              <a:t>تیپ بندی دانشگاه های علوم پزشکی</a:t>
            </a: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A1394ED-98A4-4E56-A047-48A9C6E22D24}" type="slidenum">
              <a:rPr lang="es-ES"/>
              <a:pPr>
                <a:defRPr/>
              </a:pPr>
              <a:t>‹#›</a:t>
            </a:fld>
            <a:endParaRPr lang="es-E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lvl1pPr>
              <a:defRPr/>
            </a:lvl1pPr>
          </a:lstStyle>
          <a:p>
            <a:fld id="{32E1FEDC-AD15-48DB-B9AE-C7219E5C309D}" type="datetime1">
              <a:rPr lang="en-US" smtClean="0"/>
              <a:pPr/>
              <a:t>1/4/2013</a:t>
            </a:fld>
            <a:endParaRPr lang="es-ES"/>
          </a:p>
        </p:txBody>
      </p:sp>
      <p:sp>
        <p:nvSpPr>
          <p:cNvPr id="5" name="Footer Placeholder 4"/>
          <p:cNvSpPr>
            <a:spLocks noGrp="1"/>
          </p:cNvSpPr>
          <p:nvPr>
            <p:ph type="ftr" sz="quarter" idx="11"/>
          </p:nvPr>
        </p:nvSpPr>
        <p:spPr/>
        <p:txBody>
          <a:bodyPr/>
          <a:lstStyle>
            <a:lvl1pPr>
              <a:defRPr/>
            </a:lvl1pPr>
          </a:lstStyle>
          <a:p>
            <a:r>
              <a:rPr lang="fa-IR" smtClean="0"/>
              <a:t>تیپ بندی دانشگاه های علوم پزشکی</a:t>
            </a:r>
            <a:endParaRPr lang="es-ES"/>
          </a:p>
        </p:txBody>
      </p:sp>
      <p:sp>
        <p:nvSpPr>
          <p:cNvPr id="6" name="Slide Number Placeholder 5"/>
          <p:cNvSpPr>
            <a:spLocks noGrp="1"/>
          </p:cNvSpPr>
          <p:nvPr>
            <p:ph type="sldNum" sz="quarter" idx="12"/>
          </p:nvPr>
        </p:nvSpPr>
        <p:spPr/>
        <p:txBody>
          <a:bodyPr/>
          <a:lstStyle>
            <a:lvl1pPr>
              <a:defRPr/>
            </a:lvl1pPr>
          </a:lstStyle>
          <a:p>
            <a:fld id="{A0CD402A-5824-4446-BEEA-2C383A634ED3}" type="slidenum">
              <a:rPr lang="es-ES"/>
              <a:pPr/>
              <a:t>‹#›</a:t>
            </a:fld>
            <a:endParaRPr lang="es-E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fld id="{67B79A1D-3090-4CA5-9AD2-5EA724AA2C36}" type="datetime1">
              <a:rPr lang="en-US" smtClean="0"/>
              <a:pPr/>
              <a:t>1/4/2013</a:t>
            </a:fld>
            <a:endParaRPr lang="es-ES"/>
          </a:p>
        </p:txBody>
      </p:sp>
      <p:sp>
        <p:nvSpPr>
          <p:cNvPr id="5" name="Footer Placeholder 4"/>
          <p:cNvSpPr>
            <a:spLocks noGrp="1"/>
          </p:cNvSpPr>
          <p:nvPr>
            <p:ph type="ftr" sz="quarter" idx="11"/>
          </p:nvPr>
        </p:nvSpPr>
        <p:spPr/>
        <p:txBody>
          <a:bodyPr/>
          <a:lstStyle>
            <a:lvl1pPr>
              <a:defRPr/>
            </a:lvl1pPr>
          </a:lstStyle>
          <a:p>
            <a:r>
              <a:rPr lang="fa-IR" smtClean="0"/>
              <a:t>تیپ بندی دانشگاه های علوم پزشکی</a:t>
            </a:r>
            <a:endParaRPr lang="es-ES"/>
          </a:p>
        </p:txBody>
      </p:sp>
      <p:sp>
        <p:nvSpPr>
          <p:cNvPr id="6" name="Slide Number Placeholder 5"/>
          <p:cNvSpPr>
            <a:spLocks noGrp="1"/>
          </p:cNvSpPr>
          <p:nvPr>
            <p:ph type="sldNum" sz="quarter" idx="12"/>
          </p:nvPr>
        </p:nvSpPr>
        <p:spPr/>
        <p:txBody>
          <a:bodyPr/>
          <a:lstStyle>
            <a:lvl1pPr>
              <a:defRPr/>
            </a:lvl1pPr>
          </a:lstStyle>
          <a:p>
            <a:fld id="{59C3FA6E-5FFA-4066-9CD4-853EB713818E}" type="slidenum">
              <a:rPr lang="es-ES"/>
              <a:pPr/>
              <a:t>‹#›</a:t>
            </a:fld>
            <a:endParaRPr lang="es-E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277ABA8-1273-47FA-9075-E6E45B7E16F8}" type="datetime1">
              <a:rPr lang="en-US" smtClean="0"/>
              <a:pPr/>
              <a:t>1/4/2013</a:t>
            </a:fld>
            <a:endParaRPr lang="es-ES"/>
          </a:p>
        </p:txBody>
      </p:sp>
      <p:sp>
        <p:nvSpPr>
          <p:cNvPr id="5" name="Footer Placeholder 4"/>
          <p:cNvSpPr>
            <a:spLocks noGrp="1"/>
          </p:cNvSpPr>
          <p:nvPr>
            <p:ph type="ftr" sz="quarter" idx="11"/>
          </p:nvPr>
        </p:nvSpPr>
        <p:spPr/>
        <p:txBody>
          <a:bodyPr/>
          <a:lstStyle>
            <a:lvl1pPr>
              <a:defRPr/>
            </a:lvl1pPr>
          </a:lstStyle>
          <a:p>
            <a:r>
              <a:rPr lang="fa-IR" smtClean="0"/>
              <a:t>تیپ بندی دانشگاه های علوم پزشکی</a:t>
            </a:r>
            <a:endParaRPr lang="es-ES"/>
          </a:p>
        </p:txBody>
      </p:sp>
      <p:sp>
        <p:nvSpPr>
          <p:cNvPr id="6" name="Slide Number Placeholder 5"/>
          <p:cNvSpPr>
            <a:spLocks noGrp="1"/>
          </p:cNvSpPr>
          <p:nvPr>
            <p:ph type="sldNum" sz="quarter" idx="12"/>
          </p:nvPr>
        </p:nvSpPr>
        <p:spPr/>
        <p:txBody>
          <a:bodyPr/>
          <a:lstStyle>
            <a:lvl1pPr>
              <a:defRPr/>
            </a:lvl1pPr>
          </a:lstStyle>
          <a:p>
            <a:fld id="{FF9383E7-1721-44E2-922E-18D669C8ADAB}" type="slidenum">
              <a:rPr lang="es-ES"/>
              <a:pPr/>
              <a:t>‹#›</a:t>
            </a:fld>
            <a:endParaRPr lang="es-E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fld id="{BA0E4C8C-8E4D-48CF-BE5A-89E7A29848D1}" type="datetime1">
              <a:rPr lang="en-US" smtClean="0"/>
              <a:pPr/>
              <a:t>1/4/2013</a:t>
            </a:fld>
            <a:endParaRPr lang="es-ES"/>
          </a:p>
        </p:txBody>
      </p:sp>
      <p:sp>
        <p:nvSpPr>
          <p:cNvPr id="6" name="Footer Placeholder 5"/>
          <p:cNvSpPr>
            <a:spLocks noGrp="1"/>
          </p:cNvSpPr>
          <p:nvPr>
            <p:ph type="ftr" sz="quarter" idx="11"/>
          </p:nvPr>
        </p:nvSpPr>
        <p:spPr/>
        <p:txBody>
          <a:bodyPr/>
          <a:lstStyle>
            <a:lvl1pPr>
              <a:defRPr/>
            </a:lvl1pPr>
          </a:lstStyle>
          <a:p>
            <a:r>
              <a:rPr lang="fa-IR" smtClean="0"/>
              <a:t>تیپ بندی دانشگاه های علوم پزشکی</a:t>
            </a:r>
            <a:endParaRPr lang="es-ES"/>
          </a:p>
        </p:txBody>
      </p:sp>
      <p:sp>
        <p:nvSpPr>
          <p:cNvPr id="7" name="Slide Number Placeholder 6"/>
          <p:cNvSpPr>
            <a:spLocks noGrp="1"/>
          </p:cNvSpPr>
          <p:nvPr>
            <p:ph type="sldNum" sz="quarter" idx="12"/>
          </p:nvPr>
        </p:nvSpPr>
        <p:spPr/>
        <p:txBody>
          <a:bodyPr/>
          <a:lstStyle>
            <a:lvl1pPr>
              <a:defRPr/>
            </a:lvl1pPr>
          </a:lstStyle>
          <a:p>
            <a:fld id="{1F724C48-F57C-4F98-8978-F4A6967425DF}" type="slidenum">
              <a:rPr lang="es-ES"/>
              <a:pPr/>
              <a:t>‹#›</a:t>
            </a:fld>
            <a:endParaRPr lang="es-E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fld id="{A8B5C91B-66B0-49E4-A612-EB3BB6E217E0}" type="datetime1">
              <a:rPr lang="en-US" smtClean="0"/>
              <a:pPr/>
              <a:t>1/4/2013</a:t>
            </a:fld>
            <a:endParaRPr lang="es-ES"/>
          </a:p>
        </p:txBody>
      </p:sp>
      <p:sp>
        <p:nvSpPr>
          <p:cNvPr id="8" name="Footer Placeholder 7"/>
          <p:cNvSpPr>
            <a:spLocks noGrp="1"/>
          </p:cNvSpPr>
          <p:nvPr>
            <p:ph type="ftr" sz="quarter" idx="11"/>
          </p:nvPr>
        </p:nvSpPr>
        <p:spPr/>
        <p:txBody>
          <a:bodyPr/>
          <a:lstStyle>
            <a:lvl1pPr>
              <a:defRPr/>
            </a:lvl1pPr>
          </a:lstStyle>
          <a:p>
            <a:r>
              <a:rPr lang="fa-IR" smtClean="0"/>
              <a:t>تیپ بندی دانشگاه های علوم پزشکی</a:t>
            </a:r>
            <a:endParaRPr lang="es-ES"/>
          </a:p>
        </p:txBody>
      </p:sp>
      <p:sp>
        <p:nvSpPr>
          <p:cNvPr id="9" name="Slide Number Placeholder 8"/>
          <p:cNvSpPr>
            <a:spLocks noGrp="1"/>
          </p:cNvSpPr>
          <p:nvPr>
            <p:ph type="sldNum" sz="quarter" idx="12"/>
          </p:nvPr>
        </p:nvSpPr>
        <p:spPr/>
        <p:txBody>
          <a:bodyPr/>
          <a:lstStyle>
            <a:lvl1pPr>
              <a:defRPr/>
            </a:lvl1pPr>
          </a:lstStyle>
          <a:p>
            <a:fld id="{69946FDA-24ED-4021-90B9-3EE9CDD0FB25}" type="slidenum">
              <a:rPr lang="es-ES"/>
              <a:pPr/>
              <a:t>‹#›</a:t>
            </a:fld>
            <a:endParaRPr lang="es-E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fld id="{CD1C9D82-4D83-4C54-831A-654D58070C04}" type="datetime1">
              <a:rPr lang="en-US" smtClean="0"/>
              <a:pPr/>
              <a:t>1/4/2013</a:t>
            </a:fld>
            <a:endParaRPr lang="es-ES"/>
          </a:p>
        </p:txBody>
      </p:sp>
      <p:sp>
        <p:nvSpPr>
          <p:cNvPr id="4" name="Footer Placeholder 3"/>
          <p:cNvSpPr>
            <a:spLocks noGrp="1"/>
          </p:cNvSpPr>
          <p:nvPr>
            <p:ph type="ftr" sz="quarter" idx="11"/>
          </p:nvPr>
        </p:nvSpPr>
        <p:spPr/>
        <p:txBody>
          <a:bodyPr/>
          <a:lstStyle>
            <a:lvl1pPr>
              <a:defRPr/>
            </a:lvl1pPr>
          </a:lstStyle>
          <a:p>
            <a:r>
              <a:rPr lang="fa-IR" smtClean="0"/>
              <a:t>تیپ بندی دانشگاه های علوم پزشکی</a:t>
            </a:r>
            <a:endParaRPr lang="es-ES"/>
          </a:p>
        </p:txBody>
      </p:sp>
      <p:sp>
        <p:nvSpPr>
          <p:cNvPr id="5" name="Slide Number Placeholder 4"/>
          <p:cNvSpPr>
            <a:spLocks noGrp="1"/>
          </p:cNvSpPr>
          <p:nvPr>
            <p:ph type="sldNum" sz="quarter" idx="12"/>
          </p:nvPr>
        </p:nvSpPr>
        <p:spPr/>
        <p:txBody>
          <a:bodyPr/>
          <a:lstStyle>
            <a:lvl1pPr>
              <a:defRPr/>
            </a:lvl1pPr>
          </a:lstStyle>
          <a:p>
            <a:fld id="{0F461C63-AA94-4944-A81F-7781A6D5521F}" type="slidenum">
              <a:rPr lang="es-ES"/>
              <a:pPr/>
              <a:t>‹#›</a:t>
            </a:fld>
            <a:endParaRPr lang="es-E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B4F295D-75B4-4081-8900-EE11F7345480}" type="datetime1">
              <a:rPr lang="en-US" smtClean="0"/>
              <a:pPr/>
              <a:t>1/4/2013</a:t>
            </a:fld>
            <a:endParaRPr lang="es-ES"/>
          </a:p>
        </p:txBody>
      </p:sp>
      <p:sp>
        <p:nvSpPr>
          <p:cNvPr id="3" name="Footer Placeholder 2"/>
          <p:cNvSpPr>
            <a:spLocks noGrp="1"/>
          </p:cNvSpPr>
          <p:nvPr>
            <p:ph type="ftr" sz="quarter" idx="11"/>
          </p:nvPr>
        </p:nvSpPr>
        <p:spPr/>
        <p:txBody>
          <a:bodyPr/>
          <a:lstStyle>
            <a:lvl1pPr>
              <a:defRPr/>
            </a:lvl1pPr>
          </a:lstStyle>
          <a:p>
            <a:r>
              <a:rPr lang="fa-IR" smtClean="0"/>
              <a:t>تیپ بندی دانشگاه های علوم پزشکی</a:t>
            </a:r>
            <a:endParaRPr lang="es-ES"/>
          </a:p>
        </p:txBody>
      </p:sp>
      <p:sp>
        <p:nvSpPr>
          <p:cNvPr id="4" name="Slide Number Placeholder 3"/>
          <p:cNvSpPr>
            <a:spLocks noGrp="1"/>
          </p:cNvSpPr>
          <p:nvPr>
            <p:ph type="sldNum" sz="quarter" idx="12"/>
          </p:nvPr>
        </p:nvSpPr>
        <p:spPr/>
        <p:txBody>
          <a:bodyPr/>
          <a:lstStyle>
            <a:lvl1pPr>
              <a:defRPr/>
            </a:lvl1pPr>
          </a:lstStyle>
          <a:p>
            <a:fld id="{B9AD4A7B-A981-4BAD-ABBB-7C8D24DBD3C2}" type="slidenum">
              <a:rPr lang="es-ES"/>
              <a:pPr/>
              <a:t>‹#›</a:t>
            </a:fld>
            <a:endParaRPr lang="es-E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4805C3A-17B4-453E-B5AC-7510B4AF3B77}" type="datetime1">
              <a:rPr lang="en-US" smtClean="0"/>
              <a:pPr>
                <a:defRPr/>
              </a:pPr>
              <a:t>1/4/2013</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r>
              <a:rPr lang="fa-IR" smtClean="0"/>
              <a:t>تیپ بندی دانشگاه های علوم پزشکی</a:t>
            </a: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6C36DD75-58E2-4AED-9A3F-F0C70D4034F5}" type="slidenum">
              <a:rPr lang="es-ES"/>
              <a:pPr>
                <a:defRPr/>
              </a:pPr>
              <a:t>‹#›</a:t>
            </a:fld>
            <a:endParaRPr lang="es-E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13F2452-ECC4-4FAE-834E-1A78BAA844D1}" type="datetime1">
              <a:rPr lang="en-US" smtClean="0"/>
              <a:pPr/>
              <a:t>1/4/2013</a:t>
            </a:fld>
            <a:endParaRPr lang="es-ES"/>
          </a:p>
        </p:txBody>
      </p:sp>
      <p:sp>
        <p:nvSpPr>
          <p:cNvPr id="6" name="Footer Placeholder 5"/>
          <p:cNvSpPr>
            <a:spLocks noGrp="1"/>
          </p:cNvSpPr>
          <p:nvPr>
            <p:ph type="ftr" sz="quarter" idx="11"/>
          </p:nvPr>
        </p:nvSpPr>
        <p:spPr/>
        <p:txBody>
          <a:bodyPr/>
          <a:lstStyle>
            <a:lvl1pPr>
              <a:defRPr/>
            </a:lvl1pPr>
          </a:lstStyle>
          <a:p>
            <a:r>
              <a:rPr lang="fa-IR" smtClean="0"/>
              <a:t>تیپ بندی دانشگاه های علوم پزشکی</a:t>
            </a:r>
            <a:endParaRPr lang="es-ES"/>
          </a:p>
        </p:txBody>
      </p:sp>
      <p:sp>
        <p:nvSpPr>
          <p:cNvPr id="7" name="Slide Number Placeholder 6"/>
          <p:cNvSpPr>
            <a:spLocks noGrp="1"/>
          </p:cNvSpPr>
          <p:nvPr>
            <p:ph type="sldNum" sz="quarter" idx="12"/>
          </p:nvPr>
        </p:nvSpPr>
        <p:spPr/>
        <p:txBody>
          <a:bodyPr/>
          <a:lstStyle>
            <a:lvl1pPr>
              <a:defRPr/>
            </a:lvl1pPr>
          </a:lstStyle>
          <a:p>
            <a:fld id="{7F36C18E-69BF-4FEF-A443-6A9852137F94}" type="slidenum">
              <a:rPr lang="es-ES"/>
              <a:pPr/>
              <a:t>‹#›</a:t>
            </a:fld>
            <a:endParaRPr lang="es-E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26E318F-15DF-44B2-9F43-D66A785CAC05}" type="datetime1">
              <a:rPr lang="en-US" smtClean="0"/>
              <a:pPr/>
              <a:t>1/4/2013</a:t>
            </a:fld>
            <a:endParaRPr lang="es-ES"/>
          </a:p>
        </p:txBody>
      </p:sp>
      <p:sp>
        <p:nvSpPr>
          <p:cNvPr id="6" name="Footer Placeholder 5"/>
          <p:cNvSpPr>
            <a:spLocks noGrp="1"/>
          </p:cNvSpPr>
          <p:nvPr>
            <p:ph type="ftr" sz="quarter" idx="11"/>
          </p:nvPr>
        </p:nvSpPr>
        <p:spPr/>
        <p:txBody>
          <a:bodyPr/>
          <a:lstStyle>
            <a:lvl1pPr>
              <a:defRPr/>
            </a:lvl1pPr>
          </a:lstStyle>
          <a:p>
            <a:r>
              <a:rPr lang="fa-IR" smtClean="0"/>
              <a:t>تیپ بندی دانشگاه های علوم پزشکی</a:t>
            </a:r>
            <a:endParaRPr lang="es-ES"/>
          </a:p>
        </p:txBody>
      </p:sp>
      <p:sp>
        <p:nvSpPr>
          <p:cNvPr id="7" name="Slide Number Placeholder 6"/>
          <p:cNvSpPr>
            <a:spLocks noGrp="1"/>
          </p:cNvSpPr>
          <p:nvPr>
            <p:ph type="sldNum" sz="quarter" idx="12"/>
          </p:nvPr>
        </p:nvSpPr>
        <p:spPr/>
        <p:txBody>
          <a:bodyPr/>
          <a:lstStyle>
            <a:lvl1pPr>
              <a:defRPr/>
            </a:lvl1pPr>
          </a:lstStyle>
          <a:p>
            <a:fld id="{C30847C9-1E61-48FC-939E-43022D7C754A}" type="slidenum">
              <a:rPr lang="es-ES"/>
              <a:pPr/>
              <a:t>‹#›</a:t>
            </a:fld>
            <a:endParaRPr lang="es-E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fld id="{BEC46407-9D90-4871-A7B4-E48473AAA930}" type="datetime1">
              <a:rPr lang="en-US" smtClean="0"/>
              <a:pPr/>
              <a:t>1/4/2013</a:t>
            </a:fld>
            <a:endParaRPr lang="es-ES"/>
          </a:p>
        </p:txBody>
      </p:sp>
      <p:sp>
        <p:nvSpPr>
          <p:cNvPr id="5" name="Footer Placeholder 4"/>
          <p:cNvSpPr>
            <a:spLocks noGrp="1"/>
          </p:cNvSpPr>
          <p:nvPr>
            <p:ph type="ftr" sz="quarter" idx="11"/>
          </p:nvPr>
        </p:nvSpPr>
        <p:spPr/>
        <p:txBody>
          <a:bodyPr/>
          <a:lstStyle>
            <a:lvl1pPr>
              <a:defRPr/>
            </a:lvl1pPr>
          </a:lstStyle>
          <a:p>
            <a:r>
              <a:rPr lang="fa-IR" smtClean="0"/>
              <a:t>تیپ بندی دانشگاه های علوم پزشکی</a:t>
            </a:r>
            <a:endParaRPr lang="es-ES"/>
          </a:p>
        </p:txBody>
      </p:sp>
      <p:sp>
        <p:nvSpPr>
          <p:cNvPr id="6" name="Slide Number Placeholder 5"/>
          <p:cNvSpPr>
            <a:spLocks noGrp="1"/>
          </p:cNvSpPr>
          <p:nvPr>
            <p:ph type="sldNum" sz="quarter" idx="12"/>
          </p:nvPr>
        </p:nvSpPr>
        <p:spPr/>
        <p:txBody>
          <a:bodyPr/>
          <a:lstStyle>
            <a:lvl1pPr>
              <a:defRPr/>
            </a:lvl1pPr>
          </a:lstStyle>
          <a:p>
            <a:fld id="{93E84F33-40C3-418F-AFDD-EBD23A972963}" type="slidenum">
              <a:rPr lang="es-ES"/>
              <a:pPr/>
              <a:t>‹#›</a:t>
            </a:fld>
            <a:endParaRPr lang="es-E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fld id="{BB3A0291-0A73-4583-AD59-0F434BEBD652}" type="datetime1">
              <a:rPr lang="en-US" smtClean="0"/>
              <a:pPr/>
              <a:t>1/4/2013</a:t>
            </a:fld>
            <a:endParaRPr lang="es-ES"/>
          </a:p>
        </p:txBody>
      </p:sp>
      <p:sp>
        <p:nvSpPr>
          <p:cNvPr id="5" name="Footer Placeholder 4"/>
          <p:cNvSpPr>
            <a:spLocks noGrp="1"/>
          </p:cNvSpPr>
          <p:nvPr>
            <p:ph type="ftr" sz="quarter" idx="11"/>
          </p:nvPr>
        </p:nvSpPr>
        <p:spPr/>
        <p:txBody>
          <a:bodyPr/>
          <a:lstStyle>
            <a:lvl1pPr>
              <a:defRPr/>
            </a:lvl1pPr>
          </a:lstStyle>
          <a:p>
            <a:r>
              <a:rPr lang="fa-IR" smtClean="0"/>
              <a:t>تیپ بندی دانشگاه های علوم پزشکی</a:t>
            </a:r>
            <a:endParaRPr lang="es-ES"/>
          </a:p>
        </p:txBody>
      </p:sp>
      <p:sp>
        <p:nvSpPr>
          <p:cNvPr id="6" name="Slide Number Placeholder 5"/>
          <p:cNvSpPr>
            <a:spLocks noGrp="1"/>
          </p:cNvSpPr>
          <p:nvPr>
            <p:ph type="sldNum" sz="quarter" idx="12"/>
          </p:nvPr>
        </p:nvSpPr>
        <p:spPr/>
        <p:txBody>
          <a:bodyPr/>
          <a:lstStyle>
            <a:lvl1pPr>
              <a:defRPr/>
            </a:lvl1pPr>
          </a:lstStyle>
          <a:p>
            <a:fld id="{535096ED-8E34-495C-9C46-837BA29DBA40}" type="slidenum">
              <a:rPr lang="es-ES"/>
              <a:pPr/>
              <a:t>‹#›</a:t>
            </a:fld>
            <a:endParaRPr lang="es-E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fld id="{10D90A12-4375-40C1-99AB-CD242A644559}" type="datetime1">
              <a:rPr lang="en-US" smtClean="0"/>
              <a:pPr>
                <a:defRPr/>
              </a:pPr>
              <a:t>1/4/2013</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r>
              <a:rPr lang="fa-IR" smtClean="0"/>
              <a:t>تیپ بندی دانشگاه های علوم پزشکی</a:t>
            </a: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EDD751B1-9AE9-4811-8886-2C108EE9FF23}" type="slidenum">
              <a:rPr lang="es-ES"/>
              <a:pPr>
                <a:defRPr/>
              </a:pPr>
              <a:t>‹#›</a:t>
            </a:fld>
            <a:endParaRPr lang="es-E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fld id="{742B1AF3-DFF2-4F29-98EE-DD5BBAF7EFBF}" type="datetime1">
              <a:rPr lang="en-US" smtClean="0"/>
              <a:pPr>
                <a:defRPr/>
              </a:pPr>
              <a:t>1/4/2013</a:t>
            </a:fld>
            <a:endParaRPr lang="es-ES"/>
          </a:p>
        </p:txBody>
      </p:sp>
      <p:sp>
        <p:nvSpPr>
          <p:cNvPr id="8" name="Rectangle 5"/>
          <p:cNvSpPr>
            <a:spLocks noGrp="1" noChangeArrowheads="1"/>
          </p:cNvSpPr>
          <p:nvPr>
            <p:ph type="ftr" sz="quarter" idx="11"/>
          </p:nvPr>
        </p:nvSpPr>
        <p:spPr>
          <a:ln/>
        </p:spPr>
        <p:txBody>
          <a:bodyPr/>
          <a:lstStyle>
            <a:lvl1pPr>
              <a:defRPr/>
            </a:lvl1pPr>
          </a:lstStyle>
          <a:p>
            <a:pPr>
              <a:defRPr/>
            </a:pPr>
            <a:r>
              <a:rPr lang="fa-IR" smtClean="0"/>
              <a:t>تیپ بندی دانشگاه های علوم پزشکی</a:t>
            </a: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18ECD2CA-2C40-47A1-A3AF-92D6149A050C}" type="slidenum">
              <a:rPr lang="es-ES"/>
              <a:pPr>
                <a:defRPr/>
              </a:pPr>
              <a:t>‹#›</a:t>
            </a:fld>
            <a:endParaRPr lang="es-E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fld id="{5CE19460-9F11-4BC6-A7DF-E777458119CF}" type="datetime1">
              <a:rPr lang="en-US" smtClean="0"/>
              <a:pPr>
                <a:defRPr/>
              </a:pPr>
              <a:t>1/4/2013</a:t>
            </a:fld>
            <a:endParaRPr lang="es-ES"/>
          </a:p>
        </p:txBody>
      </p:sp>
      <p:sp>
        <p:nvSpPr>
          <p:cNvPr id="4" name="Rectangle 5"/>
          <p:cNvSpPr>
            <a:spLocks noGrp="1" noChangeArrowheads="1"/>
          </p:cNvSpPr>
          <p:nvPr>
            <p:ph type="ftr" sz="quarter" idx="11"/>
          </p:nvPr>
        </p:nvSpPr>
        <p:spPr>
          <a:ln/>
        </p:spPr>
        <p:txBody>
          <a:bodyPr/>
          <a:lstStyle>
            <a:lvl1pPr>
              <a:defRPr/>
            </a:lvl1pPr>
          </a:lstStyle>
          <a:p>
            <a:pPr>
              <a:defRPr/>
            </a:pPr>
            <a:r>
              <a:rPr lang="fa-IR" smtClean="0"/>
              <a:t>تیپ بندی دانشگاه های علوم پزشکی</a:t>
            </a: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DB2998A7-8E96-4120-BE51-967816B6838B}" type="slidenum">
              <a:rPr lang="es-ES"/>
              <a:pPr>
                <a:defRPr/>
              </a:pPr>
              <a:t>‹#›</a:t>
            </a:fld>
            <a:endParaRPr lang="es-E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54B8FD2-B1D8-4C2B-8BB4-EC3EC674188E}" type="datetime1">
              <a:rPr lang="en-US" smtClean="0"/>
              <a:pPr>
                <a:defRPr/>
              </a:pPr>
              <a:t>1/4/2013</a:t>
            </a:fld>
            <a:endParaRPr lang="es-ES"/>
          </a:p>
        </p:txBody>
      </p:sp>
      <p:sp>
        <p:nvSpPr>
          <p:cNvPr id="3" name="Rectangle 5"/>
          <p:cNvSpPr>
            <a:spLocks noGrp="1" noChangeArrowheads="1"/>
          </p:cNvSpPr>
          <p:nvPr>
            <p:ph type="ftr" sz="quarter" idx="11"/>
          </p:nvPr>
        </p:nvSpPr>
        <p:spPr>
          <a:ln/>
        </p:spPr>
        <p:txBody>
          <a:bodyPr/>
          <a:lstStyle>
            <a:lvl1pPr>
              <a:defRPr/>
            </a:lvl1pPr>
          </a:lstStyle>
          <a:p>
            <a:pPr>
              <a:defRPr/>
            </a:pPr>
            <a:r>
              <a:rPr lang="fa-IR" smtClean="0"/>
              <a:t>تیپ بندی دانشگاه های علوم پزشکی</a:t>
            </a: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EA23F4BC-97EC-4AE0-850D-DD193F8B6921}" type="slidenum">
              <a:rPr lang="es-ES"/>
              <a:pPr>
                <a:defRPr/>
              </a:pPr>
              <a:t>‹#›</a:t>
            </a:fld>
            <a:endParaRPr lang="es-E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7004899-4F7B-49DE-9020-B606C2167BE8}" type="datetime1">
              <a:rPr lang="en-US" smtClean="0"/>
              <a:pPr>
                <a:defRPr/>
              </a:pPr>
              <a:t>1/4/2013</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r>
              <a:rPr lang="fa-IR" smtClean="0"/>
              <a:t>تیپ بندی دانشگاه های علوم پزشکی</a:t>
            </a: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C459986-015C-4B3E-8D0B-6CA7C5A95BA4}" type="slidenum">
              <a:rPr lang="es-ES"/>
              <a:pPr>
                <a:defRPr/>
              </a:pPr>
              <a:t>‹#›</a:t>
            </a:fld>
            <a:endParaRPr lang="es-E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2E253F9-26F5-47C5-9761-A40C262FF2A2}" type="datetime1">
              <a:rPr lang="en-US" smtClean="0"/>
              <a:pPr>
                <a:defRPr/>
              </a:pPr>
              <a:t>1/4/2013</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r>
              <a:rPr lang="fa-IR" smtClean="0"/>
              <a:t>تیپ بندی دانشگاه های علوم پزشکی</a:t>
            </a: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312BBCF5-C0C1-4E3A-AFD7-317298817CA4}" type="slidenum">
              <a:rPr lang="es-ES"/>
              <a:pPr>
                <a:defRPr/>
              </a:pPr>
              <a:t>‹#›</a:t>
            </a:fld>
            <a:endParaRPr lang="es-E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FECEA66A-3758-4CE6-9F6B-402F1E147CB9}" type="datetime1">
              <a:rPr lang="en-US" smtClean="0"/>
              <a:pPr>
                <a:defRPr/>
              </a:pPr>
              <a:t>1/4/2013</a:t>
            </a:fld>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fa-IR" smtClean="0"/>
              <a:t>تیپ بندی دانشگاه های علوم پزشکی</a:t>
            </a: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CAE94F15-AFC7-4D1E-87EA-571BA1ED58D9}"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6E68BFF9-8A12-4964-9156-C4D34C74E9F0}" type="datetime1">
              <a:rPr lang="en-US" smtClean="0"/>
              <a:pPr>
                <a:defRPr/>
              </a:pPr>
              <a:t>1/4/2013</a:t>
            </a:fld>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fa-IR" smtClean="0"/>
              <a:t>تیپ بندی دانشگاه های علوم پزشکی</a:t>
            </a: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28BE1406-6718-42FE-954A-F926D1A359BE}"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E61300AF-80AB-4C10-A44A-6D218830DE65}" type="datetime1">
              <a:rPr lang="en-US" smtClean="0"/>
              <a:pPr/>
              <a:t>1/4/2013</a:t>
            </a:fld>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fa-IR" smtClean="0"/>
              <a:t>تیپ بندی دانشگاه های علوم پزشکی</a:t>
            </a: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DBBDB60-7986-4F7D-B848-1A63B1DDD282}"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p:hf hd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amar.org.i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7" descr="ffghnjhgt.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785786" y="1071546"/>
            <a:ext cx="7286676" cy="4929223"/>
          </a:xfrm>
        </p:spPr>
        <p:txBody>
          <a:bodyPr/>
          <a:lstStyle/>
          <a:p>
            <a:pPr lvl="0" algn="r" rtl="1">
              <a:buNone/>
            </a:pPr>
            <a:r>
              <a:rPr lang="fa-IR" sz="2800" dirty="0" smtClean="0">
                <a:solidFill>
                  <a:schemeClr val="bg1"/>
                </a:solidFill>
                <a:cs typeface="B Zar" pitchFamily="2" charset="-78"/>
              </a:rPr>
              <a:t>آمارهای خالی هر دانشگاه را نیز با آمار دانشگاههای هم سطح و مشابه تکمیل کردیم. در مواردی که این امر ممکن نبود با ترسیم مدل رگرسیونی نزدیکترین آمار به واقعیت بدست آمد.</a:t>
            </a:r>
          </a:p>
          <a:p>
            <a:pPr marL="365760" indent="-256032" algn="r" rtl="1" fontAlgn="auto">
              <a:spcBef>
                <a:spcPts val="400"/>
              </a:spcBef>
              <a:spcAft>
                <a:spcPts val="0"/>
              </a:spcAft>
              <a:buClr>
                <a:srgbClr val="2DA2BF"/>
              </a:buClr>
              <a:buSzPct val="68000"/>
              <a:buNone/>
              <a:defRPr/>
            </a:pPr>
            <a:r>
              <a:rPr lang="fa-IR" sz="2800" dirty="0" smtClean="0">
                <a:solidFill>
                  <a:schemeClr val="bg1"/>
                </a:solidFill>
                <a:cs typeface="B Zar" pitchFamily="2" charset="-78"/>
              </a:rPr>
              <a:t>سپس سعی شد با مدلهای آماری و بر اساس این متغیرها دانشگاهها به سه دسته تقسیم شوند به شکلی که شباهت درون دسته ای، حداکثر و بین دسته ای حداقل شود. برای این کار از روش آنالیز عاملی استفاده شد. </a:t>
            </a:r>
          </a:p>
          <a:p>
            <a:pPr marL="365760" marR="0" lvl="0" indent="-256032" algn="r" defTabSz="914400" rtl="1" eaLnBrk="1" fontAlgn="auto" latinLnBrk="0" hangingPunct="1">
              <a:lnSpc>
                <a:spcPct val="100000"/>
              </a:lnSpc>
              <a:spcBef>
                <a:spcPts val="400"/>
              </a:spcBef>
              <a:spcAft>
                <a:spcPts val="0"/>
              </a:spcAft>
              <a:buClr>
                <a:srgbClr val="2DA2BF"/>
              </a:buClr>
              <a:buSzPct val="68000"/>
              <a:buNone/>
              <a:tabLst/>
              <a:defRPr/>
            </a:pPr>
            <a:r>
              <a:rPr lang="ar-SA" sz="2800" dirty="0" smtClean="0">
                <a:solidFill>
                  <a:schemeClr val="bg1"/>
                </a:solidFill>
                <a:cs typeface="B Zar" pitchFamily="2" charset="-78"/>
              </a:rPr>
              <a:t>برای تقسیم بندی بر اساس اطلاعات شاخصها، می توان سناریوهای مختلف رادر نظرگرفت:</a:t>
            </a:r>
            <a:endParaRPr lang="fa-IR" sz="2800" dirty="0" smtClean="0">
              <a:solidFill>
                <a:schemeClr val="bg1"/>
              </a:solidFill>
              <a:cs typeface="B Zar" pitchFamily="2" charset="-78"/>
            </a:endParaRPr>
          </a:p>
          <a:p>
            <a:pPr lvl="0" algn="r" rtl="1">
              <a:buNone/>
            </a:pPr>
            <a:endParaRPr lang="en-US" sz="2800" dirty="0" smtClean="0">
              <a:solidFill>
                <a:schemeClr val="bg1"/>
              </a:solidFill>
              <a:cs typeface="B Zar" pitchFamily="2" charset="-78"/>
            </a:endParaRPr>
          </a:p>
          <a:p>
            <a:pPr algn="r" rtl="1">
              <a:buNone/>
            </a:pPr>
            <a:endParaRPr lang="fa-IR" sz="2800" dirty="0">
              <a:solidFill>
                <a:schemeClr val="bg1"/>
              </a:solidFill>
              <a:cs typeface="B Zar" pitchFamily="2" charset="-78"/>
            </a:endParaRPr>
          </a:p>
        </p:txBody>
      </p:sp>
      <p:sp>
        <p:nvSpPr>
          <p:cNvPr id="5" name="Footer Placeholder 4"/>
          <p:cNvSpPr>
            <a:spLocks noGrp="1"/>
          </p:cNvSpPr>
          <p:nvPr>
            <p:ph type="ftr" sz="quarter" idx="11"/>
          </p:nvPr>
        </p:nvSpPr>
        <p:spPr/>
        <p:txBody>
          <a:bodyPr/>
          <a:lstStyle/>
          <a:p>
            <a:pPr>
              <a:defRPr/>
            </a:pPr>
            <a:r>
              <a:rPr lang="fa-IR" smtClean="0"/>
              <a:t>تیپ بندی دانشگاه های علوم پزشکی</a:t>
            </a:r>
            <a:endParaRPr lang="es-ES"/>
          </a:p>
        </p:txBody>
      </p:sp>
      <p:sp>
        <p:nvSpPr>
          <p:cNvPr id="7" name="Date Placeholder 6"/>
          <p:cNvSpPr>
            <a:spLocks noGrp="1"/>
          </p:cNvSpPr>
          <p:nvPr>
            <p:ph type="dt" sz="half" idx="10"/>
          </p:nvPr>
        </p:nvSpPr>
        <p:spPr/>
        <p:txBody>
          <a:bodyPr/>
          <a:lstStyle/>
          <a:p>
            <a:pPr>
              <a:defRPr/>
            </a:pPr>
            <a:fld id="{28EF35A1-ECC9-443A-BF7A-FBA827F3DC4A}" type="datetime1">
              <a:rPr lang="en-US" smtClean="0"/>
              <a:pPr>
                <a:defRPr/>
              </a:pPr>
              <a:t>1/4/2013</a:t>
            </a:fld>
            <a:endParaRPr lang="es-ES"/>
          </a:p>
        </p:txBody>
      </p:sp>
      <p:sp>
        <p:nvSpPr>
          <p:cNvPr id="8" name="Slide Number Placeholder 7"/>
          <p:cNvSpPr>
            <a:spLocks noGrp="1"/>
          </p:cNvSpPr>
          <p:nvPr>
            <p:ph type="sldNum" sz="quarter" idx="12"/>
          </p:nvPr>
        </p:nvSpPr>
        <p:spPr/>
        <p:txBody>
          <a:bodyPr/>
          <a:lstStyle/>
          <a:p>
            <a:pPr>
              <a:defRPr/>
            </a:pPr>
            <a:fld id="{E8CD101B-BE1E-4421-8B35-B0A7D950FC27}" type="slidenum">
              <a:rPr lang="es-ES" smtClean="0"/>
              <a:pPr>
                <a:defRPr/>
              </a:pPr>
              <a:t>10</a:t>
            </a:fld>
            <a:endParaRPr lang="es-E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714348" y="1000109"/>
            <a:ext cx="7643866" cy="5000660"/>
          </a:xfrm>
        </p:spPr>
        <p:txBody>
          <a:bodyPr/>
          <a:lstStyle/>
          <a:p>
            <a:pPr lvl="0" algn="ctr" rtl="1">
              <a:buNone/>
            </a:pPr>
            <a:r>
              <a:rPr lang="fa-IR" sz="2400" i="1" dirty="0" smtClean="0">
                <a:solidFill>
                  <a:srgbClr val="FF0066"/>
                </a:solidFill>
                <a:effectLst>
                  <a:outerShdw blurRad="38100" dist="38100" dir="2700000" algn="tl">
                    <a:srgbClr val="000000">
                      <a:alpha val="43137"/>
                    </a:srgbClr>
                  </a:outerShdw>
                </a:effectLst>
                <a:cs typeface="B Zar" pitchFamily="2" charset="-78"/>
              </a:rPr>
              <a:t>سناریوی علمی آموزشی</a:t>
            </a:r>
          </a:p>
          <a:p>
            <a:pPr lvl="0" algn="r" rtl="1">
              <a:buNone/>
            </a:pPr>
            <a:r>
              <a:rPr lang="fa-IR" sz="2400" dirty="0" smtClean="0">
                <a:solidFill>
                  <a:srgbClr val="FFFFFF"/>
                </a:solidFill>
                <a:cs typeface="B Zar" pitchFamily="2" charset="-78"/>
              </a:rPr>
              <a:t>در این سناریو فقط شاخصهایی که با آموزش مرتبط بودند وارد شدند. این سناریو خود در دو سطح انجام شد:</a:t>
            </a:r>
          </a:p>
          <a:p>
            <a:pPr lvl="0" algn="r" rtl="1">
              <a:buNone/>
            </a:pPr>
            <a:r>
              <a:rPr lang="fa-IR" sz="2400" dirty="0" smtClean="0">
                <a:solidFill>
                  <a:srgbClr val="FFFFFF"/>
                </a:solidFill>
                <a:cs typeface="B Zar" pitchFamily="2" charset="-78"/>
              </a:rPr>
              <a:t> در یک سطح کلیه شاخصهای علمی-آموزشی شامل </a:t>
            </a:r>
            <a:r>
              <a:rPr lang="ar-SA" sz="2400" dirty="0" smtClean="0">
                <a:solidFill>
                  <a:schemeClr val="bg1"/>
                </a:solidFill>
                <a:cs typeface="B Zar" pitchFamily="2" charset="-78"/>
              </a:rPr>
              <a:t>فضای آموزشی</a:t>
            </a:r>
            <a:r>
              <a:rPr lang="fa-IR" sz="2400" dirty="0" smtClean="0">
                <a:solidFill>
                  <a:schemeClr val="bg1"/>
                </a:solidFill>
                <a:cs typeface="B Zar" pitchFamily="2" charset="-78"/>
              </a:rPr>
              <a:t> و </a:t>
            </a:r>
            <a:r>
              <a:rPr lang="ar-SA" sz="2400" dirty="0" smtClean="0">
                <a:solidFill>
                  <a:schemeClr val="bg1"/>
                </a:solidFill>
                <a:cs typeface="B Zar" pitchFamily="2" charset="-78"/>
              </a:rPr>
              <a:t>خوابگاهی، تعداد دانشکده، بودجه پژوهشی، تعداد دانشجو و تعداد اعضای هیأت علمی و تعداد مراکز تحقیقاتی</a:t>
            </a:r>
            <a:r>
              <a:rPr lang="fa-IR" sz="2400" dirty="0" smtClean="0">
                <a:solidFill>
                  <a:srgbClr val="FFFFFF"/>
                </a:solidFill>
                <a:cs typeface="B Zar" pitchFamily="2" charset="-78"/>
              </a:rPr>
              <a:t> وارد و دسته بندی بر آن اساس انجام شد.</a:t>
            </a:r>
          </a:p>
          <a:p>
            <a:pPr algn="r" rtl="1">
              <a:buNone/>
            </a:pPr>
            <a:r>
              <a:rPr lang="fa-IR" sz="2400" dirty="0" smtClean="0">
                <a:solidFill>
                  <a:srgbClr val="FFFFFF"/>
                </a:solidFill>
                <a:cs typeface="B Zar" pitchFamily="2" charset="-78"/>
              </a:rPr>
              <a:t> در حالت دوم بجای اینکه تعداد کلی دانشجو و استاد استفاده شود ، تعداد دانشجو به تفکیک رده های تحصیلی کاردانی، کارشناسی، کارشناسی ارشد، دکترای عمومی، </a:t>
            </a:r>
            <a:r>
              <a:rPr lang="en-US" sz="2400" dirty="0" smtClean="0">
                <a:solidFill>
                  <a:srgbClr val="FFFFFF"/>
                </a:solidFill>
                <a:cs typeface="B Zar" pitchFamily="2" charset="-78"/>
              </a:rPr>
              <a:t>PhD، </a:t>
            </a:r>
            <a:r>
              <a:rPr lang="fa-IR" sz="2400" dirty="0" smtClean="0">
                <a:solidFill>
                  <a:srgbClr val="FFFFFF"/>
                </a:solidFill>
                <a:cs typeface="B Zar" pitchFamily="2" charset="-78"/>
              </a:rPr>
              <a:t>تخصص، فوق تخصص، </a:t>
            </a:r>
            <a:r>
              <a:rPr lang="en-US" sz="2400" dirty="0" smtClean="0">
                <a:solidFill>
                  <a:srgbClr val="FFFFFF"/>
                </a:solidFill>
                <a:cs typeface="B Zar" pitchFamily="2" charset="-78"/>
              </a:rPr>
              <a:t>mph، </a:t>
            </a:r>
            <a:r>
              <a:rPr lang="fa-IR" sz="2400" dirty="0" smtClean="0">
                <a:solidFill>
                  <a:srgbClr val="FFFFFF"/>
                </a:solidFill>
                <a:cs typeface="B Zar" pitchFamily="2" charset="-78"/>
              </a:rPr>
              <a:t>فلوشیپ و اعضای هیأت علمی با مرتبه مربی، استادیار، دانشیار، استاد استفاده شد</a:t>
            </a:r>
            <a:endParaRPr lang="fa-IR" sz="2400" dirty="0" smtClean="0">
              <a:solidFill>
                <a:srgbClr val="000000"/>
              </a:solidFill>
              <a:cs typeface="B Zar" pitchFamily="2" charset="-78"/>
            </a:endParaRPr>
          </a:p>
          <a:p>
            <a:endParaRPr lang="fa-IR" dirty="0">
              <a:cs typeface="B Zar" pitchFamily="2" charset="-78"/>
            </a:endParaRPr>
          </a:p>
        </p:txBody>
      </p:sp>
      <p:sp>
        <p:nvSpPr>
          <p:cNvPr id="5" name="Footer Placeholder 4"/>
          <p:cNvSpPr>
            <a:spLocks noGrp="1"/>
          </p:cNvSpPr>
          <p:nvPr>
            <p:ph type="ftr" sz="quarter" idx="11"/>
          </p:nvPr>
        </p:nvSpPr>
        <p:spPr/>
        <p:txBody>
          <a:bodyPr/>
          <a:lstStyle/>
          <a:p>
            <a:pPr>
              <a:defRPr/>
            </a:pPr>
            <a:r>
              <a:rPr lang="fa-IR" smtClean="0"/>
              <a:t>تیپ بندی دانشگاه های علوم پزشکی</a:t>
            </a:r>
            <a:endParaRPr lang="es-ES"/>
          </a:p>
        </p:txBody>
      </p:sp>
      <p:sp>
        <p:nvSpPr>
          <p:cNvPr id="9" name="Date Placeholder 8"/>
          <p:cNvSpPr>
            <a:spLocks noGrp="1"/>
          </p:cNvSpPr>
          <p:nvPr>
            <p:ph type="dt" sz="half" idx="10"/>
          </p:nvPr>
        </p:nvSpPr>
        <p:spPr/>
        <p:txBody>
          <a:bodyPr/>
          <a:lstStyle/>
          <a:p>
            <a:pPr>
              <a:defRPr/>
            </a:pPr>
            <a:fld id="{85E3DC38-C38F-40C6-9820-28D769C1C32B}" type="datetime1">
              <a:rPr lang="en-US" smtClean="0"/>
              <a:pPr>
                <a:defRPr/>
              </a:pPr>
              <a:t>1/4/2013</a:t>
            </a:fld>
            <a:endParaRPr lang="es-ES"/>
          </a:p>
        </p:txBody>
      </p:sp>
      <p:sp>
        <p:nvSpPr>
          <p:cNvPr id="10" name="Slide Number Placeholder 9"/>
          <p:cNvSpPr>
            <a:spLocks noGrp="1"/>
          </p:cNvSpPr>
          <p:nvPr>
            <p:ph type="sldNum" sz="quarter" idx="12"/>
          </p:nvPr>
        </p:nvSpPr>
        <p:spPr/>
        <p:txBody>
          <a:bodyPr/>
          <a:lstStyle/>
          <a:p>
            <a:pPr>
              <a:defRPr/>
            </a:pPr>
            <a:fld id="{E8CD101B-BE1E-4421-8B35-B0A7D950FC27}" type="slidenum">
              <a:rPr lang="es-ES" smtClean="0"/>
              <a:pPr>
                <a:defRPr/>
              </a:pPr>
              <a:t>11</a:t>
            </a:fld>
            <a:endParaRPr lang="es-E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714348" y="928670"/>
            <a:ext cx="7715304" cy="5197493"/>
          </a:xfrm>
        </p:spPr>
        <p:txBody>
          <a:bodyPr/>
          <a:lstStyle/>
          <a:p>
            <a:pPr algn="ctr" rtl="1">
              <a:buNone/>
            </a:pPr>
            <a:r>
              <a:rPr lang="fa-IR" i="1" dirty="0" smtClean="0">
                <a:solidFill>
                  <a:srgbClr val="FF0066"/>
                </a:solidFill>
                <a:effectLst>
                  <a:outerShdw blurRad="38100" dist="38100" dir="2700000" algn="tl">
                    <a:srgbClr val="000000">
                      <a:alpha val="43137"/>
                    </a:srgbClr>
                  </a:outerShdw>
                </a:effectLst>
                <a:cs typeface="B Mitra" pitchFamily="2" charset="-78"/>
              </a:rPr>
              <a:t>سناریوی اجرایی</a:t>
            </a:r>
          </a:p>
          <a:p>
            <a:pPr algn="r" rtl="1">
              <a:buNone/>
            </a:pPr>
            <a:r>
              <a:rPr lang="fa-IR" dirty="0" smtClean="0">
                <a:solidFill>
                  <a:schemeClr val="bg1"/>
                </a:solidFill>
                <a:cs typeface="B Mitra" pitchFamily="2" charset="-78"/>
              </a:rPr>
              <a:t>در این سناریو شاخص های مربوط به ارائه خدمات وارد شدند که عبارتند از:</a:t>
            </a:r>
          </a:p>
          <a:p>
            <a:pPr algn="r" rtl="1">
              <a:buNone/>
            </a:pPr>
            <a:r>
              <a:rPr lang="ar-SA" dirty="0" smtClean="0">
                <a:solidFill>
                  <a:schemeClr val="bg1"/>
                </a:solidFill>
                <a:latin typeface="Times New Roman"/>
                <a:ea typeface="Times New Roman"/>
                <a:cs typeface="B Mitra"/>
              </a:rPr>
              <a:t>تعداد بیمارستان، بودجه کل، تعداد خانه بهداشت، تعداد پایگاه بهداشتی، تخت فعال، تعداد پرسنل کل و جمعیت تحت پوشش، تعداد مراکز بهداشتی- درمانی</a:t>
            </a:r>
            <a:endParaRPr lang="fa-IR" dirty="0">
              <a:solidFill>
                <a:schemeClr val="bg1"/>
              </a:solidFill>
            </a:endParaRPr>
          </a:p>
        </p:txBody>
      </p:sp>
      <p:sp>
        <p:nvSpPr>
          <p:cNvPr id="5" name="Footer Placeholder 4"/>
          <p:cNvSpPr>
            <a:spLocks noGrp="1"/>
          </p:cNvSpPr>
          <p:nvPr>
            <p:ph type="ftr" sz="quarter" idx="11"/>
          </p:nvPr>
        </p:nvSpPr>
        <p:spPr/>
        <p:txBody>
          <a:bodyPr/>
          <a:lstStyle/>
          <a:p>
            <a:pPr>
              <a:defRPr/>
            </a:pPr>
            <a:r>
              <a:rPr lang="fa-IR" smtClean="0"/>
              <a:t>تیپ بندی دانشگاه های علوم پزشکی</a:t>
            </a:r>
            <a:endParaRPr lang="es-ES"/>
          </a:p>
        </p:txBody>
      </p:sp>
      <p:sp>
        <p:nvSpPr>
          <p:cNvPr id="7" name="Date Placeholder 6"/>
          <p:cNvSpPr>
            <a:spLocks noGrp="1"/>
          </p:cNvSpPr>
          <p:nvPr>
            <p:ph type="dt" sz="half" idx="10"/>
          </p:nvPr>
        </p:nvSpPr>
        <p:spPr/>
        <p:txBody>
          <a:bodyPr/>
          <a:lstStyle/>
          <a:p>
            <a:pPr>
              <a:defRPr/>
            </a:pPr>
            <a:fld id="{01BA6B34-6CFA-4FAB-B7B1-A65B18E7DC71}" type="datetime1">
              <a:rPr lang="en-US" smtClean="0"/>
              <a:pPr>
                <a:defRPr/>
              </a:pPr>
              <a:t>1/4/2013</a:t>
            </a:fld>
            <a:endParaRPr lang="es-ES"/>
          </a:p>
        </p:txBody>
      </p:sp>
      <p:sp>
        <p:nvSpPr>
          <p:cNvPr id="8" name="Slide Number Placeholder 7"/>
          <p:cNvSpPr>
            <a:spLocks noGrp="1"/>
          </p:cNvSpPr>
          <p:nvPr>
            <p:ph type="sldNum" sz="quarter" idx="12"/>
          </p:nvPr>
        </p:nvSpPr>
        <p:spPr/>
        <p:txBody>
          <a:bodyPr/>
          <a:lstStyle/>
          <a:p>
            <a:pPr>
              <a:defRPr/>
            </a:pPr>
            <a:fld id="{E8CD101B-BE1E-4421-8B35-B0A7D950FC27}" type="slidenum">
              <a:rPr lang="es-ES" smtClean="0"/>
              <a:pPr>
                <a:defRPr/>
              </a:pPr>
              <a:t>12</a:t>
            </a:fld>
            <a:endParaRPr lang="es-E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785786" y="857233"/>
            <a:ext cx="7643866" cy="5143536"/>
          </a:xfrm>
        </p:spPr>
        <p:txBody>
          <a:bodyPr/>
          <a:lstStyle/>
          <a:p>
            <a:pPr algn="ctr" rtl="1">
              <a:buNone/>
            </a:pPr>
            <a:r>
              <a:rPr lang="fa-IR" i="1" dirty="0" smtClean="0">
                <a:solidFill>
                  <a:srgbClr val="FF0066"/>
                </a:solidFill>
                <a:effectLst>
                  <a:outerShdw blurRad="38100" dist="38100" dir="2700000" algn="tl">
                    <a:srgbClr val="000000">
                      <a:alpha val="43137"/>
                    </a:srgbClr>
                  </a:outerShdw>
                </a:effectLst>
                <a:cs typeface="B Mitra" pitchFamily="2" charset="-78"/>
              </a:rPr>
              <a:t>سناریوی کل</a:t>
            </a:r>
          </a:p>
          <a:p>
            <a:pPr algn="r" rtl="1">
              <a:buNone/>
            </a:pPr>
            <a:r>
              <a:rPr lang="fa-IR" sz="2400" dirty="0" smtClean="0">
                <a:solidFill>
                  <a:schemeClr val="bg1"/>
                </a:solidFill>
                <a:effectLst>
                  <a:outerShdw blurRad="38100" dist="38100" dir="2700000" algn="tl">
                    <a:srgbClr val="000000">
                      <a:alpha val="43137"/>
                    </a:srgbClr>
                  </a:outerShdw>
                </a:effectLst>
                <a:cs typeface="B Zar" pitchFamily="2" charset="-78"/>
              </a:rPr>
              <a:t>در این سناریو که خود به دو شکل انجام شد از مجموع شاخصهای علمی –آموزشی و خدماتی استفاده شد:</a:t>
            </a:r>
          </a:p>
          <a:p>
            <a:pPr algn="r" rtl="1">
              <a:buNone/>
            </a:pPr>
            <a:r>
              <a:rPr lang="fa-IR" sz="2400" dirty="0" smtClean="0">
                <a:solidFill>
                  <a:schemeClr val="bg1"/>
                </a:solidFill>
                <a:cs typeface="B Zar" pitchFamily="2" charset="-78"/>
              </a:rPr>
              <a:t>در روش اول شاخص ها عبارت بودند از:</a:t>
            </a:r>
            <a:r>
              <a:rPr lang="ar-SA" sz="2400" dirty="0" smtClean="0">
                <a:solidFill>
                  <a:schemeClr val="bg1"/>
                </a:solidFill>
                <a:cs typeface="B Zar" pitchFamily="2" charset="-78"/>
              </a:rPr>
              <a:t> تعداد بیمارستان، فضای آموزشی، فضای خوابگاهی،تعداد دانشکده، بودجه کل،تعداد کل دانشجویان، تعداد کل اعضای هیأت علمی، جمعیت شهری، جمعیت روستایی، تخت فعال، مراکز تحقیقاتی، پرسنل روستایی، پرسنل شهری و مرکز بهداشتی درمانی بودند.</a:t>
            </a:r>
            <a:endParaRPr lang="fa-IR" sz="2400" dirty="0" smtClean="0">
              <a:solidFill>
                <a:schemeClr val="bg1"/>
              </a:solidFill>
              <a:cs typeface="B Zar" pitchFamily="2" charset="-78"/>
            </a:endParaRPr>
          </a:p>
          <a:p>
            <a:pPr algn="r" rtl="1">
              <a:buNone/>
            </a:pPr>
            <a:r>
              <a:rPr lang="fa-IR" sz="2400" dirty="0" smtClean="0">
                <a:solidFill>
                  <a:schemeClr val="bg1"/>
                </a:solidFill>
                <a:cs typeface="B Zar" pitchFamily="2" charset="-78"/>
              </a:rPr>
              <a:t>در روش دوم این سناریو از این متغیرها استفاده شد:</a:t>
            </a:r>
          </a:p>
          <a:p>
            <a:pPr algn="r" rtl="1">
              <a:buNone/>
            </a:pPr>
            <a:r>
              <a:rPr lang="ar-SA" sz="2400" dirty="0" smtClean="0">
                <a:solidFill>
                  <a:schemeClr val="bg1"/>
                </a:solidFill>
                <a:cs typeface="B Zar" pitchFamily="2" charset="-78"/>
              </a:rPr>
              <a:t>تعداد بیمارستان، فضای آموزشی، فضای خوابگاهی،تعداد دانشکده، بودجه کل، بودجه پژوهشی، بودجه مصرفی، بودجه اموالی، تعداد دانشجویان به تفکیک رده­های تحصیلی، تعداد هیئت علمی به تفکیک رده، خانه بهداشت، پایگاه بهداشتی، جمعیت شهری، جمعیت روستایی، تخت فعال، مراکز تحقیقاتی، پرسنل روستایی، پرسنل شهری، مرکز بهداشتی درمانی</a:t>
            </a:r>
            <a:endParaRPr lang="fa-IR" sz="2400" dirty="0">
              <a:solidFill>
                <a:schemeClr val="bg1"/>
              </a:solidFill>
              <a:cs typeface="B Zar" pitchFamily="2" charset="-78"/>
            </a:endParaRPr>
          </a:p>
        </p:txBody>
      </p:sp>
      <p:sp>
        <p:nvSpPr>
          <p:cNvPr id="5" name="Footer Placeholder 4"/>
          <p:cNvSpPr>
            <a:spLocks noGrp="1"/>
          </p:cNvSpPr>
          <p:nvPr>
            <p:ph type="ftr" sz="quarter" idx="11"/>
          </p:nvPr>
        </p:nvSpPr>
        <p:spPr/>
        <p:txBody>
          <a:bodyPr/>
          <a:lstStyle/>
          <a:p>
            <a:pPr>
              <a:defRPr/>
            </a:pPr>
            <a:r>
              <a:rPr lang="fa-IR" smtClean="0"/>
              <a:t>تیپ بندی دانشگاه های علوم پزشکی</a:t>
            </a:r>
            <a:endParaRPr lang="es-ES"/>
          </a:p>
        </p:txBody>
      </p:sp>
      <p:sp>
        <p:nvSpPr>
          <p:cNvPr id="7" name="Date Placeholder 6"/>
          <p:cNvSpPr>
            <a:spLocks noGrp="1"/>
          </p:cNvSpPr>
          <p:nvPr>
            <p:ph type="dt" sz="half" idx="10"/>
          </p:nvPr>
        </p:nvSpPr>
        <p:spPr/>
        <p:txBody>
          <a:bodyPr/>
          <a:lstStyle/>
          <a:p>
            <a:pPr>
              <a:defRPr/>
            </a:pPr>
            <a:fld id="{9A9DEC4F-5620-466A-A3A0-3DBCDA499F08}" type="datetime1">
              <a:rPr lang="en-US" smtClean="0"/>
              <a:pPr>
                <a:defRPr/>
              </a:pPr>
              <a:t>1/4/2013</a:t>
            </a:fld>
            <a:endParaRPr lang="es-ES"/>
          </a:p>
        </p:txBody>
      </p:sp>
      <p:sp>
        <p:nvSpPr>
          <p:cNvPr id="8" name="Slide Number Placeholder 7"/>
          <p:cNvSpPr>
            <a:spLocks noGrp="1"/>
          </p:cNvSpPr>
          <p:nvPr>
            <p:ph type="sldNum" sz="quarter" idx="12"/>
          </p:nvPr>
        </p:nvSpPr>
        <p:spPr/>
        <p:txBody>
          <a:bodyPr/>
          <a:lstStyle/>
          <a:p>
            <a:pPr>
              <a:defRPr/>
            </a:pPr>
            <a:fld id="{E8CD101B-BE1E-4421-8B35-B0A7D950FC27}" type="slidenum">
              <a:rPr lang="es-ES" smtClean="0"/>
              <a:pPr>
                <a:defRPr/>
              </a:pPr>
              <a:t>13</a:t>
            </a:fld>
            <a:endParaRPr lang="es-E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2"/>
          <p:cNvSpPr>
            <a:spLocks noGrp="1" noChangeArrowheads="1"/>
          </p:cNvSpPr>
          <p:nvPr>
            <p:ph type="ctrTitle"/>
          </p:nvPr>
        </p:nvSpPr>
        <p:spPr>
          <a:xfrm>
            <a:off x="684213" y="2205038"/>
            <a:ext cx="7772400" cy="1470025"/>
          </a:xfrm>
        </p:spPr>
        <p:txBody>
          <a:bodyPr/>
          <a:lstStyle/>
          <a:p>
            <a:pPr rtl="1"/>
            <a:r>
              <a:rPr lang="ar-SA" b="1" dirty="0" smtClean="0">
                <a:solidFill>
                  <a:schemeClr val="bg1"/>
                </a:solidFill>
                <a:effectLst>
                  <a:outerShdw blurRad="38100" dist="38100" dir="2700000" algn="tl">
                    <a:srgbClr val="000000">
                      <a:alpha val="43137"/>
                    </a:srgbClr>
                  </a:outerShdw>
                </a:effectLst>
                <a:cs typeface="Dast Nevis" pitchFamily="66" charset="-78"/>
              </a:rPr>
              <a:t>یافته</a:t>
            </a:r>
            <a:r>
              <a:rPr lang="fa-IR" b="1" dirty="0" smtClean="0">
                <a:solidFill>
                  <a:schemeClr val="bg1"/>
                </a:solidFill>
                <a:effectLst>
                  <a:outerShdw blurRad="38100" dist="38100" dir="2700000" algn="tl">
                    <a:srgbClr val="000000">
                      <a:alpha val="43137"/>
                    </a:srgbClr>
                  </a:outerShdw>
                </a:effectLst>
                <a:cs typeface="Dast Nevis" pitchFamily="66" charset="-78"/>
              </a:rPr>
              <a:t> </a:t>
            </a:r>
            <a:r>
              <a:rPr lang="ar-SA" b="1" dirty="0" smtClean="0">
                <a:solidFill>
                  <a:schemeClr val="bg1"/>
                </a:solidFill>
                <a:effectLst>
                  <a:outerShdw blurRad="38100" dist="38100" dir="2700000" algn="tl">
                    <a:srgbClr val="000000">
                      <a:alpha val="43137"/>
                    </a:srgbClr>
                  </a:outerShdw>
                </a:effectLst>
                <a:cs typeface="Dast Nevis" pitchFamily="66" charset="-78"/>
              </a:rPr>
              <a:t>های پژوهش</a:t>
            </a:r>
            <a:endParaRPr lang="en-US" b="1" dirty="0">
              <a:solidFill>
                <a:schemeClr val="bg1"/>
              </a:solidFill>
              <a:effectLst>
                <a:outerShdw blurRad="38100" dist="38100" dir="2700000" algn="tl">
                  <a:srgbClr val="000000">
                    <a:alpha val="43137"/>
                  </a:srgbClr>
                </a:outerShdw>
              </a:effectLst>
              <a:cs typeface="Dast Nevis" pitchFamily="66" charset="-78"/>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tx1"/>
                </a:solidFill>
                <a:effectLst>
                  <a:outerShdw blurRad="38100" dist="38100" dir="2700000" algn="tl">
                    <a:srgbClr val="000000">
                      <a:alpha val="43137"/>
                    </a:srgbClr>
                  </a:outerShdw>
                </a:effectLst>
                <a:cs typeface="B Mitra" pitchFamily="2" charset="-78"/>
              </a:rPr>
              <a:t>مرور ساختارمند مستندات</a:t>
            </a:r>
            <a:endParaRPr lang="fa-IR" dirty="0">
              <a:solidFill>
                <a:schemeClr val="tx1"/>
              </a:solidFill>
            </a:endParaRPr>
          </a:p>
        </p:txBody>
      </p:sp>
      <p:sp>
        <p:nvSpPr>
          <p:cNvPr id="3" name="Content Placeholder 2"/>
          <p:cNvSpPr>
            <a:spLocks noGrp="1"/>
          </p:cNvSpPr>
          <p:nvPr>
            <p:ph idx="1"/>
          </p:nvPr>
        </p:nvSpPr>
        <p:spPr>
          <a:xfrm>
            <a:off x="1071538" y="928671"/>
            <a:ext cx="7800972" cy="4857784"/>
          </a:xfrm>
        </p:spPr>
        <p:txBody>
          <a:bodyPr/>
          <a:lstStyle/>
          <a:p>
            <a:pPr lvl="0" algn="ctr" rtl="1">
              <a:buNone/>
            </a:pPr>
            <a:endParaRPr lang="fa-IR" sz="2800" b="1" dirty="0" smtClean="0">
              <a:solidFill>
                <a:srgbClr val="000000"/>
              </a:solidFill>
              <a:cs typeface="B Mitra" pitchFamily="2" charset="-78"/>
            </a:endParaRPr>
          </a:p>
          <a:p>
            <a:pPr algn="justLow" rtl="1">
              <a:buNone/>
            </a:pPr>
            <a:r>
              <a:rPr lang="fa-IR" sz="2400" b="1" dirty="0" smtClean="0">
                <a:cs typeface="B Zar" pitchFamily="2" charset="-78"/>
              </a:rPr>
              <a:t>در سايتهاي داخلي و خارجي </a:t>
            </a:r>
            <a:r>
              <a:rPr lang="ar-SA" sz="2400" b="1" dirty="0" smtClean="0">
                <a:cs typeface="B Zar" pitchFamily="2" charset="-78"/>
              </a:rPr>
              <a:t>مطالبی که مستقیماً به "تیپ</a:t>
            </a:r>
            <a:r>
              <a:rPr lang="fa-IR" sz="2400" b="1" dirty="0" smtClean="0">
                <a:cs typeface="B Zar" pitchFamily="2" charset="-78"/>
              </a:rPr>
              <a:t> </a:t>
            </a:r>
            <a:r>
              <a:rPr lang="ar-SA" sz="2400" b="1" dirty="0" smtClean="0">
                <a:cs typeface="B Zar" pitchFamily="2" charset="-78"/>
              </a:rPr>
              <a:t>بندی" اشاره کند یافت نشد. نزدیکترین مطالب مربوط به نوعی طبقه</a:t>
            </a:r>
            <a:r>
              <a:rPr lang="fa-IR" sz="2400" b="1" dirty="0" smtClean="0">
                <a:cs typeface="B Zar" pitchFamily="2" charset="-78"/>
              </a:rPr>
              <a:t> </a:t>
            </a:r>
            <a:r>
              <a:rPr lang="ar-SA" sz="2400" b="1" dirty="0" smtClean="0">
                <a:cs typeface="B Zar" pitchFamily="2" charset="-78"/>
              </a:rPr>
              <a:t>بندی در کشورهای آمریکا و چین بود. </a:t>
            </a:r>
            <a:endParaRPr lang="en-US" sz="2400" b="1" dirty="0" smtClean="0">
              <a:cs typeface="B Zar" pitchFamily="2" charset="-78"/>
            </a:endParaRPr>
          </a:p>
          <a:p>
            <a:pPr lvl="0" algn="ctr" rtl="1">
              <a:buNone/>
            </a:pPr>
            <a:r>
              <a:rPr lang="ar-SA" sz="3600" dirty="0" smtClean="0">
                <a:effectLst>
                  <a:outerShdw blurRad="38100" dist="38100" dir="2700000" algn="tl">
                    <a:srgbClr val="000000">
                      <a:alpha val="43137"/>
                    </a:srgbClr>
                  </a:outerShdw>
                </a:effectLst>
                <a:latin typeface="+mj-lt"/>
                <a:ea typeface="+mj-ea"/>
                <a:cs typeface="B Mitra" pitchFamily="2" charset="-78"/>
              </a:rPr>
              <a:t>سابقه </a:t>
            </a:r>
            <a:r>
              <a:rPr lang="ar-SA" sz="3600" dirty="0">
                <a:effectLst>
                  <a:outerShdw blurRad="38100" dist="38100" dir="2700000" algn="tl">
                    <a:srgbClr val="000000">
                      <a:alpha val="43137"/>
                    </a:srgbClr>
                  </a:outerShdw>
                </a:effectLst>
                <a:latin typeface="+mj-lt"/>
                <a:ea typeface="+mj-ea"/>
                <a:cs typeface="B Mitra" pitchFamily="2" charset="-78"/>
              </a:rPr>
              <a:t>تیپ</a:t>
            </a:r>
            <a:r>
              <a:rPr lang="fa-IR" sz="3600" dirty="0">
                <a:effectLst>
                  <a:outerShdw blurRad="38100" dist="38100" dir="2700000" algn="tl">
                    <a:srgbClr val="000000">
                      <a:alpha val="43137"/>
                    </a:srgbClr>
                  </a:outerShdw>
                </a:effectLst>
                <a:latin typeface="+mj-lt"/>
                <a:ea typeface="+mj-ea"/>
                <a:cs typeface="B Mitra" pitchFamily="2" charset="-78"/>
              </a:rPr>
              <a:t> </a:t>
            </a:r>
            <a:r>
              <a:rPr lang="ar-SA" sz="3600" dirty="0">
                <a:effectLst>
                  <a:outerShdw blurRad="38100" dist="38100" dir="2700000" algn="tl">
                    <a:srgbClr val="000000">
                      <a:alpha val="43137"/>
                    </a:srgbClr>
                  </a:outerShdw>
                </a:effectLst>
                <a:latin typeface="+mj-lt"/>
                <a:ea typeface="+mj-ea"/>
                <a:cs typeface="B Mitra" pitchFamily="2" charset="-78"/>
              </a:rPr>
              <a:t>بندی در سایر </a:t>
            </a:r>
            <a:r>
              <a:rPr lang="ar-SA" sz="3600" dirty="0" smtClean="0">
                <a:effectLst>
                  <a:outerShdw blurRad="38100" dist="38100" dir="2700000" algn="tl">
                    <a:srgbClr val="000000">
                      <a:alpha val="43137"/>
                    </a:srgbClr>
                  </a:outerShdw>
                </a:effectLst>
                <a:latin typeface="+mj-lt"/>
                <a:ea typeface="+mj-ea"/>
                <a:cs typeface="B Mitra" pitchFamily="2" charset="-78"/>
              </a:rPr>
              <a:t>کشورها</a:t>
            </a:r>
            <a:endParaRPr lang="fa-IR" sz="3600" dirty="0" smtClean="0">
              <a:effectLst>
                <a:outerShdw blurRad="38100" dist="38100" dir="2700000" algn="tl">
                  <a:srgbClr val="000000">
                    <a:alpha val="43137"/>
                  </a:srgbClr>
                </a:outerShdw>
              </a:effectLst>
              <a:latin typeface="+mj-lt"/>
              <a:ea typeface="+mj-ea"/>
              <a:cs typeface="B Mitra" pitchFamily="2" charset="-78"/>
            </a:endParaRPr>
          </a:p>
          <a:p>
            <a:pPr algn="r" rtl="1">
              <a:buFont typeface="Wingdings" pitchFamily="2" charset="2"/>
              <a:buChar char="E"/>
            </a:pPr>
            <a:r>
              <a:rPr lang="ar-SA" sz="2400" b="1" dirty="0" smtClean="0">
                <a:cs typeface="B Zar" pitchFamily="2" charset="-78"/>
              </a:rPr>
              <a:t>طبقه</a:t>
            </a:r>
            <a:r>
              <a:rPr lang="fa-IR" sz="2400" b="1" dirty="0" smtClean="0">
                <a:cs typeface="B Zar" pitchFamily="2" charset="-78"/>
              </a:rPr>
              <a:t> </a:t>
            </a:r>
            <a:r>
              <a:rPr lang="ar-SA" sz="2400" b="1" dirty="0" smtClean="0">
                <a:cs typeface="B Zar" pitchFamily="2" charset="-78"/>
              </a:rPr>
              <a:t>بندی</a:t>
            </a:r>
            <a:r>
              <a:rPr lang="fa-IR" sz="2400" b="1" dirty="0" smtClean="0">
                <a:cs typeface="B Zar" pitchFamily="2" charset="-78"/>
              </a:rPr>
              <a:t> </a:t>
            </a:r>
            <a:r>
              <a:rPr lang="ar-SA" sz="2400" b="1" dirty="0" smtClean="0">
                <a:cs typeface="B Zar" pitchFamily="2" charset="-78"/>
              </a:rPr>
              <a:t>دانشگاههای چین </a:t>
            </a:r>
            <a:r>
              <a:rPr lang="fa-IR" sz="2400" b="1" dirty="0" smtClean="0">
                <a:cs typeface="B Zar" pitchFamily="2" charset="-78"/>
              </a:rPr>
              <a:t>به دو دسته در سال 2000: </a:t>
            </a:r>
            <a:r>
              <a:rPr lang="ar-SA" sz="2400" b="1" dirty="0" smtClean="0">
                <a:cs typeface="B Zar" pitchFamily="2" charset="-78"/>
              </a:rPr>
              <a:t>یک دسته دانشگاههای کلیدی یا قطب و دسته دیگر سایر دانشگاهها.</a:t>
            </a:r>
            <a:endParaRPr lang="en-US" sz="2400" b="1" dirty="0" smtClean="0">
              <a:cs typeface="B Zar" pitchFamily="2" charset="-78"/>
            </a:endParaRPr>
          </a:p>
          <a:p>
            <a:pPr algn="justLow" rtl="1">
              <a:buFont typeface="Wingdings" pitchFamily="2" charset="2"/>
              <a:buChar char="E"/>
            </a:pPr>
            <a:r>
              <a:rPr lang="ar-SA" sz="2400" b="1" dirty="0" smtClean="0">
                <a:cs typeface="B Zar" pitchFamily="2" charset="-78"/>
              </a:rPr>
              <a:t>طبقه</a:t>
            </a:r>
            <a:r>
              <a:rPr lang="fa-IR" sz="2400" b="1" dirty="0" smtClean="0">
                <a:cs typeface="B Zar" pitchFamily="2" charset="-78"/>
              </a:rPr>
              <a:t> </a:t>
            </a:r>
            <a:r>
              <a:rPr lang="ar-SA" sz="2400" b="1" dirty="0" smtClean="0">
                <a:cs typeface="B Zar" pitchFamily="2" charset="-78"/>
              </a:rPr>
              <a:t>بندی کارنگی </a:t>
            </a:r>
            <a:r>
              <a:rPr lang="fa-IR" sz="2400" b="1" dirty="0" smtClean="0">
                <a:cs typeface="B Zar" pitchFamily="2" charset="-78"/>
              </a:rPr>
              <a:t>:</a:t>
            </a:r>
            <a:r>
              <a:rPr lang="ar-SA" sz="2400" b="1" dirty="0" smtClean="0">
                <a:cs typeface="B Zar" pitchFamily="2" charset="-78"/>
              </a:rPr>
              <a:t>ابتدا دانشگاهها و کالج</a:t>
            </a:r>
            <a:r>
              <a:rPr lang="fa-IR" sz="2400" b="1" dirty="0" smtClean="0">
                <a:cs typeface="B Zar" pitchFamily="2" charset="-78"/>
              </a:rPr>
              <a:t> </a:t>
            </a:r>
            <a:r>
              <a:rPr lang="ar-SA" sz="2400" b="1" dirty="0" smtClean="0">
                <a:cs typeface="B Zar" pitchFamily="2" charset="-78"/>
              </a:rPr>
              <a:t>ها به چهار دسته </a:t>
            </a:r>
            <a:r>
              <a:rPr lang="fa-IR" sz="2400" b="1" dirty="0" smtClean="0">
                <a:cs typeface="B Zar" pitchFamily="2" charset="-78"/>
              </a:rPr>
              <a:t>:</a:t>
            </a:r>
            <a:r>
              <a:rPr lang="ar-SA" sz="2400" b="1" dirty="0" smtClean="0">
                <a:cs typeface="B Zar" pitchFamily="2" charset="-78"/>
              </a:rPr>
              <a:t> دانشگاههای ملی، کالج</a:t>
            </a:r>
            <a:r>
              <a:rPr lang="fa-IR" sz="2400" b="1" dirty="0" smtClean="0">
                <a:cs typeface="B Zar" pitchFamily="2" charset="-78"/>
              </a:rPr>
              <a:t> </a:t>
            </a:r>
            <a:r>
              <a:rPr lang="ar-SA" sz="2400" b="1" dirty="0" smtClean="0">
                <a:cs typeface="B Zar" pitchFamily="2" charset="-78"/>
              </a:rPr>
              <a:t>های ملی و دانشگاهها و کالج</a:t>
            </a:r>
            <a:r>
              <a:rPr lang="fa-IR" sz="2400" b="1" dirty="0" smtClean="0">
                <a:cs typeface="B Zar" pitchFamily="2" charset="-78"/>
              </a:rPr>
              <a:t> </a:t>
            </a:r>
            <a:r>
              <a:rPr lang="ar-SA" sz="2400" b="1" dirty="0" smtClean="0">
                <a:cs typeface="B Zar" pitchFamily="2" charset="-78"/>
              </a:rPr>
              <a:t>های منطقه</a:t>
            </a:r>
            <a:r>
              <a:rPr lang="fa-IR" sz="2400" b="1" dirty="0" smtClean="0">
                <a:cs typeface="B Zar" pitchFamily="2" charset="-78"/>
              </a:rPr>
              <a:t> </a:t>
            </a:r>
            <a:r>
              <a:rPr lang="ar-SA" sz="2400" b="1" dirty="0" smtClean="0">
                <a:cs typeface="B Zar" pitchFamily="2" charset="-78"/>
              </a:rPr>
              <a:t>ای تقسیم سپس هر کدام بر اساس منطقه جغرافیایی به مناطق شمال، جنوب، غرب و غرب میانه تقسیم میشوند.</a:t>
            </a:r>
            <a:endParaRPr lang="en-US" sz="2400" b="1" dirty="0" smtClean="0">
              <a:cs typeface="B Zar" pitchFamily="2" charset="-78"/>
            </a:endParaRPr>
          </a:p>
          <a:p>
            <a:pPr lvl="0" algn="r" rtl="1">
              <a:buNone/>
            </a:pPr>
            <a:endParaRPr lang="fa-IR" sz="2800" dirty="0">
              <a:solidFill>
                <a:srgbClr val="000000"/>
              </a:solidFill>
              <a:cs typeface="B Mitra" pitchFamily="2" charset="-78"/>
            </a:endParaRPr>
          </a:p>
          <a:p>
            <a:endParaRPr lang="fa-IR" dirty="0"/>
          </a:p>
        </p:txBody>
      </p:sp>
      <p:sp>
        <p:nvSpPr>
          <p:cNvPr id="8" name="Footer Placeholder 7"/>
          <p:cNvSpPr>
            <a:spLocks noGrp="1"/>
          </p:cNvSpPr>
          <p:nvPr>
            <p:ph type="ftr" sz="quarter" idx="11"/>
          </p:nvPr>
        </p:nvSpPr>
        <p:spPr/>
        <p:txBody>
          <a:bodyPr/>
          <a:lstStyle/>
          <a:p>
            <a:r>
              <a:rPr lang="fa-IR" smtClean="0"/>
              <a:t>تیپ بندی دانشگاه های علوم پزشکی</a:t>
            </a:r>
            <a:endParaRPr lang="es-ES"/>
          </a:p>
        </p:txBody>
      </p:sp>
      <p:sp>
        <p:nvSpPr>
          <p:cNvPr id="9" name="Date Placeholder 8"/>
          <p:cNvSpPr>
            <a:spLocks noGrp="1"/>
          </p:cNvSpPr>
          <p:nvPr>
            <p:ph type="dt" sz="half" idx="10"/>
          </p:nvPr>
        </p:nvSpPr>
        <p:spPr/>
        <p:txBody>
          <a:bodyPr/>
          <a:lstStyle/>
          <a:p>
            <a:fld id="{3FB49D84-BD67-4C15-956C-21B0A07F4D2A}" type="datetime1">
              <a:rPr lang="en-US" smtClean="0"/>
              <a:pPr/>
              <a:t>1/4/2013</a:t>
            </a:fld>
            <a:endParaRPr lang="es-ES"/>
          </a:p>
        </p:txBody>
      </p:sp>
      <p:sp>
        <p:nvSpPr>
          <p:cNvPr id="10" name="Slide Number Placeholder 9"/>
          <p:cNvSpPr>
            <a:spLocks noGrp="1"/>
          </p:cNvSpPr>
          <p:nvPr>
            <p:ph type="sldNum" sz="quarter" idx="12"/>
          </p:nvPr>
        </p:nvSpPr>
        <p:spPr/>
        <p:txBody>
          <a:bodyPr/>
          <a:lstStyle/>
          <a:p>
            <a:fld id="{59C3FA6E-5FFA-4066-9CD4-853EB713818E}" type="slidenum">
              <a:rPr lang="es-ES" smtClean="0"/>
              <a:pPr/>
              <a:t>15</a:t>
            </a:fld>
            <a:endParaRPr lang="es-E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lstStyle/>
          <a:p>
            <a:r>
              <a:rPr lang="fa-IR" sz="2400" b="1" kern="1200" dirty="0" smtClean="0">
                <a:solidFill>
                  <a:srgbClr val="000000"/>
                </a:solidFill>
                <a:effectLst>
                  <a:outerShdw blurRad="31750" dist="25400" dir="5400000" algn="tl" rotWithShape="0">
                    <a:srgbClr val="000000">
                      <a:alpha val="25000"/>
                    </a:srgbClr>
                  </a:outerShdw>
                </a:effectLst>
                <a:latin typeface="Lucida Sans Unicode"/>
                <a:cs typeface="B Zar" pitchFamily="2" charset="-78"/>
              </a:rPr>
              <a:t>نتایج نظرسنجی از صاحبنظران و نخبگان کشوری در حوزه آموزش پزشکی</a:t>
            </a:r>
            <a:endParaRPr lang="fa-IR" dirty="0">
              <a:cs typeface="B Zar" pitchFamily="2" charset="-78"/>
            </a:endParaRPr>
          </a:p>
        </p:txBody>
      </p:sp>
      <p:sp>
        <p:nvSpPr>
          <p:cNvPr id="3" name="Content Placeholder 2"/>
          <p:cNvSpPr>
            <a:spLocks noGrp="1"/>
          </p:cNvSpPr>
          <p:nvPr>
            <p:ph idx="1"/>
          </p:nvPr>
        </p:nvSpPr>
        <p:spPr>
          <a:xfrm>
            <a:off x="457200" y="1214422"/>
            <a:ext cx="8229600" cy="4911741"/>
          </a:xfrm>
        </p:spPr>
        <p:txBody>
          <a:bodyPr/>
          <a:lstStyle/>
          <a:p>
            <a:pPr algn="r" rtl="1">
              <a:buNone/>
            </a:pPr>
            <a:r>
              <a:rPr lang="ar-SA" sz="2400" b="1" kern="1200" dirty="0" smtClean="0">
                <a:solidFill>
                  <a:srgbClr val="000000"/>
                </a:solidFill>
                <a:effectLst>
                  <a:outerShdw blurRad="31750" dist="25400" dir="5400000" algn="tl" rotWithShape="0">
                    <a:srgbClr val="000000">
                      <a:alpha val="25000"/>
                    </a:srgbClr>
                  </a:outerShdw>
                </a:effectLst>
                <a:latin typeface="Lucida Sans Unicode"/>
                <a:ea typeface="+mj-ea"/>
                <a:cs typeface="B Zar" pitchFamily="2" charset="-78"/>
              </a:rPr>
              <a:t>مهمترین دلایل </a:t>
            </a:r>
            <a:r>
              <a:rPr lang="fa-IR" sz="2400" b="1" kern="1200" dirty="0" smtClean="0">
                <a:solidFill>
                  <a:srgbClr val="000000"/>
                </a:solidFill>
                <a:effectLst>
                  <a:outerShdw blurRad="31750" dist="25400" dir="5400000" algn="tl" rotWithShape="0">
                    <a:srgbClr val="000000">
                      <a:alpha val="25000"/>
                    </a:srgbClr>
                  </a:outerShdw>
                </a:effectLst>
                <a:latin typeface="Lucida Sans Unicode"/>
                <a:ea typeface="+mj-ea"/>
                <a:cs typeface="B Zar" pitchFamily="2" charset="-78"/>
              </a:rPr>
              <a:t>”</a:t>
            </a:r>
            <a:r>
              <a:rPr lang="ar-SA" sz="2400" b="1" kern="1200" dirty="0" smtClean="0">
                <a:solidFill>
                  <a:srgbClr val="FF0066"/>
                </a:solidFill>
                <a:effectLst>
                  <a:outerShdw blurRad="31750" dist="25400" dir="5400000" algn="tl" rotWithShape="0">
                    <a:srgbClr val="000000">
                      <a:alpha val="25000"/>
                    </a:srgbClr>
                  </a:outerShdw>
                </a:effectLst>
                <a:latin typeface="Lucida Sans Unicode"/>
                <a:ea typeface="+mj-ea"/>
                <a:cs typeface="B Zar" pitchFamily="2" charset="-78"/>
              </a:rPr>
              <a:t>ضرورت تیپ</a:t>
            </a:r>
            <a:r>
              <a:rPr lang="fa-IR" sz="2400" b="1" kern="1200" dirty="0" smtClean="0">
                <a:solidFill>
                  <a:srgbClr val="FF0066"/>
                </a:solidFill>
                <a:effectLst>
                  <a:outerShdw blurRad="31750" dist="25400" dir="5400000" algn="tl" rotWithShape="0">
                    <a:srgbClr val="000000">
                      <a:alpha val="25000"/>
                    </a:srgbClr>
                  </a:outerShdw>
                </a:effectLst>
                <a:latin typeface="Lucida Sans Unicode"/>
                <a:ea typeface="+mj-ea"/>
                <a:cs typeface="B Zar" pitchFamily="2" charset="-78"/>
              </a:rPr>
              <a:t> </a:t>
            </a:r>
            <a:r>
              <a:rPr lang="ar-SA" sz="2400" b="1" kern="1200" dirty="0" smtClean="0">
                <a:solidFill>
                  <a:srgbClr val="FF0066"/>
                </a:solidFill>
                <a:effectLst>
                  <a:outerShdw blurRad="31750" dist="25400" dir="5400000" algn="tl" rotWithShape="0">
                    <a:srgbClr val="000000">
                      <a:alpha val="25000"/>
                    </a:srgbClr>
                  </a:outerShdw>
                </a:effectLst>
                <a:latin typeface="Lucida Sans Unicode"/>
                <a:ea typeface="+mj-ea"/>
                <a:cs typeface="B Zar" pitchFamily="2" charset="-78"/>
              </a:rPr>
              <a:t>بندی</a:t>
            </a:r>
            <a:r>
              <a:rPr lang="fa-IR" sz="2400" b="1" kern="1200" dirty="0" smtClean="0">
                <a:solidFill>
                  <a:srgbClr val="000000"/>
                </a:solidFill>
                <a:effectLst>
                  <a:outerShdw blurRad="31750" dist="25400" dir="5400000" algn="tl" rotWithShape="0">
                    <a:srgbClr val="000000">
                      <a:alpha val="25000"/>
                    </a:srgbClr>
                  </a:outerShdw>
                </a:effectLst>
                <a:latin typeface="Lucida Sans Unicode"/>
                <a:ea typeface="+mj-ea"/>
                <a:cs typeface="B Zar" pitchFamily="2" charset="-78"/>
              </a:rPr>
              <a:t>“</a:t>
            </a:r>
            <a:r>
              <a:rPr lang="ar-SA" sz="2400" b="1" kern="1200" dirty="0" smtClean="0">
                <a:solidFill>
                  <a:srgbClr val="000000"/>
                </a:solidFill>
                <a:effectLst>
                  <a:outerShdw blurRad="31750" dist="25400" dir="5400000" algn="tl" rotWithShape="0">
                    <a:srgbClr val="000000">
                      <a:alpha val="25000"/>
                    </a:srgbClr>
                  </a:outerShdw>
                </a:effectLst>
                <a:latin typeface="Lucida Sans Unicode"/>
                <a:ea typeface="+mj-ea"/>
                <a:cs typeface="B Zar" pitchFamily="2" charset="-78"/>
              </a:rPr>
              <a:t> </a:t>
            </a:r>
            <a:r>
              <a:rPr lang="fa-IR" sz="2400" b="1" kern="1200" dirty="0" smtClean="0">
                <a:solidFill>
                  <a:srgbClr val="000000"/>
                </a:solidFill>
                <a:effectLst>
                  <a:outerShdw blurRad="31750" dist="25400" dir="5400000" algn="tl" rotWithShape="0">
                    <a:srgbClr val="000000">
                      <a:alpha val="25000"/>
                    </a:srgbClr>
                  </a:outerShdw>
                </a:effectLst>
                <a:latin typeface="Lucida Sans Unicode"/>
                <a:ea typeface="+mj-ea"/>
                <a:cs typeface="B Zar" pitchFamily="2" charset="-78"/>
              </a:rPr>
              <a:t>از نظرايشان:</a:t>
            </a:r>
          </a:p>
          <a:p>
            <a:pPr algn="r" rtl="1">
              <a:buNone/>
            </a:pPr>
            <a:endParaRPr lang="fa-IR" sz="2400" b="1" kern="1200" dirty="0" smtClean="0">
              <a:solidFill>
                <a:srgbClr val="000000"/>
              </a:solidFill>
              <a:effectLst>
                <a:outerShdw blurRad="31750" dist="25400" dir="5400000" algn="tl" rotWithShape="0">
                  <a:srgbClr val="000000">
                    <a:alpha val="25000"/>
                  </a:srgbClr>
                </a:outerShdw>
              </a:effectLst>
              <a:latin typeface="Lucida Sans Unicode"/>
              <a:ea typeface="+mj-ea"/>
              <a:cs typeface="Arial"/>
            </a:endParaRPr>
          </a:p>
          <a:p>
            <a:pPr algn="r" rtl="1">
              <a:buFont typeface="Wingdings" pitchFamily="2" charset="2"/>
              <a:buChar char="ü"/>
            </a:pPr>
            <a:r>
              <a:rPr lang="ar-SA" sz="2400" dirty="0" smtClean="0">
                <a:latin typeface="Times New Roman"/>
                <a:ea typeface="Times New Roman"/>
                <a:cs typeface="B Zar" pitchFamily="2" charset="-78"/>
              </a:rPr>
              <a:t>مقایسه بهتر عملکرد دانشگاهها</a:t>
            </a:r>
            <a:r>
              <a:rPr lang="fa-IR" sz="2400" dirty="0" smtClean="0">
                <a:latin typeface="Times New Roman"/>
                <a:ea typeface="Times New Roman"/>
                <a:cs typeface="B Zar" pitchFamily="2" charset="-78"/>
              </a:rPr>
              <a:t> با توجه به زيرساختها</a:t>
            </a:r>
            <a:endParaRPr lang="en-US" sz="2400" dirty="0" smtClean="0">
              <a:latin typeface="Times New Roman"/>
              <a:ea typeface="Times New Roman"/>
              <a:cs typeface="B Zar" pitchFamily="2" charset="-78"/>
            </a:endParaRPr>
          </a:p>
          <a:p>
            <a:pPr algn="r" rtl="1">
              <a:buFont typeface="Wingdings" pitchFamily="2" charset="2"/>
              <a:buChar char="ü"/>
            </a:pPr>
            <a:r>
              <a:rPr lang="ar-SA" sz="2400" dirty="0" smtClean="0">
                <a:latin typeface="Times New Roman"/>
                <a:ea typeface="Times New Roman"/>
                <a:cs typeface="B Zar" pitchFamily="2" charset="-78"/>
              </a:rPr>
              <a:t>کمک به ایجاد تحرک در دانشگاهها</a:t>
            </a:r>
            <a:endParaRPr lang="en-US" sz="2400" dirty="0" smtClean="0">
              <a:latin typeface="Times New Roman"/>
              <a:ea typeface="Times New Roman"/>
              <a:cs typeface="B Zar" pitchFamily="2" charset="-78"/>
            </a:endParaRPr>
          </a:p>
          <a:p>
            <a:pPr algn="r" rtl="1">
              <a:buFont typeface="Wingdings" pitchFamily="2" charset="2"/>
              <a:buChar char="ü"/>
            </a:pPr>
            <a:r>
              <a:rPr lang="ar-SA" sz="2400" dirty="0" smtClean="0">
                <a:latin typeface="Times New Roman"/>
                <a:ea typeface="Times New Roman"/>
                <a:cs typeface="B Zar" pitchFamily="2" charset="-78"/>
              </a:rPr>
              <a:t>تعیین اهداف و رسالتهای دانشگاهها</a:t>
            </a:r>
            <a:endParaRPr lang="en-US" sz="2400" dirty="0" smtClean="0">
              <a:latin typeface="Times New Roman"/>
              <a:ea typeface="Times New Roman"/>
              <a:cs typeface="B Zar" pitchFamily="2" charset="-78"/>
            </a:endParaRPr>
          </a:p>
          <a:p>
            <a:pPr algn="r" rtl="1">
              <a:buFont typeface="Wingdings" pitchFamily="2" charset="2"/>
              <a:buChar char="ü"/>
            </a:pPr>
            <a:r>
              <a:rPr lang="ar-SA" sz="2400" dirty="0" smtClean="0">
                <a:latin typeface="Times New Roman"/>
                <a:ea typeface="Times New Roman"/>
                <a:cs typeface="B Zar" pitchFamily="2" charset="-78"/>
              </a:rPr>
              <a:t>تلاش جهت بالا بردن كيفيت خدمات</a:t>
            </a:r>
            <a:endParaRPr lang="en-US" sz="2400" dirty="0" smtClean="0">
              <a:latin typeface="Times New Roman"/>
              <a:ea typeface="Times New Roman"/>
              <a:cs typeface="B Zar" pitchFamily="2" charset="-78"/>
            </a:endParaRPr>
          </a:p>
          <a:p>
            <a:pPr algn="r" rtl="1">
              <a:buFont typeface="Wingdings" pitchFamily="2" charset="2"/>
              <a:buChar char="ü"/>
            </a:pPr>
            <a:r>
              <a:rPr lang="ar-SA" sz="2400" dirty="0" smtClean="0">
                <a:latin typeface="Times New Roman"/>
                <a:ea typeface="Times New Roman"/>
                <a:cs typeface="B Zar" pitchFamily="2" charset="-78"/>
              </a:rPr>
              <a:t>تقسیم بودجه ها و منابع </a:t>
            </a:r>
            <a:endParaRPr lang="en-US" sz="2400" dirty="0" smtClean="0">
              <a:latin typeface="Times New Roman"/>
              <a:ea typeface="Times New Roman"/>
              <a:cs typeface="B Zar" pitchFamily="2" charset="-78"/>
            </a:endParaRPr>
          </a:p>
          <a:p>
            <a:pPr algn="r" rtl="1">
              <a:buFont typeface="Wingdings" pitchFamily="2" charset="2"/>
              <a:buChar char="ü"/>
            </a:pPr>
            <a:r>
              <a:rPr lang="ar-SA" sz="2400" dirty="0" smtClean="0">
                <a:latin typeface="Times New Roman"/>
                <a:ea typeface="Times New Roman"/>
                <a:cs typeface="B Zar" pitchFamily="2" charset="-78"/>
              </a:rPr>
              <a:t>ایجاد انگیزه پیشرفت و فضای رقابتی سالم بین دانشگاهها </a:t>
            </a:r>
            <a:endParaRPr lang="en-US" sz="2400" dirty="0" smtClean="0">
              <a:latin typeface="Times New Roman"/>
              <a:ea typeface="Times New Roman"/>
              <a:cs typeface="B Zar" pitchFamily="2" charset="-78"/>
            </a:endParaRPr>
          </a:p>
          <a:p>
            <a:pPr algn="r" rtl="1">
              <a:buFont typeface="Wingdings" pitchFamily="2" charset="2"/>
              <a:buChar char="ü"/>
            </a:pPr>
            <a:r>
              <a:rPr lang="ar-SA" sz="2400" dirty="0" smtClean="0">
                <a:latin typeface="Times New Roman"/>
                <a:ea typeface="Times New Roman"/>
                <a:cs typeface="B Zar" pitchFamily="2" charset="-78"/>
              </a:rPr>
              <a:t>تطابق نمودار سازماني دانشگاه با نيازها </a:t>
            </a:r>
            <a:endParaRPr lang="en-US" sz="2400" dirty="0" smtClean="0">
              <a:latin typeface="Times New Roman"/>
              <a:ea typeface="Times New Roman"/>
              <a:cs typeface="B Zar" pitchFamily="2" charset="-78"/>
            </a:endParaRPr>
          </a:p>
          <a:p>
            <a:pPr algn="r" rtl="1">
              <a:buFont typeface="Wingdings" pitchFamily="2" charset="2"/>
              <a:buChar char="ü"/>
            </a:pPr>
            <a:r>
              <a:rPr lang="ar-SA" sz="2400" dirty="0" smtClean="0">
                <a:latin typeface="Times New Roman"/>
                <a:ea typeface="Times New Roman"/>
                <a:cs typeface="B Zar" pitchFamily="2" charset="-78"/>
              </a:rPr>
              <a:t>قوي سازي بدنه كارشناسی دانشگاه با پيش بيني پستهاي مناسب </a:t>
            </a:r>
            <a:endParaRPr lang="en-US" sz="2400" dirty="0" smtClean="0">
              <a:latin typeface="Times New Roman"/>
              <a:ea typeface="Times New Roman"/>
              <a:cs typeface="B Zar" pitchFamily="2" charset="-78"/>
            </a:endParaRPr>
          </a:p>
          <a:p>
            <a:pPr algn="r" rtl="1"/>
            <a:endParaRPr lang="fa-IR" dirty="0"/>
          </a:p>
        </p:txBody>
      </p:sp>
      <p:sp>
        <p:nvSpPr>
          <p:cNvPr id="5" name="Footer Placeholder 4"/>
          <p:cNvSpPr>
            <a:spLocks noGrp="1"/>
          </p:cNvSpPr>
          <p:nvPr>
            <p:ph type="ftr" sz="quarter" idx="11"/>
          </p:nvPr>
        </p:nvSpPr>
        <p:spPr/>
        <p:txBody>
          <a:bodyPr/>
          <a:lstStyle/>
          <a:p>
            <a:r>
              <a:rPr lang="fa-IR" smtClean="0"/>
              <a:t>تیپ بندی دانشگاه های علوم پزشکی</a:t>
            </a:r>
            <a:endParaRPr lang="es-ES"/>
          </a:p>
        </p:txBody>
      </p:sp>
      <p:sp>
        <p:nvSpPr>
          <p:cNvPr id="7" name="Date Placeholder 6"/>
          <p:cNvSpPr>
            <a:spLocks noGrp="1"/>
          </p:cNvSpPr>
          <p:nvPr>
            <p:ph type="dt" sz="half" idx="10"/>
          </p:nvPr>
        </p:nvSpPr>
        <p:spPr/>
        <p:txBody>
          <a:bodyPr/>
          <a:lstStyle/>
          <a:p>
            <a:fld id="{FE53D8C1-99C5-4647-A854-FB7667DD81E1}" type="datetime1">
              <a:rPr lang="en-US" smtClean="0"/>
              <a:pPr/>
              <a:t>1/4/2013</a:t>
            </a:fld>
            <a:endParaRPr lang="es-ES"/>
          </a:p>
        </p:txBody>
      </p:sp>
      <p:sp>
        <p:nvSpPr>
          <p:cNvPr id="8" name="Slide Number Placeholder 7"/>
          <p:cNvSpPr>
            <a:spLocks noGrp="1"/>
          </p:cNvSpPr>
          <p:nvPr>
            <p:ph type="sldNum" sz="quarter" idx="12"/>
          </p:nvPr>
        </p:nvSpPr>
        <p:spPr/>
        <p:txBody>
          <a:bodyPr/>
          <a:lstStyle/>
          <a:p>
            <a:fld id="{59C3FA6E-5FFA-4066-9CD4-853EB713818E}" type="slidenum">
              <a:rPr lang="es-ES" smtClean="0"/>
              <a:pPr/>
              <a:t>16</a:t>
            </a:fld>
            <a:endParaRPr lang="es-E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lstStyle/>
          <a:p>
            <a:r>
              <a:rPr lang="fa-IR" sz="2400" b="1" kern="1200" dirty="0" smtClean="0">
                <a:solidFill>
                  <a:srgbClr val="000000"/>
                </a:solidFill>
                <a:effectLst>
                  <a:outerShdw blurRad="31750" dist="25400" dir="5400000" algn="tl" rotWithShape="0">
                    <a:srgbClr val="000000">
                      <a:alpha val="25000"/>
                    </a:srgbClr>
                  </a:outerShdw>
                </a:effectLst>
                <a:latin typeface="Lucida Sans Unicode"/>
                <a:cs typeface="B Zar" pitchFamily="2" charset="-78"/>
              </a:rPr>
              <a:t>نظرسنجی از صاحبنظران و نخبگان کشوری در حوزه آموزش پزشکی</a:t>
            </a:r>
            <a:endParaRPr lang="fa-IR" sz="2400" b="1" kern="1200" dirty="0">
              <a:solidFill>
                <a:srgbClr val="000000"/>
              </a:solidFill>
              <a:effectLst>
                <a:outerShdw blurRad="31750" dist="25400" dir="5400000" algn="tl" rotWithShape="0">
                  <a:srgbClr val="000000">
                    <a:alpha val="25000"/>
                  </a:srgbClr>
                </a:outerShdw>
              </a:effectLst>
              <a:latin typeface="Lucida Sans Unicode"/>
              <a:cs typeface="B Zar" pitchFamily="2" charset="-78"/>
            </a:endParaRPr>
          </a:p>
        </p:txBody>
      </p:sp>
      <p:sp>
        <p:nvSpPr>
          <p:cNvPr id="3" name="Content Placeholder 2"/>
          <p:cNvSpPr>
            <a:spLocks noGrp="1"/>
          </p:cNvSpPr>
          <p:nvPr>
            <p:ph idx="1"/>
          </p:nvPr>
        </p:nvSpPr>
        <p:spPr>
          <a:xfrm>
            <a:off x="457200" y="1142984"/>
            <a:ext cx="8229600" cy="4983179"/>
          </a:xfrm>
        </p:spPr>
        <p:txBody>
          <a:bodyPr/>
          <a:lstStyle/>
          <a:p>
            <a:pPr algn="r" rtl="1">
              <a:buNone/>
            </a:pPr>
            <a:r>
              <a:rPr lang="ar-SA" sz="2400" b="1" kern="1200" dirty="0" smtClean="0">
                <a:solidFill>
                  <a:srgbClr val="FF0066"/>
                </a:solidFill>
                <a:effectLst>
                  <a:outerShdw blurRad="31750" dist="25400" dir="5400000" algn="tl" rotWithShape="0">
                    <a:srgbClr val="000000">
                      <a:alpha val="25000"/>
                    </a:srgbClr>
                  </a:outerShdw>
                </a:effectLst>
                <a:latin typeface="Lucida Sans Unicode"/>
                <a:ea typeface="+mj-ea"/>
                <a:cs typeface="B Zar" pitchFamily="2" charset="-78"/>
              </a:rPr>
              <a:t>اشکالات تیپ</a:t>
            </a:r>
            <a:r>
              <a:rPr lang="fa-IR" sz="2400" b="1" kern="1200" dirty="0" smtClean="0">
                <a:solidFill>
                  <a:srgbClr val="FF0066"/>
                </a:solidFill>
                <a:effectLst>
                  <a:outerShdw blurRad="31750" dist="25400" dir="5400000" algn="tl" rotWithShape="0">
                    <a:srgbClr val="000000">
                      <a:alpha val="25000"/>
                    </a:srgbClr>
                  </a:outerShdw>
                </a:effectLst>
                <a:latin typeface="Lucida Sans Unicode"/>
                <a:ea typeface="+mj-ea"/>
                <a:cs typeface="B Zar" pitchFamily="2" charset="-78"/>
              </a:rPr>
              <a:t> </a:t>
            </a:r>
            <a:r>
              <a:rPr lang="ar-SA" sz="2400" b="1" kern="1200" dirty="0" smtClean="0">
                <a:solidFill>
                  <a:srgbClr val="FF0066"/>
                </a:solidFill>
                <a:effectLst>
                  <a:outerShdw blurRad="31750" dist="25400" dir="5400000" algn="tl" rotWithShape="0">
                    <a:srgbClr val="000000">
                      <a:alpha val="25000"/>
                    </a:srgbClr>
                  </a:outerShdw>
                </a:effectLst>
                <a:latin typeface="Lucida Sans Unicode"/>
                <a:ea typeface="+mj-ea"/>
                <a:cs typeface="B Zar" pitchFamily="2" charset="-78"/>
              </a:rPr>
              <a:t>بندی</a:t>
            </a:r>
            <a:r>
              <a:rPr lang="fa-IR" sz="2400" b="1" kern="1200" dirty="0" smtClean="0">
                <a:solidFill>
                  <a:srgbClr val="FF0066"/>
                </a:solidFill>
                <a:effectLst>
                  <a:outerShdw blurRad="31750" dist="25400" dir="5400000" algn="tl" rotWithShape="0">
                    <a:srgbClr val="000000">
                      <a:alpha val="25000"/>
                    </a:srgbClr>
                  </a:outerShdw>
                </a:effectLst>
                <a:latin typeface="Lucida Sans Unicode"/>
                <a:ea typeface="+mj-ea"/>
                <a:cs typeface="B Zar" pitchFamily="2" charset="-78"/>
              </a:rPr>
              <a:t> </a:t>
            </a:r>
            <a:r>
              <a:rPr lang="fa-IR" sz="2400" b="1" kern="1200" dirty="0" smtClean="0">
                <a:solidFill>
                  <a:srgbClr val="000000"/>
                </a:solidFill>
                <a:effectLst>
                  <a:outerShdw blurRad="31750" dist="25400" dir="5400000" algn="tl" rotWithShape="0">
                    <a:srgbClr val="000000">
                      <a:alpha val="25000"/>
                    </a:srgbClr>
                  </a:outerShdw>
                </a:effectLst>
                <a:latin typeface="Lucida Sans Unicode"/>
                <a:ea typeface="+mj-ea"/>
                <a:cs typeface="B Zar" pitchFamily="2" charset="-78"/>
              </a:rPr>
              <a:t>موجود</a:t>
            </a:r>
            <a:r>
              <a:rPr lang="fa-IR" sz="2400" b="1" kern="1200" dirty="0" smtClean="0">
                <a:solidFill>
                  <a:srgbClr val="000000"/>
                </a:solidFill>
                <a:effectLst>
                  <a:outerShdw blurRad="31750" dist="25400" dir="5400000" algn="tl" rotWithShape="0">
                    <a:srgbClr val="000000">
                      <a:alpha val="25000"/>
                    </a:srgbClr>
                  </a:outerShdw>
                </a:effectLst>
                <a:latin typeface="Lucida Sans Unicode"/>
                <a:ea typeface="+mj-ea"/>
                <a:cs typeface="Arial"/>
              </a:rPr>
              <a:t>:</a:t>
            </a:r>
            <a:endParaRPr lang="en-US" sz="2400" b="1" kern="1200" dirty="0" smtClean="0">
              <a:solidFill>
                <a:srgbClr val="000000"/>
              </a:solidFill>
              <a:effectLst>
                <a:outerShdw blurRad="31750" dist="25400" dir="5400000" algn="tl" rotWithShape="0">
                  <a:srgbClr val="000000">
                    <a:alpha val="25000"/>
                  </a:srgbClr>
                </a:outerShdw>
              </a:effectLst>
              <a:latin typeface="Lucida Sans Unicode"/>
              <a:ea typeface="+mj-ea"/>
              <a:cs typeface="Arial"/>
            </a:endParaRPr>
          </a:p>
          <a:p>
            <a:pPr algn="r" rtl="1">
              <a:lnSpc>
                <a:spcPct val="150000"/>
              </a:lnSpc>
              <a:spcAft>
                <a:spcPts val="0"/>
              </a:spcAft>
              <a:buFont typeface="Wingdings" pitchFamily="2" charset="2"/>
              <a:buChar char="E"/>
            </a:pPr>
            <a:r>
              <a:rPr lang="ar-SA" sz="2400" dirty="0" smtClean="0">
                <a:latin typeface="Times New Roman"/>
                <a:ea typeface="Times New Roman"/>
                <a:cs typeface="B Zar" pitchFamily="2" charset="-78"/>
              </a:rPr>
              <a:t>عدم وجود مکانیسمی برای تغییر وضعیت تیپ دانشگاهه</a:t>
            </a:r>
            <a:r>
              <a:rPr lang="fa-IR" sz="2400" dirty="0" smtClean="0">
                <a:latin typeface="Times New Roman"/>
                <a:ea typeface="Times New Roman"/>
                <a:cs typeface="B Zar" pitchFamily="2" charset="-78"/>
              </a:rPr>
              <a:t>ا</a:t>
            </a:r>
            <a:endParaRPr lang="en-US" sz="2400" dirty="0" smtClean="0">
              <a:latin typeface="Times New Roman"/>
              <a:ea typeface="Times New Roman"/>
              <a:cs typeface="B Zar" pitchFamily="2" charset="-78"/>
            </a:endParaRPr>
          </a:p>
          <a:p>
            <a:pPr algn="r" rtl="1">
              <a:lnSpc>
                <a:spcPct val="150000"/>
              </a:lnSpc>
              <a:spcAft>
                <a:spcPts val="0"/>
              </a:spcAft>
              <a:buFont typeface="Wingdings" pitchFamily="2" charset="2"/>
              <a:buChar char="E"/>
            </a:pPr>
            <a:r>
              <a:rPr lang="ar-SA" sz="2400" dirty="0" smtClean="0">
                <a:latin typeface="Times New Roman"/>
                <a:ea typeface="Times New Roman"/>
                <a:cs typeface="B Zar" pitchFamily="2" charset="-78"/>
              </a:rPr>
              <a:t>علمی نبودن معیارها</a:t>
            </a:r>
            <a:r>
              <a:rPr lang="fa-IR" sz="2400" dirty="0" smtClean="0">
                <a:latin typeface="Times New Roman"/>
                <a:ea typeface="Times New Roman"/>
                <a:cs typeface="B Zar" pitchFamily="2" charset="-78"/>
              </a:rPr>
              <a:t>ي</a:t>
            </a:r>
            <a:r>
              <a:rPr lang="ar-SA" sz="2400" dirty="0" smtClean="0">
                <a:latin typeface="Times New Roman"/>
                <a:ea typeface="Times New Roman"/>
                <a:cs typeface="B Zar" pitchFamily="2" charset="-78"/>
              </a:rPr>
              <a:t> تیپ بندی </a:t>
            </a:r>
            <a:endParaRPr lang="en-US" sz="2400" dirty="0" smtClean="0">
              <a:latin typeface="Times New Roman"/>
              <a:ea typeface="Times New Roman"/>
              <a:cs typeface="B Zar" pitchFamily="2" charset="-78"/>
            </a:endParaRPr>
          </a:p>
          <a:p>
            <a:pPr algn="r" rtl="1">
              <a:lnSpc>
                <a:spcPct val="150000"/>
              </a:lnSpc>
              <a:spcAft>
                <a:spcPts val="0"/>
              </a:spcAft>
              <a:buFont typeface="Wingdings" pitchFamily="2" charset="2"/>
              <a:buChar char="E"/>
            </a:pPr>
            <a:r>
              <a:rPr lang="ar-SA" sz="2400" dirty="0" smtClean="0">
                <a:latin typeface="Times New Roman"/>
                <a:ea typeface="Times New Roman"/>
                <a:cs typeface="B Zar" pitchFamily="2" charset="-78"/>
              </a:rPr>
              <a:t>شفاف نبودن معیارها تیپ بندی </a:t>
            </a:r>
            <a:endParaRPr lang="en-US" sz="2400" dirty="0" smtClean="0">
              <a:latin typeface="Times New Roman"/>
              <a:ea typeface="Times New Roman"/>
              <a:cs typeface="B Zar" pitchFamily="2" charset="-78"/>
            </a:endParaRPr>
          </a:p>
          <a:p>
            <a:pPr algn="r" rtl="1">
              <a:lnSpc>
                <a:spcPct val="150000"/>
              </a:lnSpc>
              <a:buFont typeface="Wingdings" pitchFamily="2" charset="2"/>
              <a:buChar char="E"/>
            </a:pPr>
            <a:r>
              <a:rPr lang="ar-SA" sz="2400" dirty="0" smtClean="0">
                <a:latin typeface="Times New Roman"/>
                <a:ea typeface="Times New Roman"/>
                <a:cs typeface="B Zar" pitchFamily="2" charset="-78"/>
              </a:rPr>
              <a:t>جامع نبودن معیارها</a:t>
            </a:r>
            <a:endParaRPr lang="fa-IR" sz="2400" dirty="0" smtClean="0">
              <a:latin typeface="Times New Roman"/>
              <a:ea typeface="Times New Roman"/>
              <a:cs typeface="B Zar" pitchFamily="2" charset="-78"/>
            </a:endParaRPr>
          </a:p>
          <a:p>
            <a:pPr algn="r" rtl="1">
              <a:lnSpc>
                <a:spcPct val="150000"/>
              </a:lnSpc>
              <a:buFont typeface="Wingdings" pitchFamily="2" charset="2"/>
              <a:buChar char="E"/>
            </a:pPr>
            <a:r>
              <a:rPr lang="ar-SA" sz="2400" dirty="0" smtClean="0">
                <a:latin typeface="Times New Roman"/>
                <a:ea typeface="Times New Roman"/>
                <a:cs typeface="B Zar" pitchFamily="2" charset="-78"/>
              </a:rPr>
              <a:t>متناسب نبودن با ویژگیهای بومی و مقتضیات علمی کشور </a:t>
            </a:r>
            <a:endParaRPr lang="en-US" sz="2400" dirty="0" smtClean="0">
              <a:latin typeface="Times New Roman"/>
              <a:ea typeface="Times New Roman"/>
              <a:cs typeface="B Zar" pitchFamily="2" charset="-78"/>
            </a:endParaRPr>
          </a:p>
          <a:p>
            <a:pPr algn="r" rtl="1">
              <a:lnSpc>
                <a:spcPct val="150000"/>
              </a:lnSpc>
              <a:buFont typeface="Wingdings" pitchFamily="2" charset="2"/>
              <a:buChar char="E"/>
            </a:pPr>
            <a:r>
              <a:rPr lang="ar-SA" sz="2400" dirty="0" smtClean="0">
                <a:latin typeface="Times New Roman"/>
                <a:ea typeface="Times New Roman"/>
                <a:cs typeface="B Zar" pitchFamily="2" charset="-78"/>
              </a:rPr>
              <a:t>عدم انگیزه لازم برای ارتقاء عملکرد دانشگاهها </a:t>
            </a:r>
            <a:endParaRPr lang="en-US" sz="2400" dirty="0" smtClean="0">
              <a:latin typeface="Times New Roman"/>
              <a:ea typeface="Times New Roman"/>
              <a:cs typeface="B Zar" pitchFamily="2" charset="-78"/>
            </a:endParaRPr>
          </a:p>
          <a:p>
            <a:pPr algn="r" rtl="1">
              <a:lnSpc>
                <a:spcPct val="150000"/>
              </a:lnSpc>
              <a:buFont typeface="Wingdings" pitchFamily="2" charset="2"/>
              <a:buChar char="E"/>
            </a:pPr>
            <a:r>
              <a:rPr lang="ar-SA" sz="2400" dirty="0" smtClean="0">
                <a:latin typeface="Times New Roman"/>
                <a:ea typeface="Times New Roman"/>
                <a:cs typeface="B Zar" pitchFamily="2" charset="-78"/>
              </a:rPr>
              <a:t>عدم وجود مصداق برای همه معیارهای مورد استفاده در تمامی دانشگاهها</a:t>
            </a:r>
            <a:endParaRPr lang="en-US" sz="2400" dirty="0" smtClean="0">
              <a:latin typeface="Times New Roman"/>
              <a:ea typeface="Times New Roman"/>
              <a:cs typeface="B Zar" pitchFamily="2" charset="-78"/>
            </a:endParaRPr>
          </a:p>
          <a:p>
            <a:pPr algn="r" rtl="1">
              <a:lnSpc>
                <a:spcPct val="150000"/>
              </a:lnSpc>
              <a:spcAft>
                <a:spcPts val="0"/>
              </a:spcAft>
              <a:buFont typeface="Wingdings" pitchFamily="2" charset="2"/>
              <a:buChar char="v"/>
            </a:pPr>
            <a:endParaRPr lang="en-US" dirty="0" smtClean="0">
              <a:latin typeface="Times New Roman"/>
              <a:ea typeface="Times New Roman"/>
              <a:cs typeface="B Mitra"/>
            </a:endParaRPr>
          </a:p>
          <a:p>
            <a:pPr algn="r" rtl="1"/>
            <a:endParaRPr lang="fa-IR" dirty="0"/>
          </a:p>
        </p:txBody>
      </p:sp>
      <p:sp>
        <p:nvSpPr>
          <p:cNvPr id="5" name="Footer Placeholder 4"/>
          <p:cNvSpPr>
            <a:spLocks noGrp="1"/>
          </p:cNvSpPr>
          <p:nvPr>
            <p:ph type="ftr" sz="quarter" idx="11"/>
          </p:nvPr>
        </p:nvSpPr>
        <p:spPr/>
        <p:txBody>
          <a:bodyPr/>
          <a:lstStyle/>
          <a:p>
            <a:r>
              <a:rPr lang="fa-IR" smtClean="0"/>
              <a:t>تیپ بندی دانشگاه های علوم پزشکی</a:t>
            </a:r>
            <a:endParaRPr lang="es-ES"/>
          </a:p>
        </p:txBody>
      </p:sp>
      <p:sp>
        <p:nvSpPr>
          <p:cNvPr id="7" name="Date Placeholder 6"/>
          <p:cNvSpPr>
            <a:spLocks noGrp="1"/>
          </p:cNvSpPr>
          <p:nvPr>
            <p:ph type="dt" sz="half" idx="10"/>
          </p:nvPr>
        </p:nvSpPr>
        <p:spPr/>
        <p:txBody>
          <a:bodyPr/>
          <a:lstStyle/>
          <a:p>
            <a:fld id="{97091006-D446-4DCA-9874-16972C8FBC8D}" type="datetime1">
              <a:rPr lang="en-US" smtClean="0"/>
              <a:pPr/>
              <a:t>1/4/2013</a:t>
            </a:fld>
            <a:endParaRPr lang="es-ES"/>
          </a:p>
        </p:txBody>
      </p:sp>
      <p:sp>
        <p:nvSpPr>
          <p:cNvPr id="8" name="Slide Number Placeholder 7"/>
          <p:cNvSpPr>
            <a:spLocks noGrp="1"/>
          </p:cNvSpPr>
          <p:nvPr>
            <p:ph type="sldNum" sz="quarter" idx="12"/>
          </p:nvPr>
        </p:nvSpPr>
        <p:spPr/>
        <p:txBody>
          <a:bodyPr/>
          <a:lstStyle/>
          <a:p>
            <a:fld id="{59C3FA6E-5FFA-4066-9CD4-853EB713818E}" type="slidenum">
              <a:rPr lang="es-ES" smtClean="0"/>
              <a:pPr/>
              <a:t>17</a:t>
            </a:fld>
            <a:endParaRPr lang="es-E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a-IR" sz="2400" b="1" kern="1200" dirty="0" smtClean="0">
                <a:solidFill>
                  <a:srgbClr val="000000"/>
                </a:solidFill>
                <a:effectLst>
                  <a:outerShdw blurRad="31750" dist="25400" dir="5400000" algn="tl" rotWithShape="0">
                    <a:srgbClr val="000000">
                      <a:alpha val="25000"/>
                    </a:srgbClr>
                  </a:outerShdw>
                </a:effectLst>
                <a:latin typeface="Lucida Sans Unicode"/>
                <a:cs typeface="B Zar" pitchFamily="2" charset="-78"/>
              </a:rPr>
              <a:t>نظرسنجی از صاحبنظران و نخبگان کشوری در حوزه آموزش پزشکی</a:t>
            </a:r>
            <a:endParaRPr lang="fa-IR" dirty="0">
              <a:cs typeface="B Zar" pitchFamily="2" charset="-78"/>
            </a:endParaRPr>
          </a:p>
        </p:txBody>
      </p:sp>
      <p:sp>
        <p:nvSpPr>
          <p:cNvPr id="9" name="Content Placeholder 8"/>
          <p:cNvSpPr>
            <a:spLocks noGrp="1"/>
          </p:cNvSpPr>
          <p:nvPr>
            <p:ph idx="1"/>
          </p:nvPr>
        </p:nvSpPr>
        <p:spPr>
          <a:xfrm>
            <a:off x="457200" y="1285860"/>
            <a:ext cx="8229600" cy="4840303"/>
          </a:xfrm>
        </p:spPr>
        <p:txBody>
          <a:bodyPr/>
          <a:lstStyle/>
          <a:p>
            <a:pPr algn="ctr" rtl="1">
              <a:lnSpc>
                <a:spcPct val="150000"/>
              </a:lnSpc>
              <a:spcAft>
                <a:spcPts val="0"/>
              </a:spcAft>
              <a:buNone/>
            </a:pPr>
            <a:r>
              <a:rPr lang="ar-SA" sz="2400" b="1" kern="1200" dirty="0" smtClean="0">
                <a:solidFill>
                  <a:srgbClr val="000000"/>
                </a:solidFill>
                <a:effectLst>
                  <a:outerShdw blurRad="31750" dist="25400" dir="5400000" algn="tl" rotWithShape="0">
                    <a:srgbClr val="000000">
                      <a:alpha val="25000"/>
                    </a:srgbClr>
                  </a:outerShdw>
                </a:effectLst>
                <a:latin typeface="Lucida Sans Unicode"/>
                <a:ea typeface="+mj-ea"/>
                <a:cs typeface="B Zar" pitchFamily="2" charset="-78"/>
              </a:rPr>
              <a:t>مناسب</a:t>
            </a:r>
            <a:r>
              <a:rPr lang="fa-IR" sz="2400" b="1" kern="1200" dirty="0" smtClean="0">
                <a:solidFill>
                  <a:srgbClr val="000000"/>
                </a:solidFill>
                <a:effectLst>
                  <a:outerShdw blurRad="31750" dist="25400" dir="5400000" algn="tl" rotWithShape="0">
                    <a:srgbClr val="000000">
                      <a:alpha val="25000"/>
                    </a:srgbClr>
                  </a:outerShdw>
                </a:effectLst>
                <a:latin typeface="Lucida Sans Unicode"/>
                <a:ea typeface="+mj-ea"/>
                <a:cs typeface="B Zar" pitchFamily="2" charset="-78"/>
              </a:rPr>
              <a:t> </a:t>
            </a:r>
            <a:r>
              <a:rPr lang="ar-SA" sz="2400" b="1" kern="1200" dirty="0" smtClean="0">
                <a:solidFill>
                  <a:srgbClr val="000000"/>
                </a:solidFill>
                <a:effectLst>
                  <a:outerShdw blurRad="31750" dist="25400" dir="5400000" algn="tl" rotWithShape="0">
                    <a:srgbClr val="000000">
                      <a:alpha val="25000"/>
                    </a:srgbClr>
                  </a:outerShdw>
                </a:effectLst>
                <a:latin typeface="Lucida Sans Unicode"/>
                <a:ea typeface="+mj-ea"/>
                <a:cs typeface="B Zar" pitchFamily="2" charset="-78"/>
              </a:rPr>
              <a:t>ترین </a:t>
            </a:r>
            <a:r>
              <a:rPr lang="ar-SA" sz="2400" b="1" kern="1200" dirty="0" smtClean="0">
                <a:solidFill>
                  <a:srgbClr val="FF0066"/>
                </a:solidFill>
                <a:effectLst>
                  <a:outerShdw blurRad="31750" dist="25400" dir="5400000" algn="tl" rotWithShape="0">
                    <a:srgbClr val="000000">
                      <a:alpha val="25000"/>
                    </a:srgbClr>
                  </a:outerShdw>
                </a:effectLst>
                <a:latin typeface="Lucida Sans Unicode"/>
                <a:ea typeface="+mj-ea"/>
                <a:cs typeface="B Zar" pitchFamily="2" charset="-78"/>
              </a:rPr>
              <a:t>شاخصه</a:t>
            </a:r>
            <a:r>
              <a:rPr lang="fa-IR" sz="2400" b="1" kern="1200" dirty="0" smtClean="0">
                <a:solidFill>
                  <a:srgbClr val="FF0066"/>
                </a:solidFill>
                <a:effectLst>
                  <a:outerShdw blurRad="31750" dist="25400" dir="5400000" algn="tl" rotWithShape="0">
                    <a:srgbClr val="000000">
                      <a:alpha val="25000"/>
                    </a:srgbClr>
                  </a:outerShdw>
                </a:effectLst>
                <a:latin typeface="Lucida Sans Unicode"/>
                <a:ea typeface="+mj-ea"/>
                <a:cs typeface="B Zar" pitchFamily="2" charset="-78"/>
              </a:rPr>
              <a:t>اي </a:t>
            </a:r>
            <a:r>
              <a:rPr lang="ar-SA" sz="2400" b="1" kern="1200" dirty="0" smtClean="0">
                <a:solidFill>
                  <a:srgbClr val="FF0066"/>
                </a:solidFill>
                <a:effectLst>
                  <a:outerShdw blurRad="31750" dist="25400" dir="5400000" algn="tl" rotWithShape="0">
                    <a:srgbClr val="000000">
                      <a:alpha val="25000"/>
                    </a:srgbClr>
                  </a:outerShdw>
                </a:effectLst>
                <a:latin typeface="Lucida Sans Unicode"/>
                <a:ea typeface="+mj-ea"/>
                <a:cs typeface="B Zar" pitchFamily="2" charset="-78"/>
              </a:rPr>
              <a:t>پیشنهاد شده</a:t>
            </a:r>
            <a:r>
              <a:rPr lang="fa-IR" sz="2400" b="1" kern="1200" dirty="0" smtClean="0">
                <a:solidFill>
                  <a:srgbClr val="FF0066"/>
                </a:solidFill>
                <a:effectLst>
                  <a:outerShdw blurRad="31750" dist="25400" dir="5400000" algn="tl" rotWithShape="0">
                    <a:srgbClr val="000000">
                      <a:alpha val="25000"/>
                    </a:srgbClr>
                  </a:outerShdw>
                </a:effectLst>
                <a:latin typeface="Lucida Sans Unicode"/>
                <a:ea typeface="+mj-ea"/>
                <a:cs typeface="B Zar" pitchFamily="2" charset="-78"/>
              </a:rPr>
              <a:t> </a:t>
            </a:r>
            <a:r>
              <a:rPr lang="fa-IR" sz="2400" b="1" kern="1200" dirty="0" smtClean="0">
                <a:solidFill>
                  <a:srgbClr val="000000"/>
                </a:solidFill>
                <a:effectLst>
                  <a:outerShdw blurRad="31750" dist="25400" dir="5400000" algn="tl" rotWithShape="0">
                    <a:srgbClr val="000000">
                      <a:alpha val="25000"/>
                    </a:srgbClr>
                  </a:outerShdw>
                </a:effectLst>
                <a:latin typeface="Lucida Sans Unicode"/>
                <a:ea typeface="+mj-ea"/>
                <a:cs typeface="B Zar" pitchFamily="2" charset="-78"/>
              </a:rPr>
              <a:t>براي تیپ بندی</a:t>
            </a:r>
          </a:p>
          <a:p>
            <a:pPr algn="r" rtl="1">
              <a:lnSpc>
                <a:spcPct val="150000"/>
              </a:lnSpc>
              <a:spcAft>
                <a:spcPts val="0"/>
              </a:spcAft>
              <a:buFont typeface="Wingdings" pitchFamily="2" charset="2"/>
              <a:buChar char="v"/>
            </a:pPr>
            <a:r>
              <a:rPr lang="ar-SA" sz="2400" kern="1200" dirty="0" smtClean="0">
                <a:solidFill>
                  <a:srgbClr val="000000"/>
                </a:solidFill>
                <a:effectLst>
                  <a:outerShdw blurRad="31750" dist="25400" dir="5400000" algn="tl" rotWithShape="0">
                    <a:srgbClr val="000000">
                      <a:alpha val="25000"/>
                    </a:srgbClr>
                  </a:outerShdw>
                </a:effectLst>
                <a:latin typeface="Lucida Sans Unicode"/>
                <a:ea typeface="+mj-ea"/>
                <a:cs typeface="B Zar" pitchFamily="2" charset="-78"/>
              </a:rPr>
              <a:t>کیفیت آموزش دانشگاه </a:t>
            </a:r>
            <a:endParaRPr lang="en-US" sz="2400" kern="1200" dirty="0" smtClean="0">
              <a:solidFill>
                <a:srgbClr val="000000"/>
              </a:solidFill>
              <a:effectLst>
                <a:outerShdw blurRad="31750" dist="25400" dir="5400000" algn="tl" rotWithShape="0">
                  <a:srgbClr val="000000">
                    <a:alpha val="25000"/>
                  </a:srgbClr>
                </a:outerShdw>
              </a:effectLst>
              <a:latin typeface="Lucida Sans Unicode"/>
              <a:ea typeface="+mj-ea"/>
              <a:cs typeface="B Zar" pitchFamily="2" charset="-78"/>
            </a:endParaRPr>
          </a:p>
          <a:p>
            <a:pPr algn="r" rtl="1">
              <a:lnSpc>
                <a:spcPct val="150000"/>
              </a:lnSpc>
              <a:spcAft>
                <a:spcPts val="0"/>
              </a:spcAft>
              <a:buFont typeface="Wingdings" pitchFamily="2" charset="2"/>
              <a:buChar char="v"/>
            </a:pPr>
            <a:r>
              <a:rPr lang="ar-SA" sz="2400" kern="1200" dirty="0" smtClean="0">
                <a:solidFill>
                  <a:srgbClr val="000000"/>
                </a:solidFill>
                <a:effectLst>
                  <a:outerShdw blurRad="31750" dist="25400" dir="5400000" algn="tl" rotWithShape="0">
                    <a:srgbClr val="000000">
                      <a:alpha val="25000"/>
                    </a:srgbClr>
                  </a:outerShdw>
                </a:effectLst>
                <a:latin typeface="Lucida Sans Unicode"/>
                <a:ea typeface="+mj-ea"/>
                <a:cs typeface="B Zar" pitchFamily="2" charset="-78"/>
              </a:rPr>
              <a:t>کیفیت پژوهش</a:t>
            </a:r>
            <a:endParaRPr lang="en-US" sz="2400" kern="1200" dirty="0" smtClean="0">
              <a:solidFill>
                <a:srgbClr val="000000"/>
              </a:solidFill>
              <a:effectLst>
                <a:outerShdw blurRad="31750" dist="25400" dir="5400000" algn="tl" rotWithShape="0">
                  <a:srgbClr val="000000">
                    <a:alpha val="25000"/>
                  </a:srgbClr>
                </a:outerShdw>
              </a:effectLst>
              <a:latin typeface="Lucida Sans Unicode"/>
              <a:ea typeface="+mj-ea"/>
              <a:cs typeface="B Zar" pitchFamily="2" charset="-78"/>
            </a:endParaRPr>
          </a:p>
          <a:p>
            <a:pPr algn="r" rtl="1">
              <a:lnSpc>
                <a:spcPct val="150000"/>
              </a:lnSpc>
              <a:spcAft>
                <a:spcPts val="0"/>
              </a:spcAft>
              <a:buFont typeface="Wingdings" pitchFamily="2" charset="2"/>
              <a:buChar char="v"/>
            </a:pPr>
            <a:r>
              <a:rPr lang="ar-SA" sz="2400" kern="1200" dirty="0" smtClean="0">
                <a:solidFill>
                  <a:srgbClr val="000000"/>
                </a:solidFill>
                <a:effectLst>
                  <a:outerShdw blurRad="31750" dist="25400" dir="5400000" algn="tl" rotWithShape="0">
                    <a:srgbClr val="000000">
                      <a:alpha val="25000"/>
                    </a:srgbClr>
                  </a:outerShdw>
                </a:effectLst>
                <a:latin typeface="Lucida Sans Unicode"/>
                <a:ea typeface="+mj-ea"/>
                <a:cs typeface="B Zar" pitchFamily="2" charset="-78"/>
              </a:rPr>
              <a:t>وسعت خدمات بهداشتی ارائه شده</a:t>
            </a:r>
            <a:endParaRPr lang="en-US" sz="2400" kern="1200" dirty="0" smtClean="0">
              <a:solidFill>
                <a:srgbClr val="000000"/>
              </a:solidFill>
              <a:effectLst>
                <a:outerShdw blurRad="31750" dist="25400" dir="5400000" algn="tl" rotWithShape="0">
                  <a:srgbClr val="000000">
                    <a:alpha val="25000"/>
                  </a:srgbClr>
                </a:outerShdw>
              </a:effectLst>
              <a:latin typeface="Lucida Sans Unicode"/>
              <a:ea typeface="+mj-ea"/>
              <a:cs typeface="B Zar" pitchFamily="2" charset="-78"/>
            </a:endParaRPr>
          </a:p>
          <a:p>
            <a:pPr algn="r" rtl="1">
              <a:lnSpc>
                <a:spcPct val="150000"/>
              </a:lnSpc>
              <a:spcAft>
                <a:spcPts val="0"/>
              </a:spcAft>
              <a:buFont typeface="Wingdings" pitchFamily="2" charset="2"/>
              <a:buChar char="v"/>
            </a:pPr>
            <a:r>
              <a:rPr lang="ar-SA" sz="2400" kern="1200" dirty="0" smtClean="0">
                <a:solidFill>
                  <a:srgbClr val="000000"/>
                </a:solidFill>
                <a:effectLst>
                  <a:outerShdw blurRad="31750" dist="25400" dir="5400000" algn="tl" rotWithShape="0">
                    <a:srgbClr val="000000">
                      <a:alpha val="25000"/>
                    </a:srgbClr>
                  </a:outerShdw>
                </a:effectLst>
                <a:latin typeface="Lucida Sans Unicode"/>
                <a:ea typeface="+mj-ea"/>
                <a:cs typeface="B Zar" pitchFamily="2" charset="-78"/>
              </a:rPr>
              <a:t>وسعت خدمات درمانی ارائه شده</a:t>
            </a:r>
            <a:endParaRPr lang="en-US" sz="2400" kern="1200" dirty="0" smtClean="0">
              <a:solidFill>
                <a:srgbClr val="000000"/>
              </a:solidFill>
              <a:effectLst>
                <a:outerShdw blurRad="31750" dist="25400" dir="5400000" algn="tl" rotWithShape="0">
                  <a:srgbClr val="000000">
                    <a:alpha val="25000"/>
                  </a:srgbClr>
                </a:outerShdw>
              </a:effectLst>
              <a:latin typeface="Lucida Sans Unicode"/>
              <a:ea typeface="+mj-ea"/>
              <a:cs typeface="B Zar" pitchFamily="2" charset="-78"/>
            </a:endParaRPr>
          </a:p>
          <a:p>
            <a:pPr algn="r" rtl="1">
              <a:lnSpc>
                <a:spcPct val="150000"/>
              </a:lnSpc>
              <a:spcAft>
                <a:spcPts val="0"/>
              </a:spcAft>
              <a:buFont typeface="Wingdings" pitchFamily="2" charset="2"/>
              <a:buChar char="v"/>
            </a:pPr>
            <a:r>
              <a:rPr lang="ar-SA" sz="2400" kern="1200" dirty="0" smtClean="0">
                <a:solidFill>
                  <a:srgbClr val="000000"/>
                </a:solidFill>
                <a:effectLst>
                  <a:outerShdw blurRad="31750" dist="25400" dir="5400000" algn="tl" rotWithShape="0">
                    <a:srgbClr val="000000">
                      <a:alpha val="25000"/>
                    </a:srgbClr>
                  </a:outerShdw>
                </a:effectLst>
                <a:latin typeface="Lucida Sans Unicode"/>
                <a:ea typeface="+mj-ea"/>
                <a:cs typeface="B Zar" pitchFamily="2" charset="-78"/>
              </a:rPr>
              <a:t>کمیت آموزش یعنی گستردگی رشته ها و سطوح آموزشی </a:t>
            </a:r>
            <a:endParaRPr lang="en-US" sz="2400" kern="1200" dirty="0" smtClean="0">
              <a:solidFill>
                <a:srgbClr val="000000"/>
              </a:solidFill>
              <a:effectLst>
                <a:outerShdw blurRad="31750" dist="25400" dir="5400000" algn="tl" rotWithShape="0">
                  <a:srgbClr val="000000">
                    <a:alpha val="25000"/>
                  </a:srgbClr>
                </a:outerShdw>
              </a:effectLst>
              <a:latin typeface="Lucida Sans Unicode"/>
              <a:ea typeface="+mj-ea"/>
              <a:cs typeface="B Zar" pitchFamily="2" charset="-78"/>
            </a:endParaRPr>
          </a:p>
          <a:p>
            <a:pPr algn="r" rtl="1">
              <a:lnSpc>
                <a:spcPct val="150000"/>
              </a:lnSpc>
              <a:spcAft>
                <a:spcPts val="0"/>
              </a:spcAft>
            </a:pPr>
            <a:endParaRPr lang="en-US" sz="2000" dirty="0" smtClean="0">
              <a:latin typeface="Times New Roman"/>
              <a:ea typeface="Times New Roman"/>
              <a:cs typeface="B Mitra" pitchFamily="2" charset="-78"/>
            </a:endParaRPr>
          </a:p>
          <a:p>
            <a:endParaRPr lang="fa-IR" sz="2800" dirty="0">
              <a:cs typeface="B Mitra" pitchFamily="2" charset="-78"/>
            </a:endParaRPr>
          </a:p>
        </p:txBody>
      </p:sp>
      <p:sp>
        <p:nvSpPr>
          <p:cNvPr id="6" name="Footer Placeholder 5"/>
          <p:cNvSpPr>
            <a:spLocks noGrp="1"/>
          </p:cNvSpPr>
          <p:nvPr>
            <p:ph type="ftr" sz="quarter" idx="11"/>
          </p:nvPr>
        </p:nvSpPr>
        <p:spPr/>
        <p:txBody>
          <a:bodyPr/>
          <a:lstStyle/>
          <a:p>
            <a:r>
              <a:rPr lang="fa-IR" smtClean="0"/>
              <a:t>تیپ بندی دانشگاه های علوم پزشکی</a:t>
            </a:r>
            <a:endParaRPr lang="es-ES" dirty="0"/>
          </a:p>
        </p:txBody>
      </p:sp>
      <p:sp>
        <p:nvSpPr>
          <p:cNvPr id="10" name="Date Placeholder 9"/>
          <p:cNvSpPr>
            <a:spLocks noGrp="1"/>
          </p:cNvSpPr>
          <p:nvPr>
            <p:ph type="dt" sz="half" idx="10"/>
          </p:nvPr>
        </p:nvSpPr>
        <p:spPr/>
        <p:txBody>
          <a:bodyPr/>
          <a:lstStyle/>
          <a:p>
            <a:fld id="{FAE6BA36-7086-4A1B-B370-7D06190F75F6}" type="datetime1">
              <a:rPr lang="en-US" smtClean="0"/>
              <a:pPr/>
              <a:t>1/4/2013</a:t>
            </a:fld>
            <a:endParaRPr lang="es-ES"/>
          </a:p>
        </p:txBody>
      </p:sp>
      <p:sp>
        <p:nvSpPr>
          <p:cNvPr id="11" name="Slide Number Placeholder 10"/>
          <p:cNvSpPr>
            <a:spLocks noGrp="1"/>
          </p:cNvSpPr>
          <p:nvPr>
            <p:ph type="sldNum" sz="quarter" idx="12"/>
          </p:nvPr>
        </p:nvSpPr>
        <p:spPr/>
        <p:txBody>
          <a:bodyPr/>
          <a:lstStyle/>
          <a:p>
            <a:fld id="{59C3FA6E-5FFA-4066-9CD4-853EB713818E}" type="slidenum">
              <a:rPr lang="es-ES" smtClean="0"/>
              <a:pPr/>
              <a:t>18</a:t>
            </a:fld>
            <a:endParaRPr lang="es-E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285728"/>
            <a:ext cx="8229600" cy="5840435"/>
          </a:xfrm>
        </p:spPr>
        <p:txBody>
          <a:bodyPr/>
          <a:lstStyle/>
          <a:p>
            <a:pPr algn="ctr" rtl="1">
              <a:buNone/>
            </a:pPr>
            <a:r>
              <a:rPr lang="fa-IR" sz="2400" dirty="0" smtClean="0">
                <a:cs typeface="B Mitra" pitchFamily="2" charset="-78"/>
              </a:rPr>
              <a:t>نظرسنجی از صاحبنظران و نخبگان کشوری در حوزه آموزش پزشکی</a:t>
            </a:r>
          </a:p>
          <a:p>
            <a:pPr algn="ctr" rtl="1">
              <a:buNone/>
            </a:pPr>
            <a:r>
              <a:rPr lang="ar-SA" sz="2400" dirty="0" smtClean="0">
                <a:cs typeface="B Mitra" pitchFamily="2" charset="-78"/>
              </a:rPr>
              <a:t>اهم دیدگاههای افراد</a:t>
            </a:r>
            <a:r>
              <a:rPr lang="fa-IR" sz="2400" dirty="0" smtClean="0">
                <a:cs typeface="B Mitra" pitchFamily="2" charset="-78"/>
              </a:rPr>
              <a:t> در بخش سوالات باز</a:t>
            </a:r>
          </a:p>
          <a:p>
            <a:pPr algn="r" rtl="1">
              <a:lnSpc>
                <a:spcPct val="150000"/>
              </a:lnSpc>
              <a:buNone/>
            </a:pPr>
            <a:r>
              <a:rPr lang="ar-SA" sz="1800" b="1" dirty="0" smtClean="0">
                <a:latin typeface="Times New Roman"/>
                <a:ea typeface="Times New Roman"/>
                <a:cs typeface="B Zar"/>
              </a:rPr>
              <a:t>شاخصهای مناسب برای تیپ</a:t>
            </a:r>
            <a:r>
              <a:rPr lang="fa-IR" sz="1800" b="1" dirty="0" smtClean="0">
                <a:latin typeface="Times New Roman"/>
                <a:ea typeface="Times New Roman"/>
                <a:cs typeface="B Zar"/>
              </a:rPr>
              <a:t> </a:t>
            </a:r>
            <a:r>
              <a:rPr lang="ar-SA" sz="1800" b="1" dirty="0" smtClean="0">
                <a:latin typeface="Times New Roman"/>
                <a:ea typeface="Times New Roman"/>
                <a:cs typeface="B Zar"/>
              </a:rPr>
              <a:t>بندی</a:t>
            </a:r>
            <a:endParaRPr lang="fa-IR" sz="2400" dirty="0" smtClean="0">
              <a:cs typeface="B Mitra" pitchFamily="2" charset="-78"/>
            </a:endParaRPr>
          </a:p>
          <a:p>
            <a:pPr algn="r" rtl="1">
              <a:buFont typeface="Wingdings" pitchFamily="2" charset="2"/>
              <a:buChar char="ü"/>
            </a:pPr>
            <a:r>
              <a:rPr lang="ar-SA" sz="2400" dirty="0" smtClean="0">
                <a:cs typeface="B Mitra" pitchFamily="2" charset="-78"/>
              </a:rPr>
              <a:t>توجه به موقعیت جغرافیایی و محرومیت منطقه </a:t>
            </a:r>
            <a:endParaRPr lang="en-US" sz="2400" dirty="0" smtClean="0">
              <a:cs typeface="B Mitra" pitchFamily="2" charset="-78"/>
            </a:endParaRPr>
          </a:p>
          <a:p>
            <a:pPr algn="r" rtl="1">
              <a:buFont typeface="Wingdings" pitchFamily="2" charset="2"/>
              <a:buChar char="ü"/>
            </a:pPr>
            <a:r>
              <a:rPr lang="ar-SA" sz="2400" dirty="0" smtClean="0">
                <a:cs typeface="B Mitra" pitchFamily="2" charset="-78"/>
              </a:rPr>
              <a:t> ارتباط با صنعت، ارتباطات بین</a:t>
            </a:r>
            <a:r>
              <a:rPr lang="fa-IR" sz="2400" dirty="0" smtClean="0">
                <a:cs typeface="B Mitra" pitchFamily="2" charset="-78"/>
              </a:rPr>
              <a:t> </a:t>
            </a:r>
            <a:r>
              <a:rPr lang="ar-SA" sz="2400" dirty="0" smtClean="0">
                <a:cs typeface="B Mitra" pitchFamily="2" charset="-78"/>
              </a:rPr>
              <a:t>المللی و بین دانشگاهی </a:t>
            </a:r>
            <a:endParaRPr lang="en-US" sz="2400" dirty="0" smtClean="0">
              <a:cs typeface="B Mitra" pitchFamily="2" charset="-78"/>
            </a:endParaRPr>
          </a:p>
          <a:p>
            <a:pPr lvl="0" algn="r" rtl="1">
              <a:lnSpc>
                <a:spcPct val="150000"/>
              </a:lnSpc>
              <a:buNone/>
            </a:pPr>
            <a:r>
              <a:rPr lang="ar-SA" sz="1800" b="1" dirty="0" smtClean="0">
                <a:latin typeface="Times New Roman"/>
                <a:ea typeface="Times New Roman"/>
                <a:cs typeface="B Zar"/>
              </a:rPr>
              <a:t>تغییر معیارها و لزوم ارتقاء دانشگاهها</a:t>
            </a:r>
            <a:endParaRPr lang="fa-IR" sz="1800" b="1" dirty="0" smtClean="0">
              <a:latin typeface="Times New Roman"/>
              <a:ea typeface="Times New Roman"/>
              <a:cs typeface="B Zar"/>
            </a:endParaRPr>
          </a:p>
          <a:p>
            <a:pPr algn="r" rtl="1">
              <a:buFont typeface="Wingdings" pitchFamily="2" charset="2"/>
              <a:buChar char="ü"/>
            </a:pPr>
            <a:r>
              <a:rPr lang="ar-SA" sz="2400" dirty="0" smtClean="0">
                <a:cs typeface="B Mitra" pitchFamily="2" charset="-78"/>
              </a:rPr>
              <a:t>سخت</a:t>
            </a:r>
            <a:r>
              <a:rPr lang="fa-IR" sz="2400" dirty="0" smtClean="0">
                <a:cs typeface="B Mitra" pitchFamily="2" charset="-78"/>
              </a:rPr>
              <a:t> </a:t>
            </a:r>
            <a:r>
              <a:rPr lang="ar-SA" sz="2400" dirty="0" smtClean="0">
                <a:cs typeface="B Mitra" pitchFamily="2" charset="-78"/>
              </a:rPr>
              <a:t>تر</a:t>
            </a:r>
            <a:r>
              <a:rPr lang="fa-IR" sz="2400" dirty="0" smtClean="0">
                <a:cs typeface="B Mitra" pitchFamily="2" charset="-78"/>
              </a:rPr>
              <a:t> شدن معیارها در طول زمان</a:t>
            </a:r>
            <a:r>
              <a:rPr lang="ar-SA" sz="2400" dirty="0" smtClean="0">
                <a:cs typeface="B Mitra" pitchFamily="2" charset="-78"/>
              </a:rPr>
              <a:t> </a:t>
            </a:r>
            <a:r>
              <a:rPr lang="fa-IR" sz="2400" dirty="0" smtClean="0">
                <a:cs typeface="B Mitra" pitchFamily="2" charset="-78"/>
              </a:rPr>
              <a:t>و </a:t>
            </a:r>
            <a:r>
              <a:rPr lang="ar-SA" sz="2400" dirty="0" smtClean="0">
                <a:cs typeface="B Mitra" pitchFamily="2" charset="-78"/>
              </a:rPr>
              <a:t>امکان تنزل از تیپ بالاتر به پایین تر</a:t>
            </a:r>
            <a:endParaRPr lang="en-US" sz="2400" dirty="0" smtClean="0">
              <a:cs typeface="B Mitra" pitchFamily="2" charset="-78"/>
            </a:endParaRPr>
          </a:p>
          <a:p>
            <a:pPr algn="r" rtl="1">
              <a:buFont typeface="Wingdings" pitchFamily="2" charset="2"/>
              <a:buChar char="ü"/>
            </a:pPr>
            <a:r>
              <a:rPr lang="ar-SA" sz="2400" dirty="0" smtClean="0">
                <a:cs typeface="B Mitra" pitchFamily="2" charset="-78"/>
              </a:rPr>
              <a:t>برقراری شرایط عادلانه جذب</a:t>
            </a:r>
            <a:r>
              <a:rPr lang="fa-IR" sz="2400" dirty="0" smtClean="0">
                <a:cs typeface="B Mitra" pitchFamily="2" charset="-78"/>
              </a:rPr>
              <a:t> </a:t>
            </a:r>
            <a:r>
              <a:rPr lang="ar-SA" sz="2400" dirty="0" smtClean="0">
                <a:cs typeface="B Mitra" pitchFamily="2" charset="-78"/>
              </a:rPr>
              <a:t>(بودجه، نیروی انسانی، امکانات و..) برای دانشگاه</a:t>
            </a:r>
            <a:endParaRPr lang="fa-IR" sz="2400" dirty="0" smtClean="0">
              <a:cs typeface="B Mitra" pitchFamily="2" charset="-78"/>
            </a:endParaRPr>
          </a:p>
          <a:p>
            <a:pPr algn="r" rtl="1">
              <a:lnSpc>
                <a:spcPct val="150000"/>
              </a:lnSpc>
              <a:buNone/>
            </a:pPr>
            <a:r>
              <a:rPr lang="ar-SA" sz="1800" b="1" dirty="0" smtClean="0">
                <a:latin typeface="Times New Roman"/>
                <a:ea typeface="Times New Roman"/>
                <a:cs typeface="B Zar"/>
              </a:rPr>
              <a:t>راهکارهای مناسب برای بهبود سیستم تیپ</a:t>
            </a:r>
            <a:r>
              <a:rPr lang="fa-IR" sz="1800" b="1" dirty="0" smtClean="0">
                <a:latin typeface="Times New Roman"/>
                <a:ea typeface="Times New Roman"/>
                <a:cs typeface="B Zar"/>
              </a:rPr>
              <a:t> </a:t>
            </a:r>
            <a:r>
              <a:rPr lang="ar-SA" sz="1800" b="1" dirty="0" smtClean="0">
                <a:latin typeface="Times New Roman"/>
                <a:ea typeface="Times New Roman"/>
                <a:cs typeface="B Zar"/>
              </a:rPr>
              <a:t>بندی</a:t>
            </a:r>
            <a:endParaRPr lang="fa-IR" sz="1800" b="1" dirty="0" smtClean="0">
              <a:latin typeface="Times New Roman"/>
              <a:ea typeface="Times New Roman"/>
              <a:cs typeface="B Zar"/>
            </a:endParaRPr>
          </a:p>
          <a:p>
            <a:pPr algn="r" rtl="1">
              <a:buFont typeface="Wingdings" pitchFamily="2" charset="2"/>
              <a:buChar char="ü"/>
            </a:pPr>
            <a:r>
              <a:rPr lang="ar-SA" sz="2400" dirty="0" smtClean="0">
                <a:cs typeface="B Mitra" pitchFamily="2" charset="-78"/>
              </a:rPr>
              <a:t>مدیریت و برنامه</a:t>
            </a:r>
            <a:r>
              <a:rPr lang="fa-IR" sz="2400" dirty="0" smtClean="0">
                <a:cs typeface="B Mitra" pitchFamily="2" charset="-78"/>
              </a:rPr>
              <a:t> </a:t>
            </a:r>
            <a:r>
              <a:rPr lang="ar-SA" sz="2400" dirty="0" smtClean="0">
                <a:cs typeface="B Mitra" pitchFamily="2" charset="-78"/>
              </a:rPr>
              <a:t>ریزی مناسب در چارچوب استاندارد </a:t>
            </a:r>
            <a:endParaRPr lang="fa-IR" sz="2400" dirty="0" smtClean="0">
              <a:cs typeface="B Mitra" pitchFamily="2" charset="-78"/>
            </a:endParaRPr>
          </a:p>
          <a:p>
            <a:pPr marL="342900" lvl="8" indent="-342900" algn="r" rtl="1">
              <a:buFont typeface="Wingdings" pitchFamily="2" charset="2"/>
              <a:buChar char="ü"/>
            </a:pPr>
            <a:r>
              <a:rPr lang="ar-SA" sz="2400" dirty="0" smtClean="0">
                <a:ea typeface="+mn-ea"/>
                <a:cs typeface="B Mitra" pitchFamily="2" charset="-78"/>
              </a:rPr>
              <a:t> در نظر گرفتن فعالیتهای آموزشی-پژوهشی و فعالیتهای بین</a:t>
            </a:r>
            <a:r>
              <a:rPr lang="fa-IR" sz="2400" dirty="0" smtClean="0">
                <a:ea typeface="+mn-ea"/>
                <a:cs typeface="B Mitra" pitchFamily="2" charset="-78"/>
              </a:rPr>
              <a:t> </a:t>
            </a:r>
            <a:r>
              <a:rPr lang="ar-SA" sz="2400" dirty="0" smtClean="0">
                <a:ea typeface="+mn-ea"/>
                <a:cs typeface="B Mitra" pitchFamily="2" charset="-78"/>
              </a:rPr>
              <a:t>دانشگاهی و بین</a:t>
            </a:r>
            <a:r>
              <a:rPr lang="fa-IR" sz="2400" dirty="0" smtClean="0">
                <a:ea typeface="+mn-ea"/>
                <a:cs typeface="B Mitra" pitchFamily="2" charset="-78"/>
              </a:rPr>
              <a:t> </a:t>
            </a:r>
            <a:r>
              <a:rPr lang="ar-SA" sz="2400" dirty="0" smtClean="0">
                <a:ea typeface="+mn-ea"/>
                <a:cs typeface="B Mitra" pitchFamily="2" charset="-78"/>
              </a:rPr>
              <a:t>المللی، </a:t>
            </a:r>
            <a:endParaRPr lang="fa-IR" sz="2400" dirty="0" smtClean="0">
              <a:ea typeface="+mn-ea"/>
              <a:cs typeface="B Mitra" pitchFamily="2" charset="-78"/>
            </a:endParaRPr>
          </a:p>
          <a:p>
            <a:pPr marL="342900" lvl="8" indent="-342900" algn="r" rtl="1">
              <a:buFont typeface="Wingdings" pitchFamily="2" charset="2"/>
              <a:buChar char="ü"/>
            </a:pPr>
            <a:r>
              <a:rPr lang="ar-SA" sz="2400" dirty="0" smtClean="0">
                <a:ea typeface="+mn-ea"/>
                <a:cs typeface="B Mitra" pitchFamily="2" charset="-78"/>
              </a:rPr>
              <a:t>واگذاری تیپ</a:t>
            </a:r>
            <a:r>
              <a:rPr lang="fa-IR" sz="2400" dirty="0" smtClean="0">
                <a:ea typeface="+mn-ea"/>
                <a:cs typeface="B Mitra" pitchFamily="2" charset="-78"/>
              </a:rPr>
              <a:t> </a:t>
            </a:r>
            <a:r>
              <a:rPr lang="ar-SA" sz="2400" dirty="0" smtClean="0">
                <a:ea typeface="+mn-ea"/>
                <a:cs typeface="B Mitra" pitchFamily="2" charset="-78"/>
              </a:rPr>
              <a:t>بندی به انجمن</a:t>
            </a:r>
            <a:r>
              <a:rPr lang="fa-IR" sz="2400" dirty="0" smtClean="0">
                <a:ea typeface="+mn-ea"/>
                <a:cs typeface="B Mitra" pitchFamily="2" charset="-78"/>
              </a:rPr>
              <a:t> </a:t>
            </a:r>
            <a:r>
              <a:rPr lang="ar-SA" sz="2400" dirty="0" smtClean="0">
                <a:ea typeface="+mn-ea"/>
                <a:cs typeface="B Mitra" pitchFamily="2" charset="-78"/>
              </a:rPr>
              <a:t>های آموزش پزشکی و آموزش علوم پزشکی</a:t>
            </a:r>
            <a:endParaRPr lang="en-US" sz="2400" dirty="0" smtClean="0">
              <a:ea typeface="+mn-ea"/>
              <a:cs typeface="B Mitra" pitchFamily="2" charset="-78"/>
            </a:endParaRPr>
          </a:p>
          <a:p>
            <a:pPr algn="r" rtl="1">
              <a:buFont typeface="Wingdings" pitchFamily="2" charset="2"/>
              <a:buChar char="ü"/>
            </a:pPr>
            <a:r>
              <a:rPr lang="ar-SA" sz="2400" dirty="0" smtClean="0">
                <a:cs typeface="B Mitra" pitchFamily="2" charset="-78"/>
              </a:rPr>
              <a:t>مداخله هیأت امنای دانشگاه در مبحث تیپ</a:t>
            </a:r>
            <a:r>
              <a:rPr lang="fa-IR" sz="2400" dirty="0" smtClean="0">
                <a:cs typeface="B Mitra" pitchFamily="2" charset="-78"/>
              </a:rPr>
              <a:t> </a:t>
            </a:r>
            <a:r>
              <a:rPr lang="ar-SA" sz="2400" dirty="0" smtClean="0">
                <a:cs typeface="B Mitra" pitchFamily="2" charset="-78"/>
              </a:rPr>
              <a:t>بندی </a:t>
            </a:r>
            <a:endParaRPr lang="fa-IR" sz="2400" dirty="0" smtClean="0">
              <a:cs typeface="B Mitra" pitchFamily="2" charset="-78"/>
            </a:endParaRPr>
          </a:p>
          <a:p>
            <a:pPr algn="r" rtl="1">
              <a:buNone/>
            </a:pPr>
            <a:endParaRPr lang="fa-IR" sz="2800" dirty="0" smtClean="0">
              <a:cs typeface="B Mitra" pitchFamily="2" charset="-78"/>
            </a:endParaRPr>
          </a:p>
          <a:p>
            <a:pPr algn="r" rtl="1">
              <a:buNone/>
            </a:pPr>
            <a:endParaRPr lang="fa-IR" sz="2800" dirty="0">
              <a:cs typeface="B Mitra" pitchFamily="2" charset="-78"/>
            </a:endParaRPr>
          </a:p>
        </p:txBody>
      </p:sp>
      <p:sp>
        <p:nvSpPr>
          <p:cNvPr id="8" name="Footer Placeholder 7"/>
          <p:cNvSpPr>
            <a:spLocks noGrp="1"/>
          </p:cNvSpPr>
          <p:nvPr>
            <p:ph type="ftr" sz="quarter" idx="11"/>
          </p:nvPr>
        </p:nvSpPr>
        <p:spPr/>
        <p:txBody>
          <a:bodyPr/>
          <a:lstStyle/>
          <a:p>
            <a:pPr marL="342900" indent="-342900" algn="r" fontAlgn="base">
              <a:spcBef>
                <a:spcPct val="20000"/>
              </a:spcBef>
              <a:spcAft>
                <a:spcPct val="0"/>
              </a:spcAft>
            </a:pPr>
            <a:r>
              <a:rPr lang="fa-IR" sz="1600" smtClean="0">
                <a:cs typeface="B Mitra" pitchFamily="2" charset="-78"/>
              </a:rPr>
              <a:t>تیپ بندی دانشگاه های علوم پزشکی</a:t>
            </a:r>
            <a:endParaRPr lang="es-ES" sz="1600" dirty="0">
              <a:cs typeface="B Mitra" pitchFamily="2" charset="-78"/>
            </a:endParaRPr>
          </a:p>
        </p:txBody>
      </p:sp>
      <p:sp>
        <p:nvSpPr>
          <p:cNvPr id="9" name="Date Placeholder 8"/>
          <p:cNvSpPr>
            <a:spLocks noGrp="1"/>
          </p:cNvSpPr>
          <p:nvPr>
            <p:ph type="dt" sz="half" idx="10"/>
          </p:nvPr>
        </p:nvSpPr>
        <p:spPr/>
        <p:txBody>
          <a:bodyPr/>
          <a:lstStyle/>
          <a:p>
            <a:fld id="{7BA218CC-35E9-4101-820A-E4B7672A5AE1}" type="datetime1">
              <a:rPr lang="en-US" smtClean="0"/>
              <a:pPr/>
              <a:t>1/4/2013</a:t>
            </a:fld>
            <a:endParaRPr lang="es-ES"/>
          </a:p>
        </p:txBody>
      </p:sp>
      <p:sp>
        <p:nvSpPr>
          <p:cNvPr id="10" name="Slide Number Placeholder 9"/>
          <p:cNvSpPr>
            <a:spLocks noGrp="1"/>
          </p:cNvSpPr>
          <p:nvPr>
            <p:ph type="sldNum" sz="quarter" idx="12"/>
          </p:nvPr>
        </p:nvSpPr>
        <p:spPr/>
        <p:txBody>
          <a:bodyPr/>
          <a:lstStyle/>
          <a:p>
            <a:fld id="{59C3FA6E-5FFA-4066-9CD4-853EB713818E}" type="slidenum">
              <a:rPr lang="es-ES" smtClean="0"/>
              <a:pPr/>
              <a:t>19</a:t>
            </a:fld>
            <a:endParaRPr lang="es-E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2"/>
          <p:cNvSpPr>
            <a:spLocks noGrp="1" noChangeArrowheads="1"/>
          </p:cNvSpPr>
          <p:nvPr>
            <p:ph type="ctrTitle"/>
          </p:nvPr>
        </p:nvSpPr>
        <p:spPr>
          <a:xfrm>
            <a:off x="684213" y="857232"/>
            <a:ext cx="7772400" cy="5143536"/>
          </a:xfrm>
        </p:spPr>
        <p:txBody>
          <a:bodyPr/>
          <a:lstStyle/>
          <a:p>
            <a:pPr rtl="1"/>
            <a:r>
              <a:rPr lang="fa-IR" sz="3600" b="1" dirty="0" smtClean="0">
                <a:solidFill>
                  <a:srgbClr val="00B0F0"/>
                </a:solidFill>
                <a:effectLst>
                  <a:outerShdw blurRad="38100" dist="38100" dir="2700000" algn="tl">
                    <a:srgbClr val="000000">
                      <a:alpha val="43137"/>
                    </a:srgbClr>
                  </a:outerShdw>
                </a:effectLst>
                <a:cs typeface="Dast Nevis" pitchFamily="66" charset="-78"/>
              </a:rPr>
              <a:t/>
            </a:r>
            <a:br>
              <a:rPr lang="fa-IR" sz="3600" b="1" dirty="0" smtClean="0">
                <a:solidFill>
                  <a:srgbClr val="00B0F0"/>
                </a:solidFill>
                <a:effectLst>
                  <a:outerShdw blurRad="38100" dist="38100" dir="2700000" algn="tl">
                    <a:srgbClr val="000000">
                      <a:alpha val="43137"/>
                    </a:srgbClr>
                  </a:outerShdw>
                </a:effectLst>
                <a:cs typeface="Dast Nevis" pitchFamily="66" charset="-78"/>
              </a:rPr>
            </a:br>
            <a:r>
              <a:rPr lang="fa-IR" sz="3600" b="1" dirty="0" smtClean="0">
                <a:solidFill>
                  <a:srgbClr val="00B0F0"/>
                </a:solidFill>
                <a:effectLst>
                  <a:outerShdw blurRad="38100" dist="38100" dir="2700000" algn="tl">
                    <a:srgbClr val="000000">
                      <a:alpha val="43137"/>
                    </a:srgbClr>
                  </a:outerShdw>
                </a:effectLst>
                <a:cs typeface="Dast Nevis" pitchFamily="66" charset="-78"/>
              </a:rPr>
              <a:t/>
            </a:r>
            <a:br>
              <a:rPr lang="fa-IR" sz="3600" b="1" dirty="0" smtClean="0">
                <a:solidFill>
                  <a:srgbClr val="00B0F0"/>
                </a:solidFill>
                <a:effectLst>
                  <a:outerShdw blurRad="38100" dist="38100" dir="2700000" algn="tl">
                    <a:srgbClr val="000000">
                      <a:alpha val="43137"/>
                    </a:srgbClr>
                  </a:outerShdw>
                </a:effectLst>
                <a:cs typeface="Dast Nevis" pitchFamily="66" charset="-78"/>
              </a:rPr>
            </a:br>
            <a:r>
              <a:rPr lang="ar-SA" sz="3600" b="1" dirty="0" smtClean="0">
                <a:solidFill>
                  <a:srgbClr val="00B0F0"/>
                </a:solidFill>
                <a:effectLst>
                  <a:outerShdw blurRad="38100" dist="38100" dir="2700000" algn="tl">
                    <a:srgbClr val="000000">
                      <a:alpha val="43137"/>
                    </a:srgbClr>
                  </a:outerShdw>
                </a:effectLst>
                <a:cs typeface="Dast Nevis" pitchFamily="66" charset="-78"/>
              </a:rPr>
              <a:t>عنوان:</a:t>
            </a:r>
            <a:r>
              <a:rPr lang="en-US" sz="3600" dirty="0" smtClean="0">
                <a:solidFill>
                  <a:schemeClr val="accent1"/>
                </a:solidFill>
                <a:cs typeface="Dast Nevis" pitchFamily="66" charset="-78"/>
              </a:rPr>
              <a:t/>
            </a:r>
            <a:br>
              <a:rPr lang="en-US" sz="3600" dirty="0" smtClean="0">
                <a:solidFill>
                  <a:schemeClr val="accent1"/>
                </a:solidFill>
                <a:cs typeface="Dast Nevis" pitchFamily="66" charset="-78"/>
              </a:rPr>
            </a:br>
            <a:r>
              <a:rPr lang="ar-SA" sz="3600" dirty="0" smtClean="0">
                <a:solidFill>
                  <a:schemeClr val="bg1"/>
                </a:solidFill>
                <a:cs typeface="B Zar" pitchFamily="2" charset="-78"/>
              </a:rPr>
              <a:t>تیپ</a:t>
            </a:r>
            <a:r>
              <a:rPr lang="fa-IR" sz="3600" dirty="0" smtClean="0">
                <a:solidFill>
                  <a:schemeClr val="bg1"/>
                </a:solidFill>
                <a:cs typeface="B Zar" pitchFamily="2" charset="-78"/>
              </a:rPr>
              <a:t> </a:t>
            </a:r>
            <a:r>
              <a:rPr lang="ar-SA" sz="3600" dirty="0" smtClean="0">
                <a:solidFill>
                  <a:schemeClr val="bg1"/>
                </a:solidFill>
                <a:cs typeface="B Zar" pitchFamily="2" charset="-78"/>
              </a:rPr>
              <a:t>بندی دانشگاه</a:t>
            </a:r>
            <a:r>
              <a:rPr lang="fa-IR" sz="3600" dirty="0" smtClean="0">
                <a:solidFill>
                  <a:schemeClr val="bg1"/>
                </a:solidFill>
                <a:cs typeface="B Zar" pitchFamily="2" charset="-78"/>
              </a:rPr>
              <a:t> </a:t>
            </a:r>
            <a:r>
              <a:rPr lang="ar-SA" sz="3600" dirty="0" smtClean="0">
                <a:solidFill>
                  <a:schemeClr val="bg1"/>
                </a:solidFill>
                <a:cs typeface="B Zar" pitchFamily="2" charset="-78"/>
              </a:rPr>
              <a:t>های علوم پزشکی کشور و </a:t>
            </a:r>
            <a:r>
              <a:rPr lang="en-US" sz="3600" dirty="0" smtClean="0">
                <a:solidFill>
                  <a:schemeClr val="bg1"/>
                </a:solidFill>
                <a:cs typeface="B Zar" pitchFamily="2" charset="-78"/>
              </a:rPr>
              <a:t/>
            </a:r>
            <a:br>
              <a:rPr lang="en-US" sz="3600" dirty="0" smtClean="0">
                <a:solidFill>
                  <a:schemeClr val="bg1"/>
                </a:solidFill>
                <a:cs typeface="B Zar" pitchFamily="2" charset="-78"/>
              </a:rPr>
            </a:br>
            <a:r>
              <a:rPr lang="ar-SA" sz="3600" dirty="0" smtClean="0">
                <a:solidFill>
                  <a:schemeClr val="bg1"/>
                </a:solidFill>
                <a:cs typeface="B Zar" pitchFamily="2" charset="-78"/>
              </a:rPr>
              <a:t>ارائه راهکارهایی برای بهینه نمودن آن</a:t>
            </a:r>
            <a:r>
              <a:rPr lang="ar-SA" sz="3200" dirty="0" smtClean="0">
                <a:solidFill>
                  <a:schemeClr val="bg1"/>
                </a:solidFill>
                <a:cs typeface="B Zar" pitchFamily="2" charset="-78"/>
              </a:rPr>
              <a:t>.</a:t>
            </a:r>
            <a:r>
              <a:rPr lang="fa-IR" sz="3200" dirty="0" smtClean="0">
                <a:solidFill>
                  <a:schemeClr val="bg1"/>
                </a:solidFill>
                <a:cs typeface="B Zar" pitchFamily="2" charset="-78"/>
              </a:rPr>
              <a:t/>
            </a:r>
            <a:br>
              <a:rPr lang="fa-IR" sz="3200" dirty="0" smtClean="0">
                <a:solidFill>
                  <a:schemeClr val="bg1"/>
                </a:solidFill>
                <a:cs typeface="B Zar" pitchFamily="2" charset="-78"/>
              </a:rPr>
            </a:br>
            <a:r>
              <a:rPr lang="fa-IR" sz="3600" b="1" dirty="0" smtClean="0">
                <a:solidFill>
                  <a:srgbClr val="00B0F0"/>
                </a:solidFill>
                <a:effectLst>
                  <a:outerShdw blurRad="38100" dist="38100" dir="2700000" algn="tl">
                    <a:srgbClr val="000000">
                      <a:alpha val="43137"/>
                    </a:srgbClr>
                  </a:outerShdw>
                </a:effectLst>
                <a:cs typeface="Dast Nevis" pitchFamily="66" charset="-78"/>
              </a:rPr>
              <a:t>توسط:</a:t>
            </a:r>
            <a:r>
              <a:rPr lang="fa-IR" sz="3200" dirty="0" smtClean="0">
                <a:solidFill>
                  <a:schemeClr val="bg1"/>
                </a:solidFill>
                <a:cs typeface="B Zar" pitchFamily="2" charset="-78"/>
              </a:rPr>
              <a:t/>
            </a:r>
            <a:br>
              <a:rPr lang="fa-IR" sz="3200" dirty="0" smtClean="0">
                <a:solidFill>
                  <a:schemeClr val="bg1"/>
                </a:solidFill>
                <a:cs typeface="B Zar" pitchFamily="2" charset="-78"/>
              </a:rPr>
            </a:br>
            <a:r>
              <a:rPr lang="ar-SA" sz="2800" dirty="0" smtClean="0">
                <a:solidFill>
                  <a:schemeClr val="bg1"/>
                </a:solidFill>
                <a:latin typeface="IranNastaliq" pitchFamily="18" charset="0"/>
                <a:cs typeface="B Zar" pitchFamily="2" charset="-78"/>
              </a:rPr>
              <a:t>دکتر علی</a:t>
            </a:r>
            <a:r>
              <a:rPr lang="en-US" sz="2800" dirty="0" smtClean="0">
                <a:solidFill>
                  <a:schemeClr val="bg1"/>
                </a:solidFill>
                <a:latin typeface="IranNastaliq" pitchFamily="18" charset="0"/>
                <a:cs typeface="B Zar" pitchFamily="2" charset="-78"/>
              </a:rPr>
              <a:t> </a:t>
            </a:r>
            <a:r>
              <a:rPr lang="ar-SA" sz="2800" dirty="0" smtClean="0">
                <a:solidFill>
                  <a:schemeClr val="bg1"/>
                </a:solidFill>
                <a:latin typeface="IranNastaliq" pitchFamily="18" charset="0"/>
                <a:cs typeface="B Zar" pitchFamily="2" charset="-78"/>
              </a:rPr>
              <a:t>اکبر حق</a:t>
            </a:r>
            <a:r>
              <a:rPr lang="en-US" sz="2800" dirty="0" smtClean="0">
                <a:solidFill>
                  <a:schemeClr val="bg1"/>
                </a:solidFill>
                <a:latin typeface="IranNastaliq" pitchFamily="18" charset="0"/>
                <a:cs typeface="B Zar" pitchFamily="2" charset="-78"/>
              </a:rPr>
              <a:t> </a:t>
            </a:r>
            <a:r>
              <a:rPr lang="ar-SA" sz="2800" dirty="0" smtClean="0">
                <a:solidFill>
                  <a:schemeClr val="bg1"/>
                </a:solidFill>
                <a:latin typeface="IranNastaliq" pitchFamily="18" charset="0"/>
                <a:cs typeface="B Zar" pitchFamily="2" charset="-78"/>
              </a:rPr>
              <a:t>دوست</a:t>
            </a:r>
            <a:r>
              <a:rPr lang="en-US" sz="2800" dirty="0" smtClean="0">
                <a:solidFill>
                  <a:schemeClr val="bg1"/>
                </a:solidFill>
                <a:latin typeface="IranNastaliq" pitchFamily="18" charset="0"/>
                <a:cs typeface="B Zar" pitchFamily="2" charset="-78"/>
              </a:rPr>
              <a:t> - </a:t>
            </a:r>
            <a:r>
              <a:rPr lang="fa-IR" sz="2800" dirty="0" smtClean="0">
                <a:solidFill>
                  <a:schemeClr val="bg1"/>
                </a:solidFill>
                <a:latin typeface="IranNastaliq" pitchFamily="18" charset="0"/>
                <a:cs typeface="B Zar" pitchFamily="2" charset="-78"/>
              </a:rPr>
              <a:t>هیأت علمی دانشگاه علوم پزشکی کرمان</a:t>
            </a:r>
            <a:r>
              <a:rPr lang="en-US" sz="2800" dirty="0" smtClean="0">
                <a:solidFill>
                  <a:schemeClr val="bg1"/>
                </a:solidFill>
                <a:latin typeface="IranNastaliq" pitchFamily="18" charset="0"/>
                <a:cs typeface="B Zar" pitchFamily="2" charset="-78"/>
              </a:rPr>
              <a:t/>
            </a:r>
            <a:br>
              <a:rPr lang="en-US" sz="2800" dirty="0" smtClean="0">
                <a:solidFill>
                  <a:schemeClr val="bg1"/>
                </a:solidFill>
                <a:latin typeface="IranNastaliq" pitchFamily="18" charset="0"/>
                <a:cs typeface="B Zar" pitchFamily="2" charset="-78"/>
              </a:rPr>
            </a:br>
            <a:r>
              <a:rPr lang="fa-IR" sz="2800" dirty="0" smtClean="0">
                <a:solidFill>
                  <a:schemeClr val="bg1"/>
                </a:solidFill>
                <a:cs typeface="B Zar" pitchFamily="2" charset="-78"/>
              </a:rPr>
              <a:t>معصومه نظری- کارشناسی ارشد آموزش پزشکی</a:t>
            </a:r>
            <a:br>
              <a:rPr lang="fa-IR" sz="2800" dirty="0" smtClean="0">
                <a:solidFill>
                  <a:schemeClr val="bg1"/>
                </a:solidFill>
                <a:cs typeface="B Zar" pitchFamily="2" charset="-78"/>
              </a:rPr>
            </a:br>
            <a:r>
              <a:rPr lang="en-US" sz="2800" dirty="0" smtClean="0">
                <a:solidFill>
                  <a:schemeClr val="bg1"/>
                </a:solidFill>
                <a:cs typeface="B Zar" pitchFamily="2" charset="-78"/>
              </a:rPr>
              <a:t/>
            </a:r>
            <a:br>
              <a:rPr lang="en-US" sz="2800" dirty="0" smtClean="0">
                <a:solidFill>
                  <a:schemeClr val="bg1"/>
                </a:solidFill>
                <a:cs typeface="B Zar" pitchFamily="2" charset="-78"/>
              </a:rPr>
            </a:br>
            <a:r>
              <a:rPr lang="fa-IR" sz="2800" dirty="0" smtClean="0">
                <a:solidFill>
                  <a:schemeClr val="bg1"/>
                </a:solidFill>
                <a:cs typeface="B Zar" pitchFamily="2" charset="-78"/>
              </a:rPr>
              <a:t>کرمان- پژوهشکده آینده پژوهشی و مرکز تحقیقات مدلسازی </a:t>
            </a:r>
            <a:r>
              <a:rPr lang="en-US" sz="2800" dirty="0" smtClean="0">
                <a:solidFill>
                  <a:schemeClr val="bg1"/>
                </a:solidFill>
                <a:latin typeface="IranNastaliq" pitchFamily="18" charset="0"/>
                <a:cs typeface="B Zar" pitchFamily="2" charset="-78"/>
              </a:rPr>
              <a:t/>
            </a:r>
            <a:br>
              <a:rPr lang="en-US" sz="2800" dirty="0" smtClean="0">
                <a:solidFill>
                  <a:schemeClr val="bg1"/>
                </a:solidFill>
                <a:latin typeface="IranNastaliq" pitchFamily="18" charset="0"/>
                <a:cs typeface="B Zar" pitchFamily="2" charset="-78"/>
              </a:rPr>
            </a:br>
            <a:r>
              <a:rPr lang="en-US" sz="2400" dirty="0" smtClean="0">
                <a:solidFill>
                  <a:schemeClr val="bg1"/>
                </a:solidFill>
                <a:cs typeface="B Zar" pitchFamily="2" charset="-78"/>
              </a:rPr>
              <a:t/>
            </a:r>
            <a:br>
              <a:rPr lang="en-US" sz="2400" dirty="0" smtClean="0">
                <a:solidFill>
                  <a:schemeClr val="bg1"/>
                </a:solidFill>
                <a:cs typeface="B Zar" pitchFamily="2" charset="-78"/>
              </a:rPr>
            </a:br>
            <a:r>
              <a:rPr lang="fa-IR" sz="2400" dirty="0" smtClean="0">
                <a:solidFill>
                  <a:schemeClr val="bg1"/>
                </a:solidFill>
                <a:cs typeface="B Zar" pitchFamily="2" charset="-78"/>
              </a:rPr>
              <a:t/>
            </a:r>
            <a:br>
              <a:rPr lang="fa-IR" sz="2400" dirty="0" smtClean="0">
                <a:solidFill>
                  <a:schemeClr val="bg1"/>
                </a:solidFill>
                <a:cs typeface="B Zar" pitchFamily="2" charset="-78"/>
              </a:rPr>
            </a:br>
            <a:r>
              <a:rPr lang="fa-IR" sz="2000" dirty="0" smtClean="0">
                <a:solidFill>
                  <a:schemeClr val="accent1"/>
                </a:solidFill>
              </a:rPr>
              <a:t/>
            </a:r>
            <a:br>
              <a:rPr lang="fa-IR" sz="2000" dirty="0" smtClean="0">
                <a:solidFill>
                  <a:schemeClr val="accent1"/>
                </a:solidFill>
              </a:rPr>
            </a:br>
            <a:r>
              <a:rPr lang="fa-IR" sz="3200" dirty="0" smtClean="0">
                <a:solidFill>
                  <a:schemeClr val="accent1"/>
                </a:solidFill>
              </a:rPr>
              <a:t/>
            </a:r>
            <a:br>
              <a:rPr lang="fa-IR" sz="3200" dirty="0" smtClean="0">
                <a:solidFill>
                  <a:schemeClr val="accent1"/>
                </a:solidFill>
              </a:rPr>
            </a:br>
            <a:endParaRPr lang="es-ES" sz="3200" dirty="0" smtClean="0">
              <a:solidFill>
                <a:schemeClr val="bg1"/>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Zar" pitchFamily="2" charset="-78"/>
              </a:rPr>
              <a:t>آنالیز شاخصهای دانشگاههاي علوم پزشكي</a:t>
            </a:r>
            <a:endParaRPr lang="fa-IR" sz="3200" dirty="0">
              <a:cs typeface="B Zar" pitchFamily="2" charset="-78"/>
            </a:endParaRPr>
          </a:p>
        </p:txBody>
      </p:sp>
      <p:sp>
        <p:nvSpPr>
          <p:cNvPr id="3" name="Content Placeholder 2"/>
          <p:cNvSpPr>
            <a:spLocks noGrp="1"/>
          </p:cNvSpPr>
          <p:nvPr>
            <p:ph idx="1"/>
          </p:nvPr>
        </p:nvSpPr>
        <p:spPr/>
        <p:txBody>
          <a:bodyPr/>
          <a:lstStyle/>
          <a:p>
            <a:pPr algn="r" rtl="1">
              <a:buNone/>
            </a:pPr>
            <a:r>
              <a:rPr lang="fa-IR" dirty="0" smtClean="0">
                <a:cs typeface="B Zar" pitchFamily="2" charset="-78"/>
              </a:rPr>
              <a:t>در اسلایدهای بعدی سه تیپ پیشنهادی بر اساس سناریوهای مختلف در قالب نقشه دانشگاههای علوم پزشکی کشورآورده شده است.</a:t>
            </a:r>
          </a:p>
          <a:p>
            <a:pPr algn="r" rtl="1">
              <a:buNone/>
            </a:pPr>
            <a:r>
              <a:rPr lang="fa-IR" dirty="0" smtClean="0">
                <a:cs typeface="B Zar" pitchFamily="2" charset="-78"/>
              </a:rPr>
              <a:t>در این نقشه ها </a:t>
            </a:r>
          </a:p>
          <a:p>
            <a:pPr algn="r" rtl="1">
              <a:buNone/>
            </a:pPr>
            <a:r>
              <a:rPr lang="fa-IR" dirty="0" smtClean="0">
                <a:cs typeface="B Zar" pitchFamily="2" charset="-78"/>
              </a:rPr>
              <a:t>دانشگاههای</a:t>
            </a:r>
            <a:r>
              <a:rPr lang="fa-IR" dirty="0" smtClean="0">
                <a:solidFill>
                  <a:srgbClr val="0070C0"/>
                </a:solidFill>
                <a:cs typeface="B Zar" pitchFamily="2" charset="-78"/>
              </a:rPr>
              <a:t> تیپ یک با رنگ آبی </a:t>
            </a:r>
            <a:r>
              <a:rPr lang="fa-IR" dirty="0" smtClean="0">
                <a:cs typeface="B Zar" pitchFamily="2" charset="-78"/>
              </a:rPr>
              <a:t>دانشگاههای </a:t>
            </a:r>
            <a:r>
              <a:rPr lang="fa-IR" dirty="0" smtClean="0">
                <a:solidFill>
                  <a:srgbClr val="FF0000"/>
                </a:solidFill>
                <a:cs typeface="B Zar" pitchFamily="2" charset="-78"/>
              </a:rPr>
              <a:t>تیپ دو با رنگ قرمز </a:t>
            </a:r>
            <a:r>
              <a:rPr lang="fa-IR" dirty="0" smtClean="0">
                <a:cs typeface="B Zar" pitchFamily="2" charset="-78"/>
              </a:rPr>
              <a:t>و دانشگاههای </a:t>
            </a:r>
            <a:r>
              <a:rPr lang="fa-IR" dirty="0" smtClean="0">
                <a:solidFill>
                  <a:srgbClr val="FFC000"/>
                </a:solidFill>
                <a:cs typeface="B Zar" pitchFamily="2" charset="-78"/>
              </a:rPr>
              <a:t>تیپ سه با رنگ زرد </a:t>
            </a:r>
            <a:r>
              <a:rPr lang="fa-IR" dirty="0" smtClean="0">
                <a:cs typeface="B Zar" pitchFamily="2" charset="-78"/>
              </a:rPr>
              <a:t>مشخص شده اند</a:t>
            </a:r>
            <a:endParaRPr lang="fa-IR" dirty="0">
              <a:cs typeface="B Zar" pitchFamily="2" charset="-78"/>
            </a:endParaRPr>
          </a:p>
        </p:txBody>
      </p:sp>
      <p:sp>
        <p:nvSpPr>
          <p:cNvPr id="5" name="Footer Placeholder 4"/>
          <p:cNvSpPr>
            <a:spLocks noGrp="1"/>
          </p:cNvSpPr>
          <p:nvPr>
            <p:ph type="ftr" sz="quarter" idx="11"/>
          </p:nvPr>
        </p:nvSpPr>
        <p:spPr/>
        <p:txBody>
          <a:bodyPr/>
          <a:lstStyle/>
          <a:p>
            <a:r>
              <a:rPr lang="fa-IR" smtClean="0"/>
              <a:t>تیپ بندی دانشگاه های علوم پزشکی</a:t>
            </a:r>
            <a:endParaRPr lang="es-ES"/>
          </a:p>
        </p:txBody>
      </p:sp>
      <p:sp>
        <p:nvSpPr>
          <p:cNvPr id="7" name="Date Placeholder 6"/>
          <p:cNvSpPr>
            <a:spLocks noGrp="1"/>
          </p:cNvSpPr>
          <p:nvPr>
            <p:ph type="dt" sz="half" idx="10"/>
          </p:nvPr>
        </p:nvSpPr>
        <p:spPr/>
        <p:txBody>
          <a:bodyPr/>
          <a:lstStyle/>
          <a:p>
            <a:fld id="{0474F568-4777-4DAA-8790-62D83008113F}" type="datetime1">
              <a:rPr lang="en-US" smtClean="0"/>
              <a:pPr/>
              <a:t>1/4/2013</a:t>
            </a:fld>
            <a:endParaRPr lang="es-ES"/>
          </a:p>
        </p:txBody>
      </p:sp>
      <p:sp>
        <p:nvSpPr>
          <p:cNvPr id="8" name="Slide Number Placeholder 7"/>
          <p:cNvSpPr>
            <a:spLocks noGrp="1"/>
          </p:cNvSpPr>
          <p:nvPr>
            <p:ph type="sldNum" sz="quarter" idx="12"/>
          </p:nvPr>
        </p:nvSpPr>
        <p:spPr/>
        <p:txBody>
          <a:bodyPr/>
          <a:lstStyle/>
          <a:p>
            <a:fld id="{59C3FA6E-5FFA-4066-9CD4-853EB713818E}" type="slidenum">
              <a:rPr lang="es-ES" smtClean="0"/>
              <a:pPr/>
              <a:t>20</a:t>
            </a:fld>
            <a:endParaRPr lang="es-E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descr="education_factor.jpg"/>
          <p:cNvPicPr>
            <a:picLocks noGrp="1" noChangeAspect="1"/>
          </p:cNvPicPr>
          <p:nvPr>
            <p:ph idx="1"/>
          </p:nvPr>
        </p:nvPicPr>
        <p:blipFill>
          <a:blip r:embed="rId2" cstate="print"/>
          <a:stretch>
            <a:fillRect/>
          </a:stretch>
        </p:blipFill>
        <p:spPr>
          <a:xfrm>
            <a:off x="2000233" y="0"/>
            <a:ext cx="6143668" cy="6858000"/>
          </a:xfrm>
        </p:spPr>
      </p:pic>
      <p:sp>
        <p:nvSpPr>
          <p:cNvPr id="5" name="Footer Placeholder 4"/>
          <p:cNvSpPr>
            <a:spLocks noGrp="1"/>
          </p:cNvSpPr>
          <p:nvPr>
            <p:ph type="ftr" sz="quarter" idx="11"/>
          </p:nvPr>
        </p:nvSpPr>
        <p:spPr/>
        <p:txBody>
          <a:bodyPr/>
          <a:lstStyle/>
          <a:p>
            <a:r>
              <a:rPr lang="fa-IR" smtClean="0"/>
              <a:t>تیپ بندی دانشگاه های علوم پزشکی</a:t>
            </a:r>
            <a:endParaRPr lang="es-ES"/>
          </a:p>
        </p:txBody>
      </p:sp>
      <p:sp>
        <p:nvSpPr>
          <p:cNvPr id="8" name="Date Placeholder 7"/>
          <p:cNvSpPr>
            <a:spLocks noGrp="1"/>
          </p:cNvSpPr>
          <p:nvPr>
            <p:ph type="dt" sz="half" idx="10"/>
          </p:nvPr>
        </p:nvSpPr>
        <p:spPr/>
        <p:txBody>
          <a:bodyPr/>
          <a:lstStyle/>
          <a:p>
            <a:fld id="{642BC439-3462-4992-A97B-E072A4BA0BC6}" type="datetime1">
              <a:rPr lang="en-US" smtClean="0"/>
              <a:pPr/>
              <a:t>1/4/2013</a:t>
            </a:fld>
            <a:endParaRPr lang="es-ES"/>
          </a:p>
        </p:txBody>
      </p:sp>
      <p:sp>
        <p:nvSpPr>
          <p:cNvPr id="9" name="Slide Number Placeholder 8"/>
          <p:cNvSpPr>
            <a:spLocks noGrp="1"/>
          </p:cNvSpPr>
          <p:nvPr>
            <p:ph type="sldNum" sz="quarter" idx="12"/>
          </p:nvPr>
        </p:nvSpPr>
        <p:spPr/>
        <p:txBody>
          <a:bodyPr/>
          <a:lstStyle/>
          <a:p>
            <a:fld id="{59C3FA6E-5FFA-4066-9CD4-853EB713818E}" type="slidenum">
              <a:rPr lang="es-ES" smtClean="0"/>
              <a:pPr/>
              <a:t>21</a:t>
            </a:fld>
            <a:endParaRPr lang="es-E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descr="education_detail_factor.jpg"/>
          <p:cNvPicPr>
            <a:picLocks noGrp="1" noChangeAspect="1"/>
          </p:cNvPicPr>
          <p:nvPr>
            <p:ph idx="1"/>
          </p:nvPr>
        </p:nvPicPr>
        <p:blipFill>
          <a:blip r:embed="rId2" cstate="print"/>
          <a:stretch>
            <a:fillRect/>
          </a:stretch>
        </p:blipFill>
        <p:spPr>
          <a:xfrm>
            <a:off x="2071671" y="0"/>
            <a:ext cx="5929354" cy="6858000"/>
          </a:xfrm>
        </p:spPr>
      </p:pic>
      <p:sp>
        <p:nvSpPr>
          <p:cNvPr id="5" name="Footer Placeholder 4"/>
          <p:cNvSpPr>
            <a:spLocks noGrp="1"/>
          </p:cNvSpPr>
          <p:nvPr>
            <p:ph type="ftr" sz="quarter" idx="11"/>
          </p:nvPr>
        </p:nvSpPr>
        <p:spPr/>
        <p:txBody>
          <a:bodyPr/>
          <a:lstStyle/>
          <a:p>
            <a:r>
              <a:rPr lang="fa-IR" smtClean="0"/>
              <a:t>تیپ بندی دانشگاه های علوم پزشکی</a:t>
            </a:r>
            <a:endParaRPr lang="es-ES"/>
          </a:p>
        </p:txBody>
      </p:sp>
      <p:sp>
        <p:nvSpPr>
          <p:cNvPr id="8" name="Date Placeholder 7"/>
          <p:cNvSpPr>
            <a:spLocks noGrp="1"/>
          </p:cNvSpPr>
          <p:nvPr>
            <p:ph type="dt" sz="half" idx="10"/>
          </p:nvPr>
        </p:nvSpPr>
        <p:spPr/>
        <p:txBody>
          <a:bodyPr/>
          <a:lstStyle/>
          <a:p>
            <a:fld id="{1C2F2315-69F9-4D7A-AB6D-8CB7F6ADB356}" type="datetime1">
              <a:rPr lang="en-US" smtClean="0"/>
              <a:pPr/>
              <a:t>1/4/2013</a:t>
            </a:fld>
            <a:endParaRPr lang="es-ES"/>
          </a:p>
        </p:txBody>
      </p:sp>
      <p:sp>
        <p:nvSpPr>
          <p:cNvPr id="9" name="Slide Number Placeholder 8"/>
          <p:cNvSpPr>
            <a:spLocks noGrp="1"/>
          </p:cNvSpPr>
          <p:nvPr>
            <p:ph type="sldNum" sz="quarter" idx="12"/>
          </p:nvPr>
        </p:nvSpPr>
        <p:spPr/>
        <p:txBody>
          <a:bodyPr/>
          <a:lstStyle/>
          <a:p>
            <a:fld id="{59C3FA6E-5FFA-4066-9CD4-853EB713818E}" type="slidenum">
              <a:rPr lang="es-ES" smtClean="0"/>
              <a:pPr/>
              <a:t>22</a:t>
            </a:fld>
            <a:endParaRPr lang="es-E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Content Placeholder 6" descr="admin-factor.jpg"/>
          <p:cNvPicPr>
            <a:picLocks noGrp="1" noChangeAspect="1"/>
          </p:cNvPicPr>
          <p:nvPr>
            <p:ph idx="1"/>
          </p:nvPr>
        </p:nvPicPr>
        <p:blipFill>
          <a:blip r:embed="rId2" cstate="print"/>
          <a:stretch>
            <a:fillRect/>
          </a:stretch>
        </p:blipFill>
        <p:spPr>
          <a:xfrm>
            <a:off x="1928795" y="0"/>
            <a:ext cx="5500726" cy="6858000"/>
          </a:xfrm>
        </p:spPr>
      </p:pic>
      <p:sp>
        <p:nvSpPr>
          <p:cNvPr id="5" name="Footer Placeholder 4"/>
          <p:cNvSpPr>
            <a:spLocks noGrp="1"/>
          </p:cNvSpPr>
          <p:nvPr>
            <p:ph type="ftr" sz="quarter" idx="11"/>
          </p:nvPr>
        </p:nvSpPr>
        <p:spPr/>
        <p:txBody>
          <a:bodyPr/>
          <a:lstStyle/>
          <a:p>
            <a:r>
              <a:rPr lang="fa-IR" smtClean="0"/>
              <a:t>تیپ بندی دانشگاه های علوم پزشکی</a:t>
            </a:r>
            <a:endParaRPr lang="es-ES"/>
          </a:p>
        </p:txBody>
      </p:sp>
      <p:sp>
        <p:nvSpPr>
          <p:cNvPr id="8" name="Date Placeholder 7"/>
          <p:cNvSpPr>
            <a:spLocks noGrp="1"/>
          </p:cNvSpPr>
          <p:nvPr>
            <p:ph type="dt" sz="half" idx="10"/>
          </p:nvPr>
        </p:nvSpPr>
        <p:spPr/>
        <p:txBody>
          <a:bodyPr/>
          <a:lstStyle/>
          <a:p>
            <a:fld id="{515070B9-CECD-42DE-A853-1EF488E47713}" type="datetime1">
              <a:rPr lang="en-US" smtClean="0"/>
              <a:pPr/>
              <a:t>1/4/2013</a:t>
            </a:fld>
            <a:endParaRPr lang="es-ES"/>
          </a:p>
        </p:txBody>
      </p:sp>
      <p:sp>
        <p:nvSpPr>
          <p:cNvPr id="9" name="Slide Number Placeholder 8"/>
          <p:cNvSpPr>
            <a:spLocks noGrp="1"/>
          </p:cNvSpPr>
          <p:nvPr>
            <p:ph type="sldNum" sz="quarter" idx="12"/>
          </p:nvPr>
        </p:nvSpPr>
        <p:spPr/>
        <p:txBody>
          <a:bodyPr/>
          <a:lstStyle/>
          <a:p>
            <a:fld id="{59C3FA6E-5FFA-4066-9CD4-853EB713818E}" type="slidenum">
              <a:rPr lang="es-ES" smtClean="0"/>
              <a:pPr/>
              <a:t>23</a:t>
            </a:fld>
            <a:endParaRPr lang="es-E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descr="total_factor.jpg"/>
          <p:cNvPicPr>
            <a:picLocks noGrp="1" noChangeAspect="1"/>
          </p:cNvPicPr>
          <p:nvPr>
            <p:ph idx="1"/>
          </p:nvPr>
        </p:nvPicPr>
        <p:blipFill>
          <a:blip r:embed="rId2" cstate="print"/>
          <a:stretch>
            <a:fillRect/>
          </a:stretch>
        </p:blipFill>
        <p:spPr>
          <a:xfrm>
            <a:off x="2071671" y="0"/>
            <a:ext cx="5715040" cy="6858000"/>
          </a:xfrm>
        </p:spPr>
      </p:pic>
      <p:sp>
        <p:nvSpPr>
          <p:cNvPr id="5" name="Footer Placeholder 4"/>
          <p:cNvSpPr>
            <a:spLocks noGrp="1"/>
          </p:cNvSpPr>
          <p:nvPr>
            <p:ph type="ftr" sz="quarter" idx="11"/>
          </p:nvPr>
        </p:nvSpPr>
        <p:spPr/>
        <p:txBody>
          <a:bodyPr/>
          <a:lstStyle/>
          <a:p>
            <a:r>
              <a:rPr lang="fa-IR" smtClean="0"/>
              <a:t>تیپ بندی دانشگاه های علوم پزشکی</a:t>
            </a:r>
            <a:endParaRPr lang="es-ES"/>
          </a:p>
        </p:txBody>
      </p:sp>
      <p:sp>
        <p:nvSpPr>
          <p:cNvPr id="8" name="Date Placeholder 7"/>
          <p:cNvSpPr>
            <a:spLocks noGrp="1"/>
          </p:cNvSpPr>
          <p:nvPr>
            <p:ph type="dt" sz="half" idx="10"/>
          </p:nvPr>
        </p:nvSpPr>
        <p:spPr/>
        <p:txBody>
          <a:bodyPr/>
          <a:lstStyle/>
          <a:p>
            <a:fld id="{13F077CD-E274-4C25-8CD9-D5D577E31217}" type="datetime1">
              <a:rPr lang="en-US" smtClean="0"/>
              <a:pPr/>
              <a:t>1/4/2013</a:t>
            </a:fld>
            <a:endParaRPr lang="es-ES"/>
          </a:p>
        </p:txBody>
      </p:sp>
      <p:sp>
        <p:nvSpPr>
          <p:cNvPr id="9" name="Slide Number Placeholder 8"/>
          <p:cNvSpPr>
            <a:spLocks noGrp="1"/>
          </p:cNvSpPr>
          <p:nvPr>
            <p:ph type="sldNum" sz="quarter" idx="12"/>
          </p:nvPr>
        </p:nvSpPr>
        <p:spPr/>
        <p:txBody>
          <a:bodyPr/>
          <a:lstStyle/>
          <a:p>
            <a:fld id="{59C3FA6E-5FFA-4066-9CD4-853EB713818E}" type="slidenum">
              <a:rPr lang="es-ES" smtClean="0"/>
              <a:pPr/>
              <a:t>24</a:t>
            </a:fld>
            <a:endParaRPr lang="es-E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descr="total_detail_factor.jpg"/>
          <p:cNvPicPr>
            <a:picLocks noGrp="1" noChangeAspect="1"/>
          </p:cNvPicPr>
          <p:nvPr>
            <p:ph idx="1"/>
          </p:nvPr>
        </p:nvPicPr>
        <p:blipFill>
          <a:blip r:embed="rId2" cstate="print"/>
          <a:stretch>
            <a:fillRect/>
          </a:stretch>
        </p:blipFill>
        <p:spPr>
          <a:xfrm>
            <a:off x="2143109" y="0"/>
            <a:ext cx="5715040" cy="6858000"/>
          </a:xfrm>
        </p:spPr>
      </p:pic>
      <p:sp>
        <p:nvSpPr>
          <p:cNvPr id="5" name="Footer Placeholder 4"/>
          <p:cNvSpPr>
            <a:spLocks noGrp="1"/>
          </p:cNvSpPr>
          <p:nvPr>
            <p:ph type="ftr" sz="quarter" idx="11"/>
          </p:nvPr>
        </p:nvSpPr>
        <p:spPr/>
        <p:txBody>
          <a:bodyPr/>
          <a:lstStyle/>
          <a:p>
            <a:r>
              <a:rPr lang="fa-IR" smtClean="0"/>
              <a:t>تیپ بندی دانشگاه های علوم پزشکی</a:t>
            </a:r>
            <a:endParaRPr lang="es-ES"/>
          </a:p>
        </p:txBody>
      </p:sp>
      <p:sp>
        <p:nvSpPr>
          <p:cNvPr id="8" name="Date Placeholder 7"/>
          <p:cNvSpPr>
            <a:spLocks noGrp="1"/>
          </p:cNvSpPr>
          <p:nvPr>
            <p:ph type="dt" sz="half" idx="10"/>
          </p:nvPr>
        </p:nvSpPr>
        <p:spPr/>
        <p:txBody>
          <a:bodyPr/>
          <a:lstStyle/>
          <a:p>
            <a:fld id="{BEFB1DF8-1CF5-403C-9134-7455D8B5CA07}" type="datetime1">
              <a:rPr lang="en-US" smtClean="0"/>
              <a:pPr/>
              <a:t>1/4/2013</a:t>
            </a:fld>
            <a:endParaRPr lang="es-ES"/>
          </a:p>
        </p:txBody>
      </p:sp>
      <p:sp>
        <p:nvSpPr>
          <p:cNvPr id="9" name="Slide Number Placeholder 8"/>
          <p:cNvSpPr>
            <a:spLocks noGrp="1"/>
          </p:cNvSpPr>
          <p:nvPr>
            <p:ph type="sldNum" sz="quarter" idx="12"/>
          </p:nvPr>
        </p:nvSpPr>
        <p:spPr/>
        <p:txBody>
          <a:bodyPr/>
          <a:lstStyle/>
          <a:p>
            <a:fld id="{59C3FA6E-5FFA-4066-9CD4-853EB713818E}" type="slidenum">
              <a:rPr lang="es-ES" smtClean="0"/>
              <a:pPr/>
              <a:t>25</a:t>
            </a:fld>
            <a:endParaRPr lang="es-E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918"/>
            <a:ext cx="8229600" cy="642942"/>
          </a:xfrm>
        </p:spPr>
        <p:txBody>
          <a:bodyPr/>
          <a:lstStyle/>
          <a:p>
            <a:r>
              <a:rPr lang="ar-SA" sz="3200" dirty="0" smtClean="0">
                <a:solidFill>
                  <a:schemeClr val="accent1"/>
                </a:solidFill>
                <a:cs typeface="B Zar" pitchFamily="2" charset="-78"/>
              </a:rPr>
              <a:t>بحث و نتیجه</a:t>
            </a:r>
            <a:r>
              <a:rPr lang="fa-IR" sz="3200" dirty="0" smtClean="0">
                <a:solidFill>
                  <a:schemeClr val="accent1"/>
                </a:solidFill>
                <a:cs typeface="B Zar" pitchFamily="2" charset="-78"/>
              </a:rPr>
              <a:t> </a:t>
            </a:r>
            <a:r>
              <a:rPr lang="ar-SA" sz="3200" dirty="0" smtClean="0">
                <a:solidFill>
                  <a:schemeClr val="accent1"/>
                </a:solidFill>
                <a:cs typeface="B Zar" pitchFamily="2" charset="-78"/>
              </a:rPr>
              <a:t>گیری</a:t>
            </a:r>
            <a:endParaRPr lang="fa-IR" sz="3200" dirty="0">
              <a:cs typeface="B Zar" pitchFamily="2" charset="-78"/>
            </a:endParaRPr>
          </a:p>
        </p:txBody>
      </p:sp>
      <p:sp>
        <p:nvSpPr>
          <p:cNvPr id="3" name="Content Placeholder 2"/>
          <p:cNvSpPr>
            <a:spLocks noGrp="1"/>
          </p:cNvSpPr>
          <p:nvPr>
            <p:ph idx="1"/>
          </p:nvPr>
        </p:nvSpPr>
        <p:spPr>
          <a:xfrm>
            <a:off x="457200" y="1142984"/>
            <a:ext cx="7829576" cy="4983179"/>
          </a:xfrm>
        </p:spPr>
        <p:txBody>
          <a:bodyPr/>
          <a:lstStyle/>
          <a:p>
            <a:pPr algn="r" rtl="1">
              <a:buNone/>
            </a:pPr>
            <a:r>
              <a:rPr lang="ar-SA" sz="3000" dirty="0" smtClean="0">
                <a:solidFill>
                  <a:schemeClr val="bg1"/>
                </a:solidFill>
                <a:cs typeface="B Nazanin" pitchFamily="2" charset="-78"/>
              </a:rPr>
              <a:t>مدلهای مشابه تیپ بندی کشور ما در سطح دنیا بسیار محدود هستند و برای مقایسه دانشگاهها بیشتر از رتبه</a:t>
            </a:r>
            <a:r>
              <a:rPr lang="fa-IR" sz="3000" dirty="0" smtClean="0">
                <a:solidFill>
                  <a:schemeClr val="bg1"/>
                </a:solidFill>
                <a:cs typeface="B Nazanin" pitchFamily="2" charset="-78"/>
              </a:rPr>
              <a:t> </a:t>
            </a:r>
            <a:r>
              <a:rPr lang="ar-SA" sz="3000" dirty="0" smtClean="0">
                <a:solidFill>
                  <a:schemeClr val="bg1"/>
                </a:solidFill>
                <a:cs typeface="B Nazanin" pitchFamily="2" charset="-78"/>
              </a:rPr>
              <a:t>بندی استفاده می شود.</a:t>
            </a:r>
            <a:endParaRPr lang="fa-IR" sz="3000" dirty="0" smtClean="0">
              <a:solidFill>
                <a:schemeClr val="bg1"/>
              </a:solidFill>
              <a:cs typeface="B Nazanin" pitchFamily="2" charset="-78"/>
            </a:endParaRPr>
          </a:p>
          <a:p>
            <a:pPr algn="r" rtl="1">
              <a:buNone/>
            </a:pPr>
            <a:r>
              <a:rPr lang="ar-SA" sz="3000" dirty="0" smtClean="0">
                <a:solidFill>
                  <a:schemeClr val="bg1"/>
                </a:solidFill>
                <a:cs typeface="B Nazanin" pitchFamily="2" charset="-78"/>
              </a:rPr>
              <a:t>این موارد</a:t>
            </a:r>
            <a:r>
              <a:rPr lang="fa-IR" sz="3000" dirty="0" smtClean="0">
                <a:solidFill>
                  <a:schemeClr val="bg1"/>
                </a:solidFill>
                <a:cs typeface="B Nazanin" pitchFamily="2" charset="-78"/>
              </a:rPr>
              <a:t> </a:t>
            </a:r>
            <a:r>
              <a:rPr lang="ar-SA" sz="3000" dirty="0" smtClean="0">
                <a:solidFill>
                  <a:schemeClr val="bg1"/>
                </a:solidFill>
                <a:cs typeface="B Nazanin" pitchFamily="2" charset="-78"/>
              </a:rPr>
              <a:t>مشابه </a:t>
            </a:r>
            <a:r>
              <a:rPr lang="fa-IR" sz="3000" dirty="0" smtClean="0">
                <a:solidFill>
                  <a:schemeClr val="bg1"/>
                </a:solidFill>
                <a:cs typeface="B Nazanin" pitchFamily="2" charset="-78"/>
              </a:rPr>
              <a:t>ن</a:t>
            </a:r>
            <a:r>
              <a:rPr lang="ar-SA" sz="3000" dirty="0" smtClean="0">
                <a:solidFill>
                  <a:schemeClr val="bg1"/>
                </a:solidFill>
                <a:cs typeface="B Nazanin" pitchFamily="2" charset="-78"/>
              </a:rPr>
              <a:t>یز بیشتر برای سطح بندی خدمات آموزشی است یعنی سعی </a:t>
            </a:r>
            <a:r>
              <a:rPr lang="fa-IR" sz="3000" dirty="0" smtClean="0">
                <a:solidFill>
                  <a:schemeClr val="bg1"/>
                </a:solidFill>
                <a:cs typeface="B Nazanin" pitchFamily="2" charset="-78"/>
              </a:rPr>
              <a:t>شده </a:t>
            </a:r>
            <a:r>
              <a:rPr lang="ar-SA" sz="3000" dirty="0" smtClean="0">
                <a:solidFill>
                  <a:schemeClr val="bg1"/>
                </a:solidFill>
                <a:cs typeface="B Nazanin" pitchFamily="2" charset="-78"/>
              </a:rPr>
              <a:t>مدلهایی منطبق بر آمایش سرزمینی، شیوه و پوشش آموزشی در کشورها را کامل کند.</a:t>
            </a:r>
            <a:endParaRPr lang="en-US" sz="3000" dirty="0" smtClean="0">
              <a:solidFill>
                <a:schemeClr val="bg1"/>
              </a:solidFill>
              <a:cs typeface="B Nazanin" pitchFamily="2" charset="-78"/>
            </a:endParaRPr>
          </a:p>
          <a:p>
            <a:pPr algn="r" rtl="1">
              <a:buNone/>
            </a:pPr>
            <a:r>
              <a:rPr lang="ar-SA" sz="3000" dirty="0" smtClean="0">
                <a:solidFill>
                  <a:schemeClr val="bg1"/>
                </a:solidFill>
                <a:cs typeface="B Nazanin" pitchFamily="2" charset="-78"/>
              </a:rPr>
              <a:t>با توجه به ترکیب آموزش و پژوهش با ارائه خدمات سلامت در ایران، مفهوم سطح بندی بسیار بیشتر حس می شودو باید نگاه به نظام ادغام باشد در غیر این صورت با داشتن یک رتبه بندی خوب نیازی به سطح بندی و تیپ بندی نیست.</a:t>
            </a:r>
            <a:endParaRPr lang="en-US" sz="3000" dirty="0" smtClean="0">
              <a:solidFill>
                <a:schemeClr val="bg1"/>
              </a:solidFill>
              <a:cs typeface="B Nazanin" pitchFamily="2" charset="-78"/>
            </a:endParaRPr>
          </a:p>
          <a:p>
            <a:pPr algn="r" rtl="1">
              <a:buNone/>
            </a:pPr>
            <a:endParaRPr lang="fa-IR" sz="3000" dirty="0">
              <a:solidFill>
                <a:schemeClr val="bg1"/>
              </a:solidFill>
              <a:cs typeface="B Nazanin" pitchFamily="2" charset="-78"/>
            </a:endParaRPr>
          </a:p>
        </p:txBody>
      </p:sp>
      <p:sp>
        <p:nvSpPr>
          <p:cNvPr id="5" name="Footer Placeholder 4"/>
          <p:cNvSpPr>
            <a:spLocks noGrp="1"/>
          </p:cNvSpPr>
          <p:nvPr>
            <p:ph type="ftr" sz="quarter" idx="11"/>
          </p:nvPr>
        </p:nvSpPr>
        <p:spPr/>
        <p:txBody>
          <a:bodyPr/>
          <a:lstStyle/>
          <a:p>
            <a:pPr>
              <a:defRPr/>
            </a:pPr>
            <a:r>
              <a:rPr lang="fa-IR" smtClean="0"/>
              <a:t>تیپ بندی دانشگاه های علوم پزشکی</a:t>
            </a:r>
            <a:endParaRPr lang="es-ES"/>
          </a:p>
        </p:txBody>
      </p:sp>
      <p:sp>
        <p:nvSpPr>
          <p:cNvPr id="7" name="Date Placeholder 6"/>
          <p:cNvSpPr>
            <a:spLocks noGrp="1"/>
          </p:cNvSpPr>
          <p:nvPr>
            <p:ph type="dt" sz="half" idx="10"/>
          </p:nvPr>
        </p:nvSpPr>
        <p:spPr/>
        <p:txBody>
          <a:bodyPr/>
          <a:lstStyle/>
          <a:p>
            <a:pPr>
              <a:defRPr/>
            </a:pPr>
            <a:fld id="{4D0098BF-F34B-466B-B73D-4E5BF9F4D117}" type="datetime1">
              <a:rPr lang="en-US" smtClean="0"/>
              <a:pPr>
                <a:defRPr/>
              </a:pPr>
              <a:t>1/4/2013</a:t>
            </a:fld>
            <a:endParaRPr lang="es-ES"/>
          </a:p>
        </p:txBody>
      </p:sp>
      <p:sp>
        <p:nvSpPr>
          <p:cNvPr id="8" name="Slide Number Placeholder 7"/>
          <p:cNvSpPr>
            <a:spLocks noGrp="1"/>
          </p:cNvSpPr>
          <p:nvPr>
            <p:ph type="sldNum" sz="quarter" idx="12"/>
          </p:nvPr>
        </p:nvSpPr>
        <p:spPr/>
        <p:txBody>
          <a:bodyPr/>
          <a:lstStyle/>
          <a:p>
            <a:pPr>
              <a:defRPr/>
            </a:pPr>
            <a:fld id="{09E235C3-8BBB-476C-96A0-49242F72F25E}" type="slidenum">
              <a:rPr lang="es-ES" smtClean="0"/>
              <a:pPr>
                <a:defRPr/>
              </a:pPr>
              <a:t>26</a:t>
            </a:fld>
            <a:endParaRPr lang="es-E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714348" y="1071546"/>
            <a:ext cx="7572428" cy="5054617"/>
          </a:xfrm>
        </p:spPr>
        <p:txBody>
          <a:bodyPr/>
          <a:lstStyle/>
          <a:p>
            <a:pPr algn="justLow" rtl="1">
              <a:spcAft>
                <a:spcPts val="0"/>
              </a:spcAft>
              <a:buNone/>
            </a:pPr>
            <a:r>
              <a:rPr lang="ar-SA" sz="2800" dirty="0" smtClean="0">
                <a:solidFill>
                  <a:schemeClr val="bg1"/>
                </a:solidFill>
                <a:latin typeface="Times New Roman"/>
                <a:ea typeface="Times New Roman"/>
                <a:cs typeface="B Mitra"/>
              </a:rPr>
              <a:t>برای تیپ بندی باید به همه شاخصها به </a:t>
            </a:r>
            <a:r>
              <a:rPr lang="fa-IR" sz="2800" dirty="0" smtClean="0">
                <a:solidFill>
                  <a:schemeClr val="bg1"/>
                </a:solidFill>
                <a:latin typeface="Times New Roman"/>
                <a:ea typeface="Times New Roman"/>
                <a:cs typeface="B Mitra"/>
              </a:rPr>
              <a:t>ص</a:t>
            </a:r>
            <a:r>
              <a:rPr lang="ar-SA" sz="2800" dirty="0" smtClean="0">
                <a:solidFill>
                  <a:schemeClr val="bg1"/>
                </a:solidFill>
                <a:latin typeface="Times New Roman"/>
                <a:ea typeface="Times New Roman"/>
                <a:cs typeface="B Mitra"/>
              </a:rPr>
              <a:t>ورت جامع نگریسته شود؛ نمی توان دانشگاهها را از ابعاد مختلف تجزیه نمود یعنی نمی توان برای آموزش و</a:t>
            </a:r>
            <a:r>
              <a:rPr lang="fa-IR" sz="2800" dirty="0" smtClean="0">
                <a:solidFill>
                  <a:schemeClr val="bg1"/>
                </a:solidFill>
                <a:latin typeface="Times New Roman"/>
                <a:ea typeface="Times New Roman"/>
                <a:cs typeface="B Mitra"/>
              </a:rPr>
              <a:t> </a:t>
            </a:r>
            <a:r>
              <a:rPr lang="ar-SA" sz="2800" dirty="0" smtClean="0">
                <a:solidFill>
                  <a:schemeClr val="bg1"/>
                </a:solidFill>
                <a:latin typeface="Times New Roman"/>
                <a:ea typeface="Times New Roman"/>
                <a:cs typeface="B Mitra"/>
              </a:rPr>
              <a:t>پژوهش و بهداشت و درمان رتبه بندی</a:t>
            </a:r>
            <a:r>
              <a:rPr lang="fa-IR" sz="2800" dirty="0" smtClean="0">
                <a:solidFill>
                  <a:schemeClr val="bg1"/>
                </a:solidFill>
                <a:latin typeface="Times New Roman"/>
                <a:ea typeface="Times New Roman"/>
                <a:cs typeface="B Mitra"/>
              </a:rPr>
              <a:t> </a:t>
            </a:r>
            <a:r>
              <a:rPr lang="ar-SA" sz="2800" dirty="0" smtClean="0">
                <a:solidFill>
                  <a:schemeClr val="bg1"/>
                </a:solidFill>
                <a:latin typeface="Times New Roman"/>
                <a:ea typeface="Times New Roman"/>
                <a:cs typeface="B Mitra"/>
              </a:rPr>
              <a:t>های متفاوت داشت .</a:t>
            </a:r>
            <a:endParaRPr lang="en-US" sz="2800" dirty="0" smtClean="0">
              <a:solidFill>
                <a:schemeClr val="bg1"/>
              </a:solidFill>
              <a:latin typeface="Times New Roman"/>
              <a:ea typeface="Times New Roman"/>
              <a:cs typeface="B Mitra"/>
            </a:endParaRPr>
          </a:p>
          <a:p>
            <a:pPr algn="justLow" rtl="1">
              <a:spcAft>
                <a:spcPts val="0"/>
              </a:spcAft>
              <a:buNone/>
            </a:pPr>
            <a:r>
              <a:rPr lang="ar-SA" sz="2800" dirty="0" smtClean="0">
                <a:solidFill>
                  <a:schemeClr val="bg1"/>
                </a:solidFill>
                <a:latin typeface="Times New Roman"/>
                <a:ea typeface="Times New Roman"/>
                <a:cs typeface="B Mitra"/>
              </a:rPr>
              <a:t>با سناریوهای مختلف می توان معیار منطقی برای تیپ بندی انتخاب نمود.</a:t>
            </a:r>
            <a:endParaRPr lang="fa-IR" sz="2800" dirty="0" smtClean="0">
              <a:solidFill>
                <a:schemeClr val="bg1"/>
              </a:solidFill>
              <a:latin typeface="Times New Roman"/>
              <a:ea typeface="Times New Roman"/>
              <a:cs typeface="B Mitra"/>
            </a:endParaRPr>
          </a:p>
          <a:p>
            <a:pPr algn="justLow" rtl="1">
              <a:spcAft>
                <a:spcPts val="0"/>
              </a:spcAft>
              <a:buNone/>
            </a:pPr>
            <a:r>
              <a:rPr lang="ar-SA" sz="2800" dirty="0" smtClean="0">
                <a:solidFill>
                  <a:schemeClr val="bg1"/>
                </a:solidFill>
                <a:latin typeface="Times New Roman"/>
                <a:ea typeface="Times New Roman"/>
                <a:cs typeface="B Mitra"/>
              </a:rPr>
              <a:t>انتخاب</a:t>
            </a:r>
            <a:r>
              <a:rPr lang="fa-IR" sz="2800" dirty="0" smtClean="0">
                <a:solidFill>
                  <a:schemeClr val="bg1"/>
                </a:solidFill>
                <a:latin typeface="Times New Roman"/>
                <a:ea typeface="Times New Roman"/>
                <a:cs typeface="B Mitra"/>
              </a:rPr>
              <a:t> </a:t>
            </a:r>
            <a:r>
              <a:rPr lang="ar-SA" sz="2800" dirty="0" smtClean="0">
                <a:solidFill>
                  <a:schemeClr val="bg1"/>
                </a:solidFill>
                <a:latin typeface="Times New Roman"/>
                <a:ea typeface="Times New Roman"/>
                <a:cs typeface="B Mitra"/>
              </a:rPr>
              <a:t>بهترین مدل باید با نظر خبرگان صورت پذیرد </a:t>
            </a:r>
            <a:r>
              <a:rPr lang="fa-IR" sz="2800" dirty="0" smtClean="0">
                <a:solidFill>
                  <a:schemeClr val="bg1"/>
                </a:solidFill>
                <a:latin typeface="Times New Roman"/>
                <a:ea typeface="Times New Roman"/>
                <a:cs typeface="B Mitra"/>
              </a:rPr>
              <a:t>اما </a:t>
            </a:r>
            <a:r>
              <a:rPr lang="ar-SA" sz="2800" dirty="0" smtClean="0">
                <a:solidFill>
                  <a:schemeClr val="bg1"/>
                </a:solidFill>
                <a:latin typeface="Times New Roman"/>
                <a:ea typeface="Times New Roman"/>
                <a:cs typeface="B Mitra"/>
              </a:rPr>
              <a:t>در این تحقیق انواع سناریوها برای ارائه نقطه نظرات خبرگان آماده شده است.</a:t>
            </a:r>
            <a:endParaRPr lang="en-US" sz="2800" dirty="0" smtClean="0">
              <a:solidFill>
                <a:schemeClr val="bg1"/>
              </a:solidFill>
              <a:latin typeface="Times New Roman"/>
              <a:ea typeface="Times New Roman"/>
              <a:cs typeface="B Mitra"/>
            </a:endParaRPr>
          </a:p>
          <a:p>
            <a:pPr algn="justLow" rtl="1">
              <a:spcAft>
                <a:spcPts val="0"/>
              </a:spcAft>
              <a:buNone/>
            </a:pPr>
            <a:r>
              <a:rPr lang="ar-SA" sz="2800" dirty="0" smtClean="0">
                <a:solidFill>
                  <a:schemeClr val="bg1"/>
                </a:solidFill>
                <a:latin typeface="Times New Roman"/>
                <a:ea typeface="Times New Roman"/>
                <a:cs typeface="B Mitra"/>
              </a:rPr>
              <a:t>تیپ بندی بر خلاف رتبه بندی باید ثبات بالا داشته باشد</a:t>
            </a:r>
            <a:r>
              <a:rPr lang="fa-IR" sz="2800" dirty="0" smtClean="0">
                <a:solidFill>
                  <a:schemeClr val="bg1"/>
                </a:solidFill>
                <a:latin typeface="Times New Roman"/>
                <a:ea typeface="Times New Roman"/>
                <a:cs typeface="B Mitra"/>
              </a:rPr>
              <a:t> </a:t>
            </a:r>
            <a:r>
              <a:rPr lang="ar-SA" sz="2800" dirty="0" smtClean="0">
                <a:solidFill>
                  <a:schemeClr val="bg1"/>
                </a:solidFill>
                <a:latin typeface="Times New Roman"/>
                <a:ea typeface="Times New Roman"/>
                <a:cs typeface="B Mitra"/>
              </a:rPr>
              <a:t>و نمی تو</a:t>
            </a:r>
            <a:r>
              <a:rPr lang="fa-IR" sz="2800" dirty="0" smtClean="0">
                <a:solidFill>
                  <a:schemeClr val="bg1"/>
                </a:solidFill>
                <a:latin typeface="Times New Roman"/>
                <a:ea typeface="Times New Roman"/>
                <a:cs typeface="B Mitra"/>
              </a:rPr>
              <a:t>ا</a:t>
            </a:r>
            <a:r>
              <a:rPr lang="ar-SA" sz="2800" dirty="0" smtClean="0">
                <a:solidFill>
                  <a:schemeClr val="bg1"/>
                </a:solidFill>
                <a:latin typeface="Times New Roman"/>
                <a:ea typeface="Times New Roman"/>
                <a:cs typeface="B Mitra"/>
              </a:rPr>
              <a:t>ن به سرعت و طی یک یا دو سال آنرا عوض نمود؛ در این صورت از مفهوم اصلی خود یعنی سطح بندی خارج خواهد شد و نتیجه مطلوب را نمی دهد</a:t>
            </a:r>
            <a:r>
              <a:rPr lang="fa-IR" sz="2800" dirty="0" smtClean="0">
                <a:solidFill>
                  <a:schemeClr val="bg1"/>
                </a:solidFill>
                <a:latin typeface="Times New Roman"/>
                <a:ea typeface="Times New Roman"/>
                <a:cs typeface="B Mitra"/>
              </a:rPr>
              <a:t> </a:t>
            </a:r>
            <a:r>
              <a:rPr lang="ar-SA" sz="2800" dirty="0" smtClean="0">
                <a:solidFill>
                  <a:schemeClr val="bg1"/>
                </a:solidFill>
                <a:latin typeface="Times New Roman"/>
                <a:ea typeface="Times New Roman"/>
                <a:cs typeface="B Mitra"/>
              </a:rPr>
              <a:t>.</a:t>
            </a:r>
          </a:p>
        </p:txBody>
      </p:sp>
      <p:sp>
        <p:nvSpPr>
          <p:cNvPr id="5" name="Footer Placeholder 4"/>
          <p:cNvSpPr>
            <a:spLocks noGrp="1"/>
          </p:cNvSpPr>
          <p:nvPr>
            <p:ph type="ftr" sz="quarter" idx="11"/>
          </p:nvPr>
        </p:nvSpPr>
        <p:spPr/>
        <p:txBody>
          <a:bodyPr/>
          <a:lstStyle/>
          <a:p>
            <a:pPr>
              <a:defRPr/>
            </a:pPr>
            <a:r>
              <a:rPr lang="fa-IR" smtClean="0"/>
              <a:t>تیپ بندی دانشگاه های علوم پزشکی</a:t>
            </a:r>
            <a:endParaRPr lang="es-ES"/>
          </a:p>
        </p:txBody>
      </p:sp>
      <p:sp>
        <p:nvSpPr>
          <p:cNvPr id="7" name="Date Placeholder 6"/>
          <p:cNvSpPr>
            <a:spLocks noGrp="1"/>
          </p:cNvSpPr>
          <p:nvPr>
            <p:ph type="dt" sz="half" idx="10"/>
          </p:nvPr>
        </p:nvSpPr>
        <p:spPr/>
        <p:txBody>
          <a:bodyPr/>
          <a:lstStyle/>
          <a:p>
            <a:pPr>
              <a:defRPr/>
            </a:pPr>
            <a:fld id="{1745B488-3FCF-45ED-9C30-78990D39B137}" type="datetime1">
              <a:rPr lang="en-US" smtClean="0"/>
              <a:pPr>
                <a:defRPr/>
              </a:pPr>
              <a:t>1/4/2013</a:t>
            </a:fld>
            <a:endParaRPr lang="es-ES"/>
          </a:p>
        </p:txBody>
      </p:sp>
      <p:sp>
        <p:nvSpPr>
          <p:cNvPr id="8" name="Slide Number Placeholder 7"/>
          <p:cNvSpPr>
            <a:spLocks noGrp="1"/>
          </p:cNvSpPr>
          <p:nvPr>
            <p:ph type="sldNum" sz="quarter" idx="12"/>
          </p:nvPr>
        </p:nvSpPr>
        <p:spPr/>
        <p:txBody>
          <a:bodyPr/>
          <a:lstStyle/>
          <a:p>
            <a:pPr>
              <a:defRPr/>
            </a:pPr>
            <a:fld id="{09E235C3-8BBB-476C-96A0-49242F72F25E}" type="slidenum">
              <a:rPr lang="es-ES" smtClean="0"/>
              <a:pPr>
                <a:defRPr/>
              </a:pPr>
              <a:t>27</a:t>
            </a:fld>
            <a:endParaRPr lang="es-E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32"/>
            <a:ext cx="8229600" cy="642942"/>
          </a:xfrm>
        </p:spPr>
        <p:txBody>
          <a:bodyPr/>
          <a:lstStyle/>
          <a:p>
            <a:endParaRPr lang="fa-IR" sz="3600" dirty="0">
              <a:solidFill>
                <a:schemeClr val="bg1"/>
              </a:solidFill>
            </a:endParaRPr>
          </a:p>
        </p:txBody>
      </p:sp>
      <p:sp>
        <p:nvSpPr>
          <p:cNvPr id="3" name="Content Placeholder 2"/>
          <p:cNvSpPr>
            <a:spLocks noGrp="1"/>
          </p:cNvSpPr>
          <p:nvPr>
            <p:ph idx="1"/>
          </p:nvPr>
        </p:nvSpPr>
        <p:spPr>
          <a:xfrm>
            <a:off x="1000100" y="1000108"/>
            <a:ext cx="7286676" cy="5072098"/>
          </a:xfrm>
        </p:spPr>
        <p:txBody>
          <a:bodyPr/>
          <a:lstStyle/>
          <a:p>
            <a:pPr algn="r" rtl="1">
              <a:buNone/>
            </a:pPr>
            <a:r>
              <a:rPr lang="ar-SA" sz="2800" dirty="0" smtClean="0">
                <a:solidFill>
                  <a:schemeClr val="bg1"/>
                </a:solidFill>
                <a:effectLst>
                  <a:outerShdw blurRad="38100" dist="38100" dir="2700000" algn="tl">
                    <a:srgbClr val="000000">
                      <a:alpha val="43137"/>
                    </a:srgbClr>
                  </a:outerShdw>
                </a:effectLst>
                <a:cs typeface="B Mitra" pitchFamily="2" charset="-78"/>
              </a:rPr>
              <a:t>تاثیر تیپ</a:t>
            </a:r>
            <a:r>
              <a:rPr lang="fa-IR" sz="2800" dirty="0" smtClean="0">
                <a:solidFill>
                  <a:schemeClr val="bg1"/>
                </a:solidFill>
                <a:effectLst>
                  <a:outerShdw blurRad="38100" dist="38100" dir="2700000" algn="tl">
                    <a:srgbClr val="000000">
                      <a:alpha val="43137"/>
                    </a:srgbClr>
                  </a:outerShdw>
                </a:effectLst>
                <a:cs typeface="B Mitra" pitchFamily="2" charset="-78"/>
              </a:rPr>
              <a:t> </a:t>
            </a:r>
            <a:r>
              <a:rPr lang="ar-SA" sz="2800" dirty="0" smtClean="0">
                <a:solidFill>
                  <a:schemeClr val="bg1"/>
                </a:solidFill>
                <a:effectLst>
                  <a:outerShdw blurRad="38100" dist="38100" dir="2700000" algn="tl">
                    <a:srgbClr val="000000">
                      <a:alpha val="43137"/>
                    </a:srgbClr>
                  </a:outerShdw>
                </a:effectLst>
                <a:cs typeface="B Mitra" pitchFamily="2" charset="-78"/>
              </a:rPr>
              <a:t>بندی بر ارتقا مدیریت دانشگاه</a:t>
            </a:r>
            <a:r>
              <a:rPr lang="fa-IR" sz="2800" dirty="0" smtClean="0">
                <a:solidFill>
                  <a:schemeClr val="bg1"/>
                </a:solidFill>
                <a:effectLst>
                  <a:outerShdw blurRad="38100" dist="38100" dir="2700000" algn="tl">
                    <a:srgbClr val="000000">
                      <a:alpha val="43137"/>
                    </a:srgbClr>
                  </a:outerShdw>
                </a:effectLst>
                <a:cs typeface="B Mitra" pitchFamily="2" charset="-78"/>
              </a:rPr>
              <a:t> </a:t>
            </a:r>
            <a:r>
              <a:rPr lang="ar-SA" sz="2800" dirty="0" smtClean="0">
                <a:solidFill>
                  <a:schemeClr val="bg1"/>
                </a:solidFill>
                <a:effectLst>
                  <a:outerShdw blurRad="38100" dist="38100" dir="2700000" algn="tl">
                    <a:srgbClr val="000000">
                      <a:alpha val="43137"/>
                    </a:srgbClr>
                  </a:outerShdw>
                </a:effectLst>
                <a:cs typeface="B Mitra" pitchFamily="2" charset="-78"/>
              </a:rPr>
              <a:t>ها به صورت کارشناسی بررسی نشده </a:t>
            </a:r>
            <a:r>
              <a:rPr lang="fa-IR" sz="2800" dirty="0" smtClean="0">
                <a:solidFill>
                  <a:schemeClr val="bg1"/>
                </a:solidFill>
                <a:effectLst>
                  <a:outerShdw blurRad="38100" dist="38100" dir="2700000" algn="tl">
                    <a:srgbClr val="000000">
                      <a:alpha val="43137"/>
                    </a:srgbClr>
                  </a:outerShdw>
                </a:effectLst>
                <a:cs typeface="B Mitra" pitchFamily="2" charset="-78"/>
              </a:rPr>
              <a:t>.</a:t>
            </a:r>
            <a:endParaRPr lang="en-US" sz="2800" dirty="0" smtClean="0">
              <a:solidFill>
                <a:schemeClr val="bg1"/>
              </a:solidFill>
              <a:effectLst>
                <a:outerShdw blurRad="38100" dist="38100" dir="2700000" algn="tl">
                  <a:srgbClr val="000000">
                    <a:alpha val="43137"/>
                  </a:srgbClr>
                </a:outerShdw>
              </a:effectLst>
              <a:cs typeface="B Mitra" pitchFamily="2" charset="-78"/>
            </a:endParaRPr>
          </a:p>
          <a:p>
            <a:pPr algn="r" rtl="1">
              <a:buNone/>
            </a:pPr>
            <a:r>
              <a:rPr lang="ar-SA" sz="2800" dirty="0" smtClean="0">
                <a:solidFill>
                  <a:schemeClr val="bg1"/>
                </a:solidFill>
                <a:effectLst>
                  <a:outerShdw blurRad="38100" dist="38100" dir="2700000" algn="tl">
                    <a:srgbClr val="000000">
                      <a:alpha val="43137"/>
                    </a:srgbClr>
                  </a:outerShdw>
                </a:effectLst>
                <a:cs typeface="B Mitra" pitchFamily="2" charset="-78"/>
              </a:rPr>
              <a:t>معیارهای آن جامع و شفاف و مشخص نمی</a:t>
            </a:r>
            <a:r>
              <a:rPr lang="fa-IR" sz="2800" dirty="0" smtClean="0">
                <a:solidFill>
                  <a:schemeClr val="bg1"/>
                </a:solidFill>
                <a:effectLst>
                  <a:outerShdw blurRad="38100" dist="38100" dir="2700000" algn="tl">
                    <a:srgbClr val="000000">
                      <a:alpha val="43137"/>
                    </a:srgbClr>
                  </a:outerShdw>
                </a:effectLst>
                <a:cs typeface="B Mitra" pitchFamily="2" charset="-78"/>
              </a:rPr>
              <a:t> </a:t>
            </a:r>
            <a:r>
              <a:rPr lang="ar-SA" sz="2800" dirty="0" smtClean="0">
                <a:solidFill>
                  <a:schemeClr val="bg1"/>
                </a:solidFill>
                <a:effectLst>
                  <a:outerShdw blurRad="38100" dist="38100" dir="2700000" algn="tl">
                    <a:srgbClr val="000000">
                      <a:alpha val="43137"/>
                    </a:srgbClr>
                  </a:outerShdw>
                </a:effectLst>
                <a:cs typeface="B Mitra" pitchFamily="2" charset="-78"/>
              </a:rPr>
              <a:t>باشد</a:t>
            </a:r>
            <a:r>
              <a:rPr lang="fa-IR" sz="2800" dirty="0" smtClean="0">
                <a:solidFill>
                  <a:schemeClr val="bg1"/>
                </a:solidFill>
                <a:effectLst>
                  <a:outerShdw blurRad="38100" dist="38100" dir="2700000" algn="tl">
                    <a:srgbClr val="000000">
                      <a:alpha val="43137"/>
                    </a:srgbClr>
                  </a:outerShdw>
                </a:effectLst>
                <a:cs typeface="B Mitra" pitchFamily="2" charset="-78"/>
              </a:rPr>
              <a:t>.</a:t>
            </a:r>
            <a:r>
              <a:rPr lang="ar-SA" sz="2800" dirty="0" smtClean="0">
                <a:solidFill>
                  <a:schemeClr val="bg1"/>
                </a:solidFill>
                <a:effectLst>
                  <a:outerShdw blurRad="38100" dist="38100" dir="2700000" algn="tl">
                    <a:srgbClr val="000000">
                      <a:alpha val="43137"/>
                    </a:srgbClr>
                  </a:outerShdw>
                </a:effectLst>
                <a:cs typeface="B Mitra" pitchFamily="2" charset="-78"/>
              </a:rPr>
              <a:t> </a:t>
            </a:r>
            <a:endParaRPr lang="en-US" sz="2800" dirty="0" smtClean="0">
              <a:solidFill>
                <a:schemeClr val="bg1"/>
              </a:solidFill>
              <a:effectLst>
                <a:outerShdw blurRad="38100" dist="38100" dir="2700000" algn="tl">
                  <a:srgbClr val="000000">
                    <a:alpha val="43137"/>
                  </a:srgbClr>
                </a:outerShdw>
              </a:effectLst>
              <a:cs typeface="B Mitra" pitchFamily="2" charset="-78"/>
            </a:endParaRPr>
          </a:p>
          <a:p>
            <a:pPr algn="r" rtl="1">
              <a:buNone/>
            </a:pPr>
            <a:r>
              <a:rPr lang="ar-SA" sz="2800" dirty="0" smtClean="0">
                <a:solidFill>
                  <a:schemeClr val="bg1"/>
                </a:solidFill>
                <a:effectLst>
                  <a:outerShdw blurRad="38100" dist="38100" dir="2700000" algn="tl">
                    <a:srgbClr val="000000">
                      <a:alpha val="43137"/>
                    </a:srgbClr>
                  </a:outerShdw>
                </a:effectLst>
                <a:cs typeface="B Mitra" pitchFamily="2" charset="-78"/>
              </a:rPr>
              <a:t>باید تیپ</a:t>
            </a:r>
            <a:r>
              <a:rPr lang="fa-IR" sz="2800" dirty="0" smtClean="0">
                <a:solidFill>
                  <a:schemeClr val="bg1"/>
                </a:solidFill>
                <a:effectLst>
                  <a:outerShdw blurRad="38100" dist="38100" dir="2700000" algn="tl">
                    <a:srgbClr val="000000">
                      <a:alpha val="43137"/>
                    </a:srgbClr>
                  </a:outerShdw>
                </a:effectLst>
                <a:cs typeface="B Mitra" pitchFamily="2" charset="-78"/>
              </a:rPr>
              <a:t> </a:t>
            </a:r>
            <a:r>
              <a:rPr lang="ar-SA" sz="2800" dirty="0" smtClean="0">
                <a:solidFill>
                  <a:schemeClr val="bg1"/>
                </a:solidFill>
                <a:effectLst>
                  <a:outerShdw blurRad="38100" dist="38100" dir="2700000" algn="tl">
                    <a:srgbClr val="000000">
                      <a:alpha val="43137"/>
                    </a:srgbClr>
                  </a:outerShdw>
                </a:effectLst>
                <a:cs typeface="B Mitra" pitchFamily="2" charset="-78"/>
              </a:rPr>
              <a:t>بندی را مجزا از رتبه</a:t>
            </a:r>
            <a:r>
              <a:rPr lang="fa-IR" sz="2800" dirty="0" smtClean="0">
                <a:solidFill>
                  <a:schemeClr val="bg1"/>
                </a:solidFill>
                <a:effectLst>
                  <a:outerShdw blurRad="38100" dist="38100" dir="2700000" algn="tl">
                    <a:srgbClr val="000000">
                      <a:alpha val="43137"/>
                    </a:srgbClr>
                  </a:outerShdw>
                </a:effectLst>
                <a:cs typeface="B Mitra" pitchFamily="2" charset="-78"/>
              </a:rPr>
              <a:t> </a:t>
            </a:r>
            <a:r>
              <a:rPr lang="ar-SA" sz="2800" dirty="0" smtClean="0">
                <a:solidFill>
                  <a:schemeClr val="bg1"/>
                </a:solidFill>
                <a:effectLst>
                  <a:outerShdw blurRad="38100" dist="38100" dir="2700000" algn="tl">
                    <a:srgbClr val="000000">
                      <a:alpha val="43137"/>
                    </a:srgbClr>
                  </a:outerShdw>
                </a:effectLst>
                <a:cs typeface="B Mitra" pitchFamily="2" charset="-78"/>
              </a:rPr>
              <a:t>بندی دانست</a:t>
            </a:r>
            <a:r>
              <a:rPr lang="fa-IR" sz="2800" dirty="0" smtClean="0">
                <a:solidFill>
                  <a:schemeClr val="bg1"/>
                </a:solidFill>
                <a:effectLst>
                  <a:outerShdw blurRad="38100" dist="38100" dir="2700000" algn="tl">
                    <a:srgbClr val="000000">
                      <a:alpha val="43137"/>
                    </a:srgbClr>
                  </a:outerShdw>
                </a:effectLst>
                <a:cs typeface="B Mitra" pitchFamily="2" charset="-78"/>
              </a:rPr>
              <a:t>.</a:t>
            </a:r>
            <a:r>
              <a:rPr lang="ar-SA" sz="2800" dirty="0" smtClean="0">
                <a:solidFill>
                  <a:schemeClr val="bg1"/>
                </a:solidFill>
                <a:effectLst>
                  <a:outerShdw blurRad="38100" dist="38100" dir="2700000" algn="tl">
                    <a:srgbClr val="000000">
                      <a:alpha val="43137"/>
                    </a:srgbClr>
                  </a:outerShdw>
                </a:effectLst>
                <a:cs typeface="B Mitra" pitchFamily="2" charset="-78"/>
              </a:rPr>
              <a:t> </a:t>
            </a:r>
            <a:endParaRPr lang="en-US" sz="2800" dirty="0" smtClean="0">
              <a:solidFill>
                <a:schemeClr val="bg1"/>
              </a:solidFill>
              <a:effectLst>
                <a:outerShdw blurRad="38100" dist="38100" dir="2700000" algn="tl">
                  <a:srgbClr val="000000">
                    <a:alpha val="43137"/>
                  </a:srgbClr>
                </a:outerShdw>
              </a:effectLst>
              <a:cs typeface="B Mitra" pitchFamily="2" charset="-78"/>
            </a:endParaRPr>
          </a:p>
          <a:p>
            <a:pPr algn="r" rtl="1">
              <a:buNone/>
            </a:pPr>
            <a:r>
              <a:rPr lang="ar-SA" sz="2800" dirty="0" smtClean="0">
                <a:solidFill>
                  <a:schemeClr val="bg1"/>
                </a:solidFill>
                <a:effectLst>
                  <a:outerShdw blurRad="38100" dist="38100" dir="2700000" algn="tl">
                    <a:srgbClr val="000000">
                      <a:alpha val="43137"/>
                    </a:srgbClr>
                  </a:outerShdw>
                </a:effectLst>
                <a:cs typeface="B Mitra" pitchFamily="2" charset="-78"/>
              </a:rPr>
              <a:t>صرف امتیازات نباید مبنای تیپ</a:t>
            </a:r>
            <a:r>
              <a:rPr lang="fa-IR" sz="2800" dirty="0" smtClean="0">
                <a:solidFill>
                  <a:schemeClr val="bg1"/>
                </a:solidFill>
                <a:effectLst>
                  <a:outerShdw blurRad="38100" dist="38100" dir="2700000" algn="tl">
                    <a:srgbClr val="000000">
                      <a:alpha val="43137"/>
                    </a:srgbClr>
                  </a:outerShdw>
                </a:effectLst>
                <a:cs typeface="B Mitra" pitchFamily="2" charset="-78"/>
              </a:rPr>
              <a:t> </a:t>
            </a:r>
            <a:r>
              <a:rPr lang="ar-SA" sz="2800" dirty="0" smtClean="0">
                <a:solidFill>
                  <a:schemeClr val="bg1"/>
                </a:solidFill>
                <a:effectLst>
                  <a:outerShdw blurRad="38100" dist="38100" dir="2700000" algn="tl">
                    <a:srgbClr val="000000">
                      <a:alpha val="43137"/>
                    </a:srgbClr>
                  </a:outerShdw>
                </a:effectLst>
                <a:cs typeface="B Mitra" pitchFamily="2" charset="-78"/>
              </a:rPr>
              <a:t>بندی باشند و </a:t>
            </a:r>
            <a:r>
              <a:rPr lang="ar-SA" sz="2800" dirty="0" smtClean="0">
                <a:solidFill>
                  <a:srgbClr val="FF0000"/>
                </a:solidFill>
                <a:effectLst>
                  <a:outerShdw blurRad="38100" dist="38100" dir="2700000" algn="tl">
                    <a:srgbClr val="000000">
                      <a:alpha val="43137"/>
                    </a:srgbClr>
                  </a:outerShdw>
                </a:effectLst>
                <a:cs typeface="B Mitra" pitchFamily="2" charset="-78"/>
              </a:rPr>
              <a:t>منطقه جغرافیایی </a:t>
            </a:r>
            <a:r>
              <a:rPr lang="ar-SA" sz="2800" dirty="0" smtClean="0">
                <a:solidFill>
                  <a:schemeClr val="bg1"/>
                </a:solidFill>
                <a:effectLst>
                  <a:outerShdw blurRad="38100" dist="38100" dir="2700000" algn="tl">
                    <a:srgbClr val="000000">
                      <a:alpha val="43137"/>
                    </a:srgbClr>
                  </a:outerShdw>
                </a:effectLst>
                <a:cs typeface="B Mitra" pitchFamily="2" charset="-78"/>
              </a:rPr>
              <a:t>کشور نیز مد نظر قرار گیرد</a:t>
            </a:r>
            <a:r>
              <a:rPr lang="fa-IR" sz="2800" dirty="0" smtClean="0">
                <a:solidFill>
                  <a:schemeClr val="bg1"/>
                </a:solidFill>
                <a:effectLst>
                  <a:outerShdw blurRad="38100" dist="38100" dir="2700000" algn="tl">
                    <a:srgbClr val="000000">
                      <a:alpha val="43137"/>
                    </a:srgbClr>
                  </a:outerShdw>
                </a:effectLst>
                <a:cs typeface="B Mitra" pitchFamily="2" charset="-78"/>
              </a:rPr>
              <a:t>.</a:t>
            </a:r>
            <a:endParaRPr lang="en-US" sz="2800" dirty="0" smtClean="0">
              <a:solidFill>
                <a:schemeClr val="bg1"/>
              </a:solidFill>
              <a:effectLst>
                <a:outerShdw blurRad="38100" dist="38100" dir="2700000" algn="tl">
                  <a:srgbClr val="000000">
                    <a:alpha val="43137"/>
                  </a:srgbClr>
                </a:outerShdw>
              </a:effectLst>
              <a:cs typeface="B Mitra" pitchFamily="2" charset="-78"/>
            </a:endParaRPr>
          </a:p>
          <a:p>
            <a:pPr algn="r" rtl="1">
              <a:buNone/>
            </a:pPr>
            <a:r>
              <a:rPr lang="ar-SA" sz="2800" dirty="0" smtClean="0">
                <a:solidFill>
                  <a:schemeClr val="bg1"/>
                </a:solidFill>
                <a:effectLst>
                  <a:outerShdw blurRad="38100" dist="38100" dir="2700000" algn="tl">
                    <a:srgbClr val="000000">
                      <a:alpha val="43137"/>
                    </a:srgbClr>
                  </a:outerShdw>
                </a:effectLst>
                <a:cs typeface="B Mitra" pitchFamily="2" charset="-78"/>
              </a:rPr>
              <a:t>با توجه به این نکته که تیپ</a:t>
            </a:r>
            <a:r>
              <a:rPr lang="fa-IR" sz="2800" dirty="0" smtClean="0">
                <a:solidFill>
                  <a:schemeClr val="bg1"/>
                </a:solidFill>
                <a:effectLst>
                  <a:outerShdw blurRad="38100" dist="38100" dir="2700000" algn="tl">
                    <a:srgbClr val="000000">
                      <a:alpha val="43137"/>
                    </a:srgbClr>
                  </a:outerShdw>
                </a:effectLst>
                <a:cs typeface="B Mitra" pitchFamily="2" charset="-78"/>
              </a:rPr>
              <a:t> </a:t>
            </a:r>
            <a:r>
              <a:rPr lang="ar-SA" sz="2800" dirty="0" smtClean="0">
                <a:solidFill>
                  <a:schemeClr val="bg1"/>
                </a:solidFill>
                <a:effectLst>
                  <a:outerShdw blurRad="38100" dist="38100" dir="2700000" algn="tl">
                    <a:srgbClr val="000000">
                      <a:alpha val="43137"/>
                    </a:srgbClr>
                  </a:outerShdw>
                </a:effectLst>
                <a:cs typeface="B Mitra" pitchFamily="2" charset="-78"/>
              </a:rPr>
              <a:t>بندی موجود منطبق بر معیارهای عینی نیست باید در نقشه علمی کشور تغییر هویت دهد</a:t>
            </a:r>
            <a:r>
              <a:rPr lang="fa-IR" sz="2800" dirty="0" smtClean="0">
                <a:solidFill>
                  <a:schemeClr val="bg1"/>
                </a:solidFill>
                <a:effectLst>
                  <a:outerShdw blurRad="38100" dist="38100" dir="2700000" algn="tl">
                    <a:srgbClr val="000000">
                      <a:alpha val="43137"/>
                    </a:srgbClr>
                  </a:outerShdw>
                </a:effectLst>
                <a:cs typeface="B Mitra" pitchFamily="2" charset="-78"/>
              </a:rPr>
              <a:t>.</a:t>
            </a:r>
            <a:endParaRPr lang="en-US" sz="2800" dirty="0" smtClean="0">
              <a:solidFill>
                <a:schemeClr val="bg1"/>
              </a:solidFill>
              <a:effectLst>
                <a:outerShdw blurRad="38100" dist="38100" dir="2700000" algn="tl">
                  <a:srgbClr val="000000">
                    <a:alpha val="43137"/>
                  </a:srgbClr>
                </a:outerShdw>
              </a:effectLst>
              <a:cs typeface="B Mitra" pitchFamily="2" charset="-78"/>
            </a:endParaRPr>
          </a:p>
          <a:p>
            <a:pPr algn="r" rtl="1">
              <a:buNone/>
            </a:pPr>
            <a:r>
              <a:rPr lang="ar-SA" sz="2800" dirty="0" smtClean="0">
                <a:solidFill>
                  <a:schemeClr val="bg1"/>
                </a:solidFill>
                <a:effectLst>
                  <a:outerShdw blurRad="38100" dist="38100" dir="2700000" algn="tl">
                    <a:srgbClr val="000000">
                      <a:alpha val="43137"/>
                    </a:srgbClr>
                  </a:outerShdw>
                </a:effectLst>
                <a:cs typeface="B Mitra" pitchFamily="2" charset="-78"/>
              </a:rPr>
              <a:t>تیپ</a:t>
            </a:r>
            <a:r>
              <a:rPr lang="fa-IR" sz="2800" dirty="0" smtClean="0">
                <a:solidFill>
                  <a:schemeClr val="bg1"/>
                </a:solidFill>
                <a:effectLst>
                  <a:outerShdw blurRad="38100" dist="38100" dir="2700000" algn="tl">
                    <a:srgbClr val="000000">
                      <a:alpha val="43137"/>
                    </a:srgbClr>
                  </a:outerShdw>
                </a:effectLst>
                <a:cs typeface="B Mitra" pitchFamily="2" charset="-78"/>
              </a:rPr>
              <a:t> </a:t>
            </a:r>
            <a:r>
              <a:rPr lang="ar-SA" sz="2800" dirty="0" smtClean="0">
                <a:solidFill>
                  <a:schemeClr val="bg1"/>
                </a:solidFill>
                <a:effectLst>
                  <a:outerShdw blurRad="38100" dist="38100" dir="2700000" algn="tl">
                    <a:srgbClr val="000000">
                      <a:alpha val="43137"/>
                    </a:srgbClr>
                  </a:outerShdw>
                </a:effectLst>
                <a:cs typeface="B Mitra" pitchFamily="2" charset="-78"/>
              </a:rPr>
              <a:t>بندی باید همراه با </a:t>
            </a:r>
            <a:r>
              <a:rPr lang="ar-SA" sz="2800" dirty="0" smtClean="0">
                <a:solidFill>
                  <a:srgbClr val="FF0000"/>
                </a:solidFill>
                <a:effectLst>
                  <a:outerShdw blurRad="38100" dist="38100" dir="2700000" algn="tl">
                    <a:srgbClr val="000000">
                      <a:alpha val="43137"/>
                    </a:srgbClr>
                  </a:outerShdw>
                </a:effectLst>
                <a:cs typeface="B Mitra" pitchFamily="2" charset="-78"/>
              </a:rPr>
              <a:t>قطب</a:t>
            </a:r>
            <a:r>
              <a:rPr lang="fa-IR" sz="2800" dirty="0" smtClean="0">
                <a:solidFill>
                  <a:srgbClr val="FF0000"/>
                </a:solidFill>
                <a:effectLst>
                  <a:outerShdw blurRad="38100" dist="38100" dir="2700000" algn="tl">
                    <a:srgbClr val="000000">
                      <a:alpha val="43137"/>
                    </a:srgbClr>
                  </a:outerShdw>
                </a:effectLst>
                <a:cs typeface="B Mitra" pitchFamily="2" charset="-78"/>
              </a:rPr>
              <a:t> </a:t>
            </a:r>
            <a:r>
              <a:rPr lang="ar-SA" sz="2800" dirty="0" smtClean="0">
                <a:solidFill>
                  <a:srgbClr val="FF0000"/>
                </a:solidFill>
                <a:effectLst>
                  <a:outerShdw blurRad="38100" dist="38100" dir="2700000" algn="tl">
                    <a:srgbClr val="000000">
                      <a:alpha val="43137"/>
                    </a:srgbClr>
                  </a:outerShdw>
                </a:effectLst>
                <a:cs typeface="B Mitra" pitchFamily="2" charset="-78"/>
              </a:rPr>
              <a:t>بندی </a:t>
            </a:r>
            <a:r>
              <a:rPr lang="ar-SA" sz="2800" dirty="0" smtClean="0">
                <a:solidFill>
                  <a:schemeClr val="bg1"/>
                </a:solidFill>
                <a:effectLst>
                  <a:outerShdw blurRad="38100" dist="38100" dir="2700000" algn="tl">
                    <a:srgbClr val="000000">
                      <a:alpha val="43137"/>
                    </a:srgbClr>
                  </a:outerShdw>
                </a:effectLst>
                <a:cs typeface="B Mitra" pitchFamily="2" charset="-78"/>
              </a:rPr>
              <a:t>و بر اساس شاخصهای عینی و با ادغام همه شاخص ها همراه باشد</a:t>
            </a:r>
            <a:r>
              <a:rPr lang="fa-IR" sz="2800" dirty="0" smtClean="0">
                <a:solidFill>
                  <a:schemeClr val="bg1"/>
                </a:solidFill>
                <a:effectLst>
                  <a:outerShdw blurRad="38100" dist="38100" dir="2700000" algn="tl">
                    <a:srgbClr val="000000">
                      <a:alpha val="43137"/>
                    </a:srgbClr>
                  </a:outerShdw>
                </a:effectLst>
                <a:cs typeface="B Mitra" pitchFamily="2" charset="-78"/>
              </a:rPr>
              <a:t>.</a:t>
            </a:r>
            <a:r>
              <a:rPr lang="ar-SA" sz="2800" dirty="0" smtClean="0">
                <a:solidFill>
                  <a:schemeClr val="bg1"/>
                </a:solidFill>
                <a:effectLst>
                  <a:outerShdw blurRad="38100" dist="38100" dir="2700000" algn="tl">
                    <a:srgbClr val="000000">
                      <a:alpha val="43137"/>
                    </a:srgbClr>
                  </a:outerShdw>
                </a:effectLst>
                <a:cs typeface="B Mitra" pitchFamily="2" charset="-78"/>
              </a:rPr>
              <a:t> </a:t>
            </a:r>
            <a:endParaRPr lang="en-US" sz="2800" dirty="0" smtClean="0">
              <a:solidFill>
                <a:schemeClr val="bg1"/>
              </a:solidFill>
              <a:effectLst>
                <a:outerShdw blurRad="38100" dist="38100" dir="2700000" algn="tl">
                  <a:srgbClr val="000000">
                    <a:alpha val="43137"/>
                  </a:srgbClr>
                </a:outerShdw>
              </a:effectLst>
              <a:cs typeface="B Mitra" pitchFamily="2" charset="-78"/>
            </a:endParaRPr>
          </a:p>
          <a:p>
            <a:pPr algn="r" rtl="1">
              <a:buNone/>
            </a:pPr>
            <a:endParaRPr lang="fa-IR" sz="2800" dirty="0" smtClean="0">
              <a:solidFill>
                <a:schemeClr val="bg1"/>
              </a:solidFill>
              <a:effectLst>
                <a:outerShdw blurRad="38100" dist="38100" dir="2700000" algn="tl">
                  <a:srgbClr val="000000">
                    <a:alpha val="43137"/>
                  </a:srgbClr>
                </a:outerShdw>
              </a:effectLst>
              <a:cs typeface="B Mitra" pitchFamily="2" charset="-78"/>
            </a:endParaRPr>
          </a:p>
          <a:p>
            <a:pPr algn="r" rtl="1">
              <a:buNone/>
            </a:pPr>
            <a:endParaRPr lang="fa-IR" sz="2800" dirty="0" smtClean="0">
              <a:solidFill>
                <a:schemeClr val="bg1"/>
              </a:solidFill>
              <a:effectLst>
                <a:outerShdw blurRad="38100" dist="38100" dir="2700000" algn="tl">
                  <a:srgbClr val="000000">
                    <a:alpha val="43137"/>
                  </a:srgbClr>
                </a:outerShdw>
              </a:effectLst>
              <a:cs typeface="B Mitra" pitchFamily="2" charset="-78"/>
            </a:endParaRPr>
          </a:p>
          <a:p>
            <a:endParaRPr lang="fa-IR" sz="2800" dirty="0">
              <a:solidFill>
                <a:schemeClr val="bg1"/>
              </a:solidFill>
            </a:endParaRPr>
          </a:p>
        </p:txBody>
      </p:sp>
      <p:sp>
        <p:nvSpPr>
          <p:cNvPr id="5" name="Footer Placeholder 4"/>
          <p:cNvSpPr>
            <a:spLocks noGrp="1"/>
          </p:cNvSpPr>
          <p:nvPr>
            <p:ph type="ftr" sz="quarter" idx="11"/>
          </p:nvPr>
        </p:nvSpPr>
        <p:spPr/>
        <p:txBody>
          <a:bodyPr/>
          <a:lstStyle/>
          <a:p>
            <a:pPr>
              <a:defRPr/>
            </a:pPr>
            <a:r>
              <a:rPr lang="fa-IR" smtClean="0"/>
              <a:t>تیپ بندی دانشگاه های علوم پزشکی</a:t>
            </a:r>
            <a:endParaRPr lang="es-ES" dirty="0"/>
          </a:p>
        </p:txBody>
      </p:sp>
      <p:sp>
        <p:nvSpPr>
          <p:cNvPr id="7" name="Date Placeholder 6"/>
          <p:cNvSpPr>
            <a:spLocks noGrp="1"/>
          </p:cNvSpPr>
          <p:nvPr>
            <p:ph type="dt" sz="half" idx="10"/>
          </p:nvPr>
        </p:nvSpPr>
        <p:spPr/>
        <p:txBody>
          <a:bodyPr/>
          <a:lstStyle/>
          <a:p>
            <a:pPr>
              <a:defRPr/>
            </a:pPr>
            <a:fld id="{28C2262C-2171-4D61-BCF2-8A3C9FDAEBB5}" type="datetime1">
              <a:rPr lang="en-US" smtClean="0"/>
              <a:pPr>
                <a:defRPr/>
              </a:pPr>
              <a:t>1/4/2013</a:t>
            </a:fld>
            <a:endParaRPr lang="es-ES"/>
          </a:p>
        </p:txBody>
      </p:sp>
      <p:sp>
        <p:nvSpPr>
          <p:cNvPr id="8" name="Slide Number Placeholder 7"/>
          <p:cNvSpPr>
            <a:spLocks noGrp="1"/>
          </p:cNvSpPr>
          <p:nvPr>
            <p:ph type="sldNum" sz="quarter" idx="12"/>
          </p:nvPr>
        </p:nvSpPr>
        <p:spPr/>
        <p:txBody>
          <a:bodyPr/>
          <a:lstStyle/>
          <a:p>
            <a:pPr>
              <a:defRPr/>
            </a:pPr>
            <a:fld id="{09E235C3-8BBB-476C-96A0-49242F72F25E}" type="slidenum">
              <a:rPr lang="es-ES" smtClean="0"/>
              <a:pPr>
                <a:defRPr/>
              </a:pPr>
              <a:t>28</a:t>
            </a:fld>
            <a:endParaRPr lang="es-E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785786" y="1071547"/>
            <a:ext cx="7643866" cy="4857784"/>
          </a:xfrm>
        </p:spPr>
        <p:txBody>
          <a:bodyPr/>
          <a:lstStyle/>
          <a:p>
            <a:pPr algn="justLow" rtl="1">
              <a:buNone/>
            </a:pPr>
            <a:r>
              <a:rPr lang="fa-IR" dirty="0" smtClean="0">
                <a:solidFill>
                  <a:schemeClr val="bg1"/>
                </a:solidFill>
                <a:cs typeface="B Nazanin" pitchFamily="2" charset="-78"/>
              </a:rPr>
              <a:t>ضمن تشكر از عنايت و توجه شما</a:t>
            </a:r>
          </a:p>
          <a:p>
            <a:pPr algn="justLow" rtl="1">
              <a:buNone/>
            </a:pPr>
            <a:r>
              <a:rPr lang="ar-SA" dirty="0" smtClean="0">
                <a:solidFill>
                  <a:schemeClr val="bg1"/>
                </a:solidFill>
                <a:latin typeface="Times New Roman"/>
                <a:ea typeface="Times New Roman"/>
                <a:cs typeface="B Nazanin" pitchFamily="2" charset="-78"/>
              </a:rPr>
              <a:t>اطلاعات مستند و بیشتر در پایان نامه</a:t>
            </a:r>
            <a:r>
              <a:rPr lang="fa-IR" dirty="0" smtClean="0">
                <a:solidFill>
                  <a:schemeClr val="bg1"/>
                </a:solidFill>
                <a:latin typeface="Times New Roman"/>
                <a:ea typeface="Times New Roman"/>
                <a:cs typeface="B Nazanin" pitchFamily="2" charset="-78"/>
              </a:rPr>
              <a:t> </a:t>
            </a:r>
            <a:r>
              <a:rPr lang="ar-SA" dirty="0" smtClean="0">
                <a:solidFill>
                  <a:schemeClr val="bg1"/>
                </a:solidFill>
                <a:latin typeface="Times New Roman"/>
                <a:ea typeface="Times New Roman"/>
                <a:cs typeface="B Nazanin" pitchFamily="2" charset="-78"/>
              </a:rPr>
              <a:t>ای تحت عنوان</a:t>
            </a:r>
            <a:r>
              <a:rPr lang="fa-IR" dirty="0" smtClean="0">
                <a:solidFill>
                  <a:schemeClr val="bg1"/>
                </a:solidFill>
                <a:latin typeface="Times New Roman"/>
                <a:ea typeface="Times New Roman"/>
                <a:cs typeface="B Nazanin" pitchFamily="2" charset="-78"/>
              </a:rPr>
              <a:t> </a:t>
            </a:r>
            <a:r>
              <a:rPr lang="ar-SA" dirty="0" smtClean="0">
                <a:solidFill>
                  <a:schemeClr val="bg1"/>
                </a:solidFill>
                <a:ea typeface="Times New Roman"/>
                <a:cs typeface="B Nazanin" pitchFamily="2" charset="-78"/>
              </a:rPr>
              <a:t>"</a:t>
            </a:r>
            <a:r>
              <a:rPr lang="ar-SA" dirty="0" smtClean="0">
                <a:solidFill>
                  <a:srgbClr val="FF0066"/>
                </a:solidFill>
                <a:ea typeface="Times New Roman"/>
                <a:cs typeface="B Nazanin" pitchFamily="2" charset="-78"/>
              </a:rPr>
              <a:t>ارزیابی سیستم جاری تیپ بندی دانشگاههای علوم پزشکی کشور و ارائه راهکارهایی برای بهینه نمودن آن</a:t>
            </a:r>
            <a:r>
              <a:rPr lang="ar-SA" dirty="0" smtClean="0">
                <a:solidFill>
                  <a:schemeClr val="bg1"/>
                </a:solidFill>
                <a:ea typeface="Times New Roman"/>
                <a:cs typeface="B Nazanin" pitchFamily="2" charset="-78"/>
              </a:rPr>
              <a:t>" توسط خانم معصومه نظری و به راهنمایی دکتر حق</a:t>
            </a:r>
            <a:r>
              <a:rPr lang="fa-IR" dirty="0" smtClean="0">
                <a:solidFill>
                  <a:schemeClr val="bg1"/>
                </a:solidFill>
                <a:ea typeface="Times New Roman"/>
                <a:cs typeface="B Nazanin" pitchFamily="2" charset="-78"/>
              </a:rPr>
              <a:t> </a:t>
            </a:r>
            <a:r>
              <a:rPr lang="ar-SA" dirty="0" smtClean="0">
                <a:solidFill>
                  <a:schemeClr val="bg1"/>
                </a:solidFill>
                <a:ea typeface="Times New Roman"/>
                <a:cs typeface="B Nazanin" pitchFamily="2" charset="-78"/>
              </a:rPr>
              <a:t>دوست در دانشگاه</a:t>
            </a:r>
            <a:r>
              <a:rPr lang="fa-IR" dirty="0" smtClean="0">
                <a:solidFill>
                  <a:schemeClr val="bg1"/>
                </a:solidFill>
                <a:ea typeface="Times New Roman"/>
                <a:cs typeface="B Nazanin" pitchFamily="2" charset="-78"/>
              </a:rPr>
              <a:t> </a:t>
            </a:r>
            <a:r>
              <a:rPr lang="ar-SA" dirty="0" smtClean="0">
                <a:solidFill>
                  <a:schemeClr val="bg1"/>
                </a:solidFill>
                <a:ea typeface="Times New Roman"/>
                <a:cs typeface="B Nazanin" pitchFamily="2" charset="-78"/>
              </a:rPr>
              <a:t>علوم پزشکی کرمان،</a:t>
            </a:r>
            <a:r>
              <a:rPr lang="fa-IR" dirty="0" smtClean="0">
                <a:solidFill>
                  <a:schemeClr val="bg1"/>
                </a:solidFill>
                <a:ea typeface="Times New Roman"/>
                <a:cs typeface="B Nazanin" pitchFamily="2" charset="-78"/>
              </a:rPr>
              <a:t> </a:t>
            </a:r>
            <a:r>
              <a:rPr lang="ar-SA" dirty="0" smtClean="0">
                <a:solidFill>
                  <a:schemeClr val="bg1"/>
                </a:solidFill>
                <a:ea typeface="Times New Roman"/>
                <a:cs typeface="B Nazanin" pitchFamily="2" charset="-78"/>
              </a:rPr>
              <a:t>مرکز مطالعات و توسعه موجود است</a:t>
            </a:r>
            <a:r>
              <a:rPr lang="fa-IR" dirty="0" smtClean="0">
                <a:solidFill>
                  <a:schemeClr val="bg1"/>
                </a:solidFill>
                <a:ea typeface="Times New Roman"/>
                <a:cs typeface="B Nazanin" pitchFamily="2" charset="-78"/>
              </a:rPr>
              <a:t>.</a:t>
            </a:r>
          </a:p>
          <a:p>
            <a:pPr algn="justLow" rtl="1">
              <a:buNone/>
            </a:pPr>
            <a:endParaRPr lang="fa-IR" sz="2400" dirty="0" smtClean="0">
              <a:solidFill>
                <a:schemeClr val="bg1"/>
              </a:solidFill>
              <a:cs typeface="B Nazanin" pitchFamily="2" charset="-78"/>
            </a:endParaRPr>
          </a:p>
          <a:p>
            <a:pPr rtl="1">
              <a:buNone/>
            </a:pPr>
            <a:r>
              <a:rPr lang="fa-IR" smtClean="0">
                <a:solidFill>
                  <a:schemeClr val="bg1"/>
                </a:solidFill>
                <a:cs typeface="B Nazanin" pitchFamily="2" charset="-78"/>
              </a:rPr>
              <a:t>پایان</a:t>
            </a:r>
            <a:endParaRPr lang="fa-IR" dirty="0">
              <a:solidFill>
                <a:schemeClr val="bg1"/>
              </a:solidFill>
              <a:cs typeface="B Nazanin" pitchFamily="2" charset="-78"/>
            </a:endParaRPr>
          </a:p>
        </p:txBody>
      </p:sp>
      <p:sp>
        <p:nvSpPr>
          <p:cNvPr id="5" name="Footer Placeholder 4"/>
          <p:cNvSpPr>
            <a:spLocks noGrp="1"/>
          </p:cNvSpPr>
          <p:nvPr>
            <p:ph type="ftr" sz="quarter" idx="11"/>
          </p:nvPr>
        </p:nvSpPr>
        <p:spPr/>
        <p:txBody>
          <a:bodyPr/>
          <a:lstStyle/>
          <a:p>
            <a:pPr>
              <a:defRPr/>
            </a:pPr>
            <a:r>
              <a:rPr lang="fa-IR" smtClean="0"/>
              <a:t>تیپ بندی دانشگاه های علوم پزشکی</a:t>
            </a:r>
            <a:endParaRPr lang="es-ES"/>
          </a:p>
        </p:txBody>
      </p:sp>
      <p:sp>
        <p:nvSpPr>
          <p:cNvPr id="7" name="Date Placeholder 6"/>
          <p:cNvSpPr>
            <a:spLocks noGrp="1"/>
          </p:cNvSpPr>
          <p:nvPr>
            <p:ph type="dt" sz="half" idx="10"/>
          </p:nvPr>
        </p:nvSpPr>
        <p:spPr/>
        <p:txBody>
          <a:bodyPr/>
          <a:lstStyle/>
          <a:p>
            <a:pPr>
              <a:defRPr/>
            </a:pPr>
            <a:fld id="{917A87A4-BDA0-48B8-A05D-860E3DF8CE50}" type="datetime1">
              <a:rPr lang="en-US" smtClean="0"/>
              <a:pPr>
                <a:defRPr/>
              </a:pPr>
              <a:t>1/4/2013</a:t>
            </a:fld>
            <a:endParaRPr lang="es-ES"/>
          </a:p>
        </p:txBody>
      </p:sp>
      <p:sp>
        <p:nvSpPr>
          <p:cNvPr id="8" name="Slide Number Placeholder 7"/>
          <p:cNvSpPr>
            <a:spLocks noGrp="1"/>
          </p:cNvSpPr>
          <p:nvPr>
            <p:ph type="sldNum" sz="quarter" idx="12"/>
          </p:nvPr>
        </p:nvSpPr>
        <p:spPr/>
        <p:txBody>
          <a:bodyPr/>
          <a:lstStyle/>
          <a:p>
            <a:pPr>
              <a:defRPr/>
            </a:pPr>
            <a:fld id="{09E235C3-8BBB-476C-96A0-49242F72F25E}" type="slidenum">
              <a:rPr lang="es-ES" smtClean="0"/>
              <a:pPr>
                <a:defRPr/>
              </a:pPr>
              <a:t>29</a:t>
            </a:fld>
            <a:endParaRPr lang="es-E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785786" y="500042"/>
            <a:ext cx="7572428" cy="5626121"/>
          </a:xfrm>
        </p:spPr>
        <p:txBody>
          <a:bodyPr/>
          <a:lstStyle/>
          <a:p>
            <a:pPr lvl="0" algn="r" rtl="1" eaLnBrk="1" fontAlgn="auto" hangingPunct="1">
              <a:spcAft>
                <a:spcPts val="0"/>
              </a:spcAft>
              <a:buNone/>
            </a:pPr>
            <a:r>
              <a:rPr lang="fa-IR" kern="1200" dirty="0" smtClean="0">
                <a:solidFill>
                  <a:schemeClr val="bg1"/>
                </a:solidFill>
                <a:latin typeface="Calibri"/>
                <a:cs typeface="B Mitra" pitchFamily="2" charset="-78"/>
              </a:rPr>
              <a:t> </a:t>
            </a:r>
          </a:p>
          <a:p>
            <a:pPr lvl="0" algn="r" rtl="1" eaLnBrk="1" fontAlgn="auto" hangingPunct="1">
              <a:spcAft>
                <a:spcPts val="0"/>
              </a:spcAft>
              <a:buNone/>
            </a:pPr>
            <a:r>
              <a:rPr lang="fa-IR" kern="1200" dirty="0" smtClean="0">
                <a:solidFill>
                  <a:schemeClr val="bg1"/>
                </a:solidFill>
                <a:effectLst>
                  <a:outerShdw blurRad="38100" dist="38100" dir="2700000" algn="tl">
                    <a:srgbClr val="000000">
                      <a:alpha val="43137"/>
                    </a:srgbClr>
                  </a:outerShdw>
                </a:effectLst>
                <a:latin typeface="Calibri"/>
                <a:cs typeface="B Mitra" pitchFamily="2" charset="-78"/>
              </a:rPr>
              <a:t>دستیابی به اهداف سند چشم انداز بيست ساله بالاترین هدف.</a:t>
            </a:r>
          </a:p>
          <a:p>
            <a:pPr lvl="0" algn="r" rtl="1" eaLnBrk="1" fontAlgn="auto" hangingPunct="1">
              <a:spcAft>
                <a:spcPts val="0"/>
              </a:spcAft>
              <a:buNone/>
            </a:pPr>
            <a:r>
              <a:rPr lang="ar-SA" u="sng" kern="1200" dirty="0" smtClean="0">
                <a:solidFill>
                  <a:schemeClr val="bg1"/>
                </a:solidFill>
                <a:effectLst>
                  <a:outerShdw blurRad="38100" dist="38100" dir="2700000" algn="tl">
                    <a:srgbClr val="000000">
                      <a:alpha val="43137"/>
                    </a:srgbClr>
                  </a:outerShdw>
                </a:effectLst>
                <a:latin typeface="Calibri"/>
                <a:cs typeface="B Mitra" pitchFamily="2" charset="-78"/>
              </a:rPr>
              <a:t>50</a:t>
            </a:r>
            <a:r>
              <a:rPr lang="ar-SA" u="sng" kern="1200" dirty="0" smtClean="0">
                <a:solidFill>
                  <a:schemeClr val="bg1"/>
                </a:solidFill>
                <a:latin typeface="Calibri"/>
                <a:cs typeface="B Mitra" pitchFamily="2" charset="-78"/>
              </a:rPr>
              <a:t> </a:t>
            </a:r>
            <a:r>
              <a:rPr lang="ar-SA" kern="1200" dirty="0" smtClean="0">
                <a:solidFill>
                  <a:schemeClr val="bg1"/>
                </a:solidFill>
                <a:latin typeface="Calibri"/>
                <a:cs typeface="B Mitra" pitchFamily="2" charset="-78"/>
              </a:rPr>
              <a:t>دانشگاه و دانشکده علوم پزشکی دولتی در کشور وجود دارد. </a:t>
            </a:r>
            <a:endParaRPr lang="fa-IR" kern="1200" dirty="0" smtClean="0">
              <a:solidFill>
                <a:schemeClr val="bg1"/>
              </a:solidFill>
              <a:latin typeface="Calibri"/>
              <a:cs typeface="B Mitra" pitchFamily="2" charset="-78"/>
            </a:endParaRPr>
          </a:p>
          <a:p>
            <a:pPr lvl="0" algn="r" rtl="1" eaLnBrk="1" fontAlgn="auto" hangingPunct="1">
              <a:spcAft>
                <a:spcPts val="0"/>
              </a:spcAft>
              <a:buNone/>
            </a:pPr>
            <a:r>
              <a:rPr lang="fa-IR" kern="1200" dirty="0" smtClean="0">
                <a:solidFill>
                  <a:schemeClr val="bg1"/>
                </a:solidFill>
                <a:latin typeface="Calibri"/>
                <a:cs typeface="B Mitra" pitchFamily="2" charset="-78"/>
              </a:rPr>
              <a:t>   </a:t>
            </a:r>
            <a:r>
              <a:rPr lang="ar-SA" kern="1200" dirty="0" smtClean="0">
                <a:solidFill>
                  <a:schemeClr val="bg1"/>
                </a:solidFill>
                <a:latin typeface="Calibri"/>
                <a:cs typeface="B Mitra" pitchFamily="2" charset="-78"/>
              </a:rPr>
              <a:t>براساس مصوبه معاونت آموزشی در خصوص تیپ</a:t>
            </a:r>
            <a:r>
              <a:rPr lang="fa-IR" kern="1200" dirty="0" smtClean="0">
                <a:solidFill>
                  <a:schemeClr val="bg1"/>
                </a:solidFill>
                <a:latin typeface="Calibri"/>
                <a:cs typeface="B Mitra" pitchFamily="2" charset="-78"/>
              </a:rPr>
              <a:t> </a:t>
            </a:r>
            <a:r>
              <a:rPr lang="ar-SA" kern="1200" dirty="0" smtClean="0">
                <a:solidFill>
                  <a:schemeClr val="bg1"/>
                </a:solidFill>
                <a:latin typeface="Calibri"/>
                <a:cs typeface="B Mitra" pitchFamily="2" charset="-78"/>
              </a:rPr>
              <a:t>بندی دانشگاه</a:t>
            </a:r>
            <a:r>
              <a:rPr lang="fa-IR" kern="1200" dirty="0" smtClean="0">
                <a:solidFill>
                  <a:schemeClr val="bg1"/>
                </a:solidFill>
                <a:latin typeface="Calibri"/>
                <a:cs typeface="B Mitra" pitchFamily="2" charset="-78"/>
              </a:rPr>
              <a:t> </a:t>
            </a:r>
            <a:r>
              <a:rPr lang="ar-SA" kern="1200" dirty="0" smtClean="0">
                <a:solidFill>
                  <a:schemeClr val="bg1"/>
                </a:solidFill>
                <a:latin typeface="Calibri"/>
                <a:cs typeface="B Mitra" pitchFamily="2" charset="-78"/>
              </a:rPr>
              <a:t>های علوم پزشکی، </a:t>
            </a:r>
            <a:endParaRPr lang="fa-IR" kern="1200" dirty="0" smtClean="0">
              <a:solidFill>
                <a:schemeClr val="bg1"/>
              </a:solidFill>
              <a:latin typeface="Calibri"/>
              <a:cs typeface="B Mitra" pitchFamily="2" charset="-78"/>
            </a:endParaRPr>
          </a:p>
          <a:p>
            <a:pPr lvl="0" algn="r" rtl="1" eaLnBrk="1" fontAlgn="auto" hangingPunct="1">
              <a:spcAft>
                <a:spcPts val="0"/>
              </a:spcAft>
              <a:buNone/>
            </a:pPr>
            <a:r>
              <a:rPr lang="fa-IR" kern="1200" dirty="0" smtClean="0">
                <a:solidFill>
                  <a:schemeClr val="bg1"/>
                </a:solidFill>
                <a:latin typeface="Calibri"/>
                <a:cs typeface="B Mitra" pitchFamily="2" charset="-78"/>
              </a:rPr>
              <a:t>                در</a:t>
            </a:r>
            <a:r>
              <a:rPr lang="ar-SA" kern="1200" dirty="0" smtClean="0">
                <a:solidFill>
                  <a:schemeClr val="bg1"/>
                </a:solidFill>
                <a:latin typeface="Calibri"/>
                <a:cs typeface="B Mitra" pitchFamily="2" charset="-78"/>
              </a:rPr>
              <a:t> تیپ یک </a:t>
            </a:r>
            <a:r>
              <a:rPr lang="ar-SA" u="sng" kern="1200" dirty="0" smtClean="0">
                <a:solidFill>
                  <a:schemeClr val="bg1"/>
                </a:solidFill>
                <a:effectLst>
                  <a:outerShdw blurRad="38100" dist="38100" dir="2700000" algn="tl">
                    <a:srgbClr val="000000">
                      <a:alpha val="43137"/>
                    </a:srgbClr>
                  </a:outerShdw>
                </a:effectLst>
                <a:latin typeface="Calibri"/>
                <a:cs typeface="B Mitra" pitchFamily="2" charset="-78"/>
              </a:rPr>
              <a:t>هشت</a:t>
            </a:r>
            <a:r>
              <a:rPr lang="ar-SA" kern="1200" dirty="0" smtClean="0">
                <a:solidFill>
                  <a:schemeClr val="bg1"/>
                </a:solidFill>
                <a:latin typeface="Calibri"/>
                <a:cs typeface="B Mitra" pitchFamily="2" charset="-78"/>
              </a:rPr>
              <a:t> دانشگاه قدیمی و بزرگ، </a:t>
            </a:r>
            <a:endParaRPr lang="fa-IR" kern="1200" dirty="0" smtClean="0">
              <a:solidFill>
                <a:schemeClr val="bg1"/>
              </a:solidFill>
              <a:latin typeface="Calibri"/>
              <a:cs typeface="B Mitra" pitchFamily="2" charset="-78"/>
            </a:endParaRPr>
          </a:p>
          <a:p>
            <a:pPr lvl="0" algn="r" rtl="1" eaLnBrk="1" fontAlgn="auto" hangingPunct="1">
              <a:spcAft>
                <a:spcPts val="0"/>
              </a:spcAft>
              <a:buNone/>
            </a:pPr>
            <a:r>
              <a:rPr lang="fa-IR" kern="1200" dirty="0" smtClean="0">
                <a:solidFill>
                  <a:schemeClr val="bg1"/>
                </a:solidFill>
                <a:latin typeface="Calibri"/>
                <a:cs typeface="B Mitra" pitchFamily="2" charset="-78"/>
              </a:rPr>
              <a:t>                  </a:t>
            </a:r>
            <a:r>
              <a:rPr lang="ar-SA" kern="1200" dirty="0" smtClean="0">
                <a:solidFill>
                  <a:schemeClr val="bg1"/>
                </a:solidFill>
                <a:latin typeface="Calibri"/>
                <a:cs typeface="B Mitra" pitchFamily="2" charset="-78"/>
              </a:rPr>
              <a:t>تیپ دو </a:t>
            </a:r>
            <a:r>
              <a:rPr lang="ar-SA" kern="1200" dirty="0" smtClean="0">
                <a:solidFill>
                  <a:schemeClr val="bg1"/>
                </a:solidFill>
                <a:effectLst>
                  <a:outerShdw blurRad="38100" dist="38100" dir="2700000" algn="tl">
                    <a:srgbClr val="000000">
                      <a:alpha val="43137"/>
                    </a:srgbClr>
                  </a:outerShdw>
                </a:effectLst>
                <a:latin typeface="Calibri"/>
                <a:cs typeface="B Mitra" pitchFamily="2" charset="-78"/>
              </a:rPr>
              <a:t>19</a:t>
            </a:r>
            <a:r>
              <a:rPr lang="ar-SA" kern="1200" dirty="0" smtClean="0">
                <a:solidFill>
                  <a:schemeClr val="bg1"/>
                </a:solidFill>
                <a:latin typeface="Calibri"/>
                <a:cs typeface="B Mitra" pitchFamily="2" charset="-78"/>
              </a:rPr>
              <a:t> دانشگاه متوسط</a:t>
            </a:r>
            <a:endParaRPr lang="fa-IR" kern="1200" dirty="0" smtClean="0">
              <a:solidFill>
                <a:schemeClr val="bg1"/>
              </a:solidFill>
              <a:latin typeface="Calibri"/>
              <a:cs typeface="B Mitra" pitchFamily="2" charset="-78"/>
            </a:endParaRPr>
          </a:p>
          <a:p>
            <a:pPr lvl="0" algn="r" rtl="1" eaLnBrk="1" fontAlgn="auto" hangingPunct="1">
              <a:spcAft>
                <a:spcPts val="0"/>
              </a:spcAft>
              <a:buNone/>
            </a:pPr>
            <a:r>
              <a:rPr lang="fa-IR" kern="1200" dirty="0" smtClean="0">
                <a:solidFill>
                  <a:schemeClr val="bg1"/>
                </a:solidFill>
                <a:latin typeface="Calibri"/>
                <a:cs typeface="B Mitra" pitchFamily="2" charset="-78"/>
              </a:rPr>
              <a:t>                </a:t>
            </a:r>
            <a:r>
              <a:rPr lang="ar-SA" kern="1200" dirty="0" smtClean="0">
                <a:solidFill>
                  <a:schemeClr val="bg1"/>
                </a:solidFill>
                <a:latin typeface="Calibri"/>
                <a:cs typeface="B Mitra" pitchFamily="2" charset="-78"/>
              </a:rPr>
              <a:t> </a:t>
            </a:r>
            <a:r>
              <a:rPr lang="fa-IR" kern="1200" dirty="0" smtClean="0">
                <a:solidFill>
                  <a:schemeClr val="bg1"/>
                </a:solidFill>
                <a:latin typeface="Calibri"/>
                <a:cs typeface="B Mitra" pitchFamily="2" charset="-78"/>
              </a:rPr>
              <a:t>      </a:t>
            </a:r>
            <a:r>
              <a:rPr lang="ar-SA" kern="1200" dirty="0" smtClean="0">
                <a:solidFill>
                  <a:schemeClr val="bg1"/>
                </a:solidFill>
                <a:latin typeface="Calibri"/>
                <a:cs typeface="B Mitra" pitchFamily="2" charset="-78"/>
              </a:rPr>
              <a:t>تیپ سه </a:t>
            </a:r>
            <a:r>
              <a:rPr lang="ar-SA" kern="1200" dirty="0" smtClean="0">
                <a:solidFill>
                  <a:schemeClr val="bg1"/>
                </a:solidFill>
                <a:effectLst>
                  <a:outerShdw blurRad="38100" dist="38100" dir="2700000" algn="tl">
                    <a:srgbClr val="000000">
                      <a:alpha val="43137"/>
                    </a:srgbClr>
                  </a:outerShdw>
                </a:effectLst>
                <a:latin typeface="Calibri"/>
                <a:cs typeface="B Mitra" pitchFamily="2" charset="-78"/>
              </a:rPr>
              <a:t>16</a:t>
            </a:r>
            <a:r>
              <a:rPr lang="ar-SA" kern="1200" dirty="0" smtClean="0">
                <a:solidFill>
                  <a:schemeClr val="bg1"/>
                </a:solidFill>
                <a:latin typeface="Calibri"/>
                <a:cs typeface="B Mitra" pitchFamily="2" charset="-78"/>
              </a:rPr>
              <a:t> دانشکده و دانشگاه کوچک و جدید</a:t>
            </a:r>
            <a:endParaRPr lang="en-US" kern="1200" dirty="0" smtClean="0">
              <a:solidFill>
                <a:schemeClr val="bg1"/>
              </a:solidFill>
              <a:latin typeface="Calibri"/>
              <a:cs typeface="B Mitra" pitchFamily="2" charset="-78"/>
            </a:endParaRPr>
          </a:p>
          <a:p>
            <a:pPr lvl="0" algn="r" rtl="1" eaLnBrk="1" fontAlgn="auto" hangingPunct="1">
              <a:spcAft>
                <a:spcPts val="0"/>
              </a:spcAft>
              <a:buNone/>
            </a:pPr>
            <a:endParaRPr lang="fa-IR" kern="1200" dirty="0" smtClean="0">
              <a:solidFill>
                <a:schemeClr val="bg1"/>
              </a:solidFill>
              <a:latin typeface="Calibri"/>
              <a:cs typeface="B Mitra" pitchFamily="2" charset="-78"/>
            </a:endParaRPr>
          </a:p>
          <a:p>
            <a:pPr algn="r" rtl="1">
              <a:buNone/>
            </a:pPr>
            <a:endParaRPr lang="fa-IR" dirty="0" smtClean="0">
              <a:solidFill>
                <a:schemeClr val="bg1"/>
              </a:solidFill>
              <a:cs typeface="B Mitra" pitchFamily="2" charset="-78"/>
            </a:endParaRPr>
          </a:p>
          <a:p>
            <a:pPr algn="r" rtl="1">
              <a:buNone/>
            </a:pPr>
            <a:endParaRPr lang="fa-IR" dirty="0" smtClean="0">
              <a:solidFill>
                <a:schemeClr val="bg1"/>
              </a:solidFill>
              <a:cs typeface="B Mitra" pitchFamily="2" charset="-78"/>
            </a:endParaRPr>
          </a:p>
          <a:p>
            <a:endParaRPr lang="fa-IR" dirty="0">
              <a:solidFill>
                <a:schemeClr val="bg1"/>
              </a:solidFill>
            </a:endParaRPr>
          </a:p>
        </p:txBody>
      </p:sp>
      <p:sp>
        <p:nvSpPr>
          <p:cNvPr id="5" name="Footer Placeholder 4"/>
          <p:cNvSpPr>
            <a:spLocks noGrp="1"/>
          </p:cNvSpPr>
          <p:nvPr>
            <p:ph type="ftr" sz="quarter" idx="11"/>
          </p:nvPr>
        </p:nvSpPr>
        <p:spPr/>
        <p:txBody>
          <a:bodyPr/>
          <a:lstStyle/>
          <a:p>
            <a:pPr>
              <a:defRPr/>
            </a:pPr>
            <a:r>
              <a:rPr lang="fa-IR" smtClean="0"/>
              <a:t>تیپ بندی دانشگاه های علوم پزشکی</a:t>
            </a:r>
            <a:endParaRPr lang="es-ES"/>
          </a:p>
        </p:txBody>
      </p:sp>
      <p:sp>
        <p:nvSpPr>
          <p:cNvPr id="7" name="Date Placeholder 6"/>
          <p:cNvSpPr>
            <a:spLocks noGrp="1"/>
          </p:cNvSpPr>
          <p:nvPr>
            <p:ph type="dt" sz="half" idx="10"/>
          </p:nvPr>
        </p:nvSpPr>
        <p:spPr/>
        <p:txBody>
          <a:bodyPr/>
          <a:lstStyle/>
          <a:p>
            <a:pPr>
              <a:defRPr/>
            </a:pPr>
            <a:fld id="{AB250AAF-8677-44C1-A10A-EFE515E8E16E}" type="datetime1">
              <a:rPr lang="en-US" smtClean="0"/>
              <a:pPr>
                <a:defRPr/>
              </a:pPr>
              <a:t>1/4/2013</a:t>
            </a:fld>
            <a:endParaRPr lang="es-ES"/>
          </a:p>
        </p:txBody>
      </p:sp>
      <p:sp>
        <p:nvSpPr>
          <p:cNvPr id="8" name="Slide Number Placeholder 7"/>
          <p:cNvSpPr>
            <a:spLocks noGrp="1"/>
          </p:cNvSpPr>
          <p:nvPr>
            <p:ph type="sldNum" sz="quarter" idx="12"/>
          </p:nvPr>
        </p:nvSpPr>
        <p:spPr/>
        <p:txBody>
          <a:bodyPr/>
          <a:lstStyle/>
          <a:p>
            <a:pPr>
              <a:defRPr/>
            </a:pPr>
            <a:fld id="{E8CD101B-BE1E-4421-8B35-B0A7D950FC27}" type="slidenum">
              <a:rPr lang="es-ES" smtClean="0"/>
              <a:pPr>
                <a:defRPr/>
              </a:pPr>
              <a:t>3</a:t>
            </a:fld>
            <a:endParaRPr lang="es-E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857232"/>
            <a:ext cx="7972452" cy="5268931"/>
          </a:xfrm>
        </p:spPr>
        <p:txBody>
          <a:bodyPr/>
          <a:lstStyle/>
          <a:p>
            <a:pPr lvl="0" algn="r" rtl="1" eaLnBrk="1" hangingPunct="1">
              <a:buNone/>
            </a:pPr>
            <a:r>
              <a:rPr lang="ar-SA" dirty="0" smtClean="0">
                <a:solidFill>
                  <a:schemeClr val="bg1"/>
                </a:solidFill>
                <a:cs typeface="B Mitra" pitchFamily="2" charset="-78"/>
              </a:rPr>
              <a:t>اما چالشی که در گذشته و اکنون وجود دارد، مبنا و دلیل دسته</a:t>
            </a:r>
            <a:r>
              <a:rPr lang="fa-IR" dirty="0" smtClean="0">
                <a:solidFill>
                  <a:schemeClr val="bg1"/>
                </a:solidFill>
                <a:cs typeface="B Mitra" pitchFamily="2" charset="-78"/>
              </a:rPr>
              <a:t> </a:t>
            </a:r>
            <a:r>
              <a:rPr lang="ar-SA" dirty="0" smtClean="0">
                <a:solidFill>
                  <a:schemeClr val="bg1"/>
                </a:solidFill>
                <a:cs typeface="B Mitra" pitchFamily="2" charset="-78"/>
              </a:rPr>
              <a:t>بندی دانشگاه</a:t>
            </a:r>
            <a:r>
              <a:rPr lang="fa-IR" dirty="0" smtClean="0">
                <a:solidFill>
                  <a:schemeClr val="bg1"/>
                </a:solidFill>
                <a:cs typeface="B Mitra" pitchFamily="2" charset="-78"/>
              </a:rPr>
              <a:t> </a:t>
            </a:r>
            <a:r>
              <a:rPr lang="ar-SA" dirty="0" smtClean="0">
                <a:solidFill>
                  <a:schemeClr val="bg1"/>
                </a:solidFill>
                <a:cs typeface="B Mitra" pitchFamily="2" charset="-78"/>
              </a:rPr>
              <a:t>ها به این سه تیپ است.</a:t>
            </a:r>
            <a:endParaRPr lang="fa-IR" dirty="0" smtClean="0">
              <a:solidFill>
                <a:schemeClr val="bg1"/>
              </a:solidFill>
              <a:cs typeface="B Mitra" pitchFamily="2" charset="-78"/>
            </a:endParaRPr>
          </a:p>
          <a:p>
            <a:pPr lvl="0" algn="r" rtl="1" eaLnBrk="1" hangingPunct="1">
              <a:buNone/>
            </a:pPr>
            <a:r>
              <a:rPr lang="ar-SA" dirty="0" smtClean="0">
                <a:solidFill>
                  <a:schemeClr val="bg1"/>
                </a:solidFill>
                <a:cs typeface="B Mitra" pitchFamily="2" charset="-78"/>
              </a:rPr>
              <a:t> </a:t>
            </a:r>
            <a:endParaRPr lang="fa-IR" dirty="0" smtClean="0">
              <a:solidFill>
                <a:schemeClr val="bg1"/>
              </a:solidFill>
              <a:cs typeface="B Mitra" pitchFamily="2" charset="-78"/>
            </a:endParaRPr>
          </a:p>
          <a:p>
            <a:pPr lvl="0" algn="r" rtl="1" eaLnBrk="1" hangingPunct="1">
              <a:buNone/>
            </a:pPr>
            <a:r>
              <a:rPr lang="fa-IR" dirty="0" smtClean="0">
                <a:solidFill>
                  <a:schemeClr val="bg1"/>
                </a:solidFill>
                <a:cs typeface="B Mitra" pitchFamily="2" charset="-78"/>
              </a:rPr>
              <a:t>هميشه </a:t>
            </a:r>
            <a:r>
              <a:rPr lang="ar-SA" dirty="0" smtClean="0">
                <a:solidFill>
                  <a:schemeClr val="bg1"/>
                </a:solidFill>
                <a:cs typeface="B Mitra" pitchFamily="2" charset="-78"/>
              </a:rPr>
              <a:t>دانشگاه</a:t>
            </a:r>
            <a:r>
              <a:rPr lang="fa-IR" dirty="0" smtClean="0">
                <a:solidFill>
                  <a:schemeClr val="bg1"/>
                </a:solidFill>
                <a:cs typeface="B Mitra" pitchFamily="2" charset="-78"/>
              </a:rPr>
              <a:t> </a:t>
            </a:r>
            <a:r>
              <a:rPr lang="ar-SA" dirty="0" smtClean="0">
                <a:solidFill>
                  <a:schemeClr val="bg1"/>
                </a:solidFill>
                <a:cs typeface="B Mitra" pitchFamily="2" charset="-78"/>
              </a:rPr>
              <a:t>های علوم پزشکی تلاش می</a:t>
            </a:r>
            <a:r>
              <a:rPr lang="fa-IR" dirty="0" smtClean="0">
                <a:solidFill>
                  <a:schemeClr val="bg1"/>
                </a:solidFill>
                <a:cs typeface="B Mitra" pitchFamily="2" charset="-78"/>
              </a:rPr>
              <a:t> </a:t>
            </a:r>
            <a:r>
              <a:rPr lang="ar-SA" dirty="0" smtClean="0">
                <a:solidFill>
                  <a:schemeClr val="bg1"/>
                </a:solidFill>
                <a:cs typeface="B Mitra" pitchFamily="2" charset="-78"/>
              </a:rPr>
              <a:t>نمایند جایگاه خود را ارتقا دهند</a:t>
            </a:r>
            <a:r>
              <a:rPr lang="fa-IR" dirty="0" smtClean="0">
                <a:solidFill>
                  <a:schemeClr val="bg1"/>
                </a:solidFill>
                <a:cs typeface="B Mitra" pitchFamily="2" charset="-78"/>
              </a:rPr>
              <a:t> اما</a:t>
            </a:r>
          </a:p>
          <a:p>
            <a:pPr lvl="0" algn="r" rtl="1" eaLnBrk="1" hangingPunct="1">
              <a:buNone/>
            </a:pPr>
            <a:r>
              <a:rPr lang="ar-SA" dirty="0" smtClean="0">
                <a:solidFill>
                  <a:schemeClr val="bg1"/>
                </a:solidFill>
                <a:cs typeface="B Mitra" pitchFamily="2" charset="-78"/>
              </a:rPr>
              <a:t> شاخص</a:t>
            </a:r>
            <a:r>
              <a:rPr lang="fa-IR" dirty="0" smtClean="0">
                <a:solidFill>
                  <a:schemeClr val="bg1"/>
                </a:solidFill>
                <a:cs typeface="B Mitra" pitchFamily="2" charset="-78"/>
              </a:rPr>
              <a:t> </a:t>
            </a:r>
            <a:r>
              <a:rPr lang="ar-SA" dirty="0" smtClean="0">
                <a:solidFill>
                  <a:schemeClr val="bg1"/>
                </a:solidFill>
                <a:cs typeface="B Mitra" pitchFamily="2" charset="-78"/>
              </a:rPr>
              <a:t>های دقیق و عینی برای تیپ</a:t>
            </a:r>
            <a:r>
              <a:rPr lang="en-US" dirty="0" smtClean="0">
                <a:solidFill>
                  <a:schemeClr val="bg1"/>
                </a:solidFill>
                <a:cs typeface="B Mitra" pitchFamily="2" charset="-78"/>
              </a:rPr>
              <a:t> </a:t>
            </a:r>
            <a:r>
              <a:rPr lang="ar-SA" dirty="0" smtClean="0">
                <a:solidFill>
                  <a:schemeClr val="bg1"/>
                </a:solidFill>
                <a:cs typeface="B Mitra" pitchFamily="2" charset="-78"/>
              </a:rPr>
              <a:t>بندی وجود</a:t>
            </a:r>
            <a:r>
              <a:rPr lang="fa-IR" dirty="0" smtClean="0">
                <a:solidFill>
                  <a:schemeClr val="bg1"/>
                </a:solidFill>
                <a:cs typeface="B Mitra" pitchFamily="2" charset="-78"/>
              </a:rPr>
              <a:t> ندارد!!!</a:t>
            </a:r>
            <a:r>
              <a:rPr lang="ar-SA" dirty="0" smtClean="0">
                <a:solidFill>
                  <a:schemeClr val="bg1"/>
                </a:solidFill>
                <a:cs typeface="B Mitra" pitchFamily="2" charset="-78"/>
              </a:rPr>
              <a:t> </a:t>
            </a:r>
            <a:endParaRPr lang="fa-IR" dirty="0" smtClean="0">
              <a:solidFill>
                <a:schemeClr val="bg1"/>
              </a:solidFill>
              <a:cs typeface="B Mitra" pitchFamily="2" charset="-78"/>
            </a:endParaRPr>
          </a:p>
          <a:p>
            <a:pPr lvl="0" algn="r" rtl="1" eaLnBrk="1" hangingPunct="1">
              <a:buNone/>
            </a:pPr>
            <a:endParaRPr lang="fa-IR" dirty="0" smtClean="0">
              <a:solidFill>
                <a:schemeClr val="bg1"/>
              </a:solidFill>
              <a:cs typeface="B Mitra" pitchFamily="2" charset="-78"/>
            </a:endParaRPr>
          </a:p>
          <a:p>
            <a:pPr lvl="0" algn="r" rtl="1" eaLnBrk="1" hangingPunct="1">
              <a:buNone/>
            </a:pPr>
            <a:endParaRPr lang="fa-IR" dirty="0" smtClean="0">
              <a:solidFill>
                <a:schemeClr val="bg1"/>
              </a:solidFill>
              <a:cs typeface="B Mitra" pitchFamily="2" charset="-78"/>
            </a:endParaRPr>
          </a:p>
          <a:p>
            <a:pPr lvl="0" algn="r" rtl="1" eaLnBrk="1" hangingPunct="1"/>
            <a:endParaRPr lang="fa-IR" dirty="0" smtClean="0">
              <a:solidFill>
                <a:schemeClr val="bg1"/>
              </a:solidFill>
              <a:cs typeface="B Mitra" pitchFamily="2" charset="-78"/>
            </a:endParaRPr>
          </a:p>
          <a:p>
            <a:pPr algn="r" rtl="1"/>
            <a:endParaRPr lang="fa-IR" dirty="0">
              <a:solidFill>
                <a:schemeClr val="bg1"/>
              </a:solidFill>
            </a:endParaRPr>
          </a:p>
        </p:txBody>
      </p:sp>
      <p:sp>
        <p:nvSpPr>
          <p:cNvPr id="5" name="Footer Placeholder 4"/>
          <p:cNvSpPr>
            <a:spLocks noGrp="1"/>
          </p:cNvSpPr>
          <p:nvPr>
            <p:ph type="ftr" sz="quarter" idx="11"/>
          </p:nvPr>
        </p:nvSpPr>
        <p:spPr/>
        <p:txBody>
          <a:bodyPr/>
          <a:lstStyle/>
          <a:p>
            <a:pPr>
              <a:defRPr/>
            </a:pPr>
            <a:r>
              <a:rPr lang="fa-IR" smtClean="0"/>
              <a:t>تیپ بندی دانشگاه های علوم پزشکی</a:t>
            </a:r>
            <a:endParaRPr lang="es-ES"/>
          </a:p>
        </p:txBody>
      </p:sp>
      <p:sp>
        <p:nvSpPr>
          <p:cNvPr id="7" name="Date Placeholder 6"/>
          <p:cNvSpPr>
            <a:spLocks noGrp="1"/>
          </p:cNvSpPr>
          <p:nvPr>
            <p:ph type="dt" sz="half" idx="10"/>
          </p:nvPr>
        </p:nvSpPr>
        <p:spPr/>
        <p:txBody>
          <a:bodyPr/>
          <a:lstStyle/>
          <a:p>
            <a:pPr>
              <a:defRPr/>
            </a:pPr>
            <a:fld id="{595C2ACA-B281-4E58-A59A-8CC45720B2AC}" type="datetime1">
              <a:rPr lang="en-US" smtClean="0"/>
              <a:pPr>
                <a:defRPr/>
              </a:pPr>
              <a:t>1/4/2013</a:t>
            </a:fld>
            <a:endParaRPr lang="es-ES"/>
          </a:p>
        </p:txBody>
      </p:sp>
      <p:sp>
        <p:nvSpPr>
          <p:cNvPr id="8" name="Slide Number Placeholder 7"/>
          <p:cNvSpPr>
            <a:spLocks noGrp="1"/>
          </p:cNvSpPr>
          <p:nvPr>
            <p:ph type="sldNum" sz="quarter" idx="12"/>
          </p:nvPr>
        </p:nvSpPr>
        <p:spPr/>
        <p:txBody>
          <a:bodyPr/>
          <a:lstStyle/>
          <a:p>
            <a:pPr>
              <a:defRPr/>
            </a:pPr>
            <a:fld id="{E8CD101B-BE1E-4421-8B35-B0A7D950FC27}" type="slidenum">
              <a:rPr lang="es-ES" smtClean="0"/>
              <a:pPr>
                <a:defRPr/>
              </a:pPr>
              <a:t>4</a:t>
            </a:fld>
            <a:endParaRPr lang="es-E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14356"/>
            <a:ext cx="7901014" cy="5411807"/>
          </a:xfrm>
        </p:spPr>
        <p:txBody>
          <a:bodyPr/>
          <a:lstStyle/>
          <a:p>
            <a:pPr lvl="0" algn="r" rtl="1">
              <a:buNone/>
            </a:pPr>
            <a:r>
              <a:rPr lang="fa-IR" dirty="0" smtClean="0">
                <a:solidFill>
                  <a:schemeClr val="bg1"/>
                </a:solidFill>
                <a:cs typeface="B Mitra" pitchFamily="2" charset="-78"/>
                <a:sym typeface="Wingdings"/>
              </a:rPr>
              <a:t>به منظور</a:t>
            </a:r>
          </a:p>
          <a:p>
            <a:pPr lvl="0" algn="r" rtl="1">
              <a:buFont typeface="Wingdings" pitchFamily="2" charset="2"/>
              <a:buChar char="E"/>
            </a:pPr>
            <a:r>
              <a:rPr lang="ar-SA" dirty="0" smtClean="0">
                <a:solidFill>
                  <a:schemeClr val="bg1"/>
                </a:solidFill>
                <a:cs typeface="B Mitra" pitchFamily="2" charset="-78"/>
              </a:rPr>
              <a:t>کمک به ایجاد تحرک در دانشگاه</a:t>
            </a:r>
            <a:r>
              <a:rPr lang="fa-IR" dirty="0" smtClean="0">
                <a:solidFill>
                  <a:schemeClr val="bg1"/>
                </a:solidFill>
                <a:cs typeface="B Mitra" pitchFamily="2" charset="-78"/>
              </a:rPr>
              <a:t> </a:t>
            </a:r>
            <a:r>
              <a:rPr lang="ar-SA" dirty="0" smtClean="0">
                <a:solidFill>
                  <a:schemeClr val="bg1"/>
                </a:solidFill>
                <a:cs typeface="B Mitra" pitchFamily="2" charset="-78"/>
              </a:rPr>
              <a:t>ها،</a:t>
            </a:r>
            <a:endParaRPr lang="en-US" dirty="0" smtClean="0">
              <a:solidFill>
                <a:schemeClr val="bg1"/>
              </a:solidFill>
              <a:cs typeface="B Mitra" pitchFamily="2" charset="-78"/>
            </a:endParaRPr>
          </a:p>
          <a:p>
            <a:pPr lvl="0" algn="r" rtl="1">
              <a:buNone/>
            </a:pPr>
            <a:r>
              <a:rPr lang="ar-SA" dirty="0" smtClean="0">
                <a:solidFill>
                  <a:schemeClr val="bg1"/>
                </a:solidFill>
                <a:cs typeface="B Mitra" pitchFamily="2" charset="-78"/>
                <a:sym typeface="Wingdings"/>
              </a:rPr>
              <a:t></a:t>
            </a:r>
            <a:r>
              <a:rPr lang="ar-SA" dirty="0" smtClean="0">
                <a:solidFill>
                  <a:schemeClr val="bg1"/>
                </a:solidFill>
                <a:cs typeface="B Mitra" pitchFamily="2" charset="-78"/>
              </a:rPr>
              <a:t>مقایسه بهتر عملکرد دانشگاه</a:t>
            </a:r>
            <a:r>
              <a:rPr lang="fa-IR" dirty="0" smtClean="0">
                <a:solidFill>
                  <a:schemeClr val="bg1"/>
                </a:solidFill>
                <a:cs typeface="B Mitra" pitchFamily="2" charset="-78"/>
              </a:rPr>
              <a:t> </a:t>
            </a:r>
            <a:r>
              <a:rPr lang="ar-SA" dirty="0" smtClean="0">
                <a:solidFill>
                  <a:schemeClr val="bg1"/>
                </a:solidFill>
                <a:cs typeface="B Mitra" pitchFamily="2" charset="-78"/>
              </a:rPr>
              <a:t>ها با توجه به زیرساختها،</a:t>
            </a:r>
            <a:endParaRPr lang="en-US" dirty="0" smtClean="0">
              <a:solidFill>
                <a:schemeClr val="bg1"/>
              </a:solidFill>
              <a:cs typeface="B Mitra" pitchFamily="2" charset="-78"/>
            </a:endParaRPr>
          </a:p>
          <a:p>
            <a:pPr lvl="0" algn="r" rtl="1">
              <a:buNone/>
            </a:pPr>
            <a:r>
              <a:rPr lang="ar-SA" dirty="0" smtClean="0">
                <a:solidFill>
                  <a:schemeClr val="bg1"/>
                </a:solidFill>
                <a:cs typeface="B Mitra" pitchFamily="2" charset="-78"/>
                <a:sym typeface="Wingdings"/>
              </a:rPr>
              <a:t></a:t>
            </a:r>
            <a:r>
              <a:rPr lang="ar-SA" dirty="0" smtClean="0">
                <a:solidFill>
                  <a:schemeClr val="bg1"/>
                </a:solidFill>
                <a:cs typeface="B Mitra" pitchFamily="2" charset="-78"/>
              </a:rPr>
              <a:t>تطابق نمودار سازماني دانشگاه با نيازها،</a:t>
            </a:r>
            <a:endParaRPr lang="en-US" dirty="0" smtClean="0">
              <a:solidFill>
                <a:schemeClr val="bg1"/>
              </a:solidFill>
              <a:cs typeface="B Mitra" pitchFamily="2" charset="-78"/>
            </a:endParaRPr>
          </a:p>
          <a:p>
            <a:pPr lvl="0" algn="r" rtl="1">
              <a:buNone/>
            </a:pPr>
            <a:r>
              <a:rPr lang="ar-SA" dirty="0" smtClean="0">
                <a:solidFill>
                  <a:schemeClr val="bg1"/>
                </a:solidFill>
                <a:cs typeface="B Mitra" pitchFamily="2" charset="-78"/>
                <a:sym typeface="Wingdings"/>
              </a:rPr>
              <a:t></a:t>
            </a:r>
            <a:r>
              <a:rPr lang="ar-SA" dirty="0" smtClean="0">
                <a:solidFill>
                  <a:schemeClr val="bg1"/>
                </a:solidFill>
                <a:cs typeface="B Mitra" pitchFamily="2" charset="-78"/>
              </a:rPr>
              <a:t>ایجاد فضای رقابتی سالم و انگیزه پیشرفت،</a:t>
            </a:r>
            <a:endParaRPr lang="en-US" dirty="0" smtClean="0">
              <a:solidFill>
                <a:schemeClr val="bg1"/>
              </a:solidFill>
              <a:cs typeface="B Mitra" pitchFamily="2" charset="-78"/>
            </a:endParaRPr>
          </a:p>
          <a:p>
            <a:pPr lvl="0" algn="r" rtl="1">
              <a:buNone/>
            </a:pPr>
            <a:r>
              <a:rPr lang="ar-SA" dirty="0" smtClean="0">
                <a:solidFill>
                  <a:schemeClr val="bg1"/>
                </a:solidFill>
                <a:cs typeface="B Mitra" pitchFamily="2" charset="-78"/>
                <a:sym typeface="Wingdings"/>
              </a:rPr>
              <a:t></a:t>
            </a:r>
            <a:r>
              <a:rPr lang="ar-SA" dirty="0" smtClean="0">
                <a:solidFill>
                  <a:schemeClr val="bg1"/>
                </a:solidFill>
                <a:cs typeface="B Mitra" pitchFamily="2" charset="-78"/>
              </a:rPr>
              <a:t>فراهم نمودن بستر مناسب برای تغییرات ضروری و نوآوری در نظام آموزش عالی</a:t>
            </a:r>
            <a:r>
              <a:rPr lang="fa-IR" dirty="0" smtClean="0">
                <a:solidFill>
                  <a:srgbClr val="FF0000"/>
                </a:solidFill>
                <a:cs typeface="B Mitra" pitchFamily="2" charset="-78"/>
              </a:rPr>
              <a:t>                 </a:t>
            </a:r>
            <a:r>
              <a:rPr lang="fa-IR" sz="4800" dirty="0" smtClean="0">
                <a:solidFill>
                  <a:srgbClr val="FF0000"/>
                </a:solidFill>
                <a:cs typeface="B Mitra" pitchFamily="2" charset="-78"/>
              </a:rPr>
              <a:t>و...</a:t>
            </a:r>
          </a:p>
          <a:p>
            <a:pPr lvl="0" algn="r" rtl="1">
              <a:buNone/>
            </a:pPr>
            <a:r>
              <a:rPr lang="fa-IR" dirty="0" smtClean="0">
                <a:solidFill>
                  <a:schemeClr val="bg1"/>
                </a:solidFill>
                <a:cs typeface="B Mitra" pitchFamily="2" charset="-78"/>
              </a:rPr>
              <a:t>                      لزوم بازنگری تیپ بندی بیشتر احساس می شود.</a:t>
            </a:r>
            <a:endParaRPr lang="en-US" dirty="0" smtClean="0">
              <a:solidFill>
                <a:schemeClr val="bg1"/>
              </a:solidFill>
              <a:cs typeface="B Mitra" pitchFamily="2" charset="-78"/>
            </a:endParaRPr>
          </a:p>
          <a:p>
            <a:pPr algn="r" rtl="1">
              <a:buNone/>
            </a:pPr>
            <a:endParaRPr lang="fa-IR" dirty="0" smtClean="0">
              <a:solidFill>
                <a:schemeClr val="bg1"/>
              </a:solidFill>
              <a:cs typeface="B Mitra" pitchFamily="2" charset="-78"/>
            </a:endParaRPr>
          </a:p>
          <a:p>
            <a:pPr algn="r" rtl="1"/>
            <a:endParaRPr lang="fa-IR" dirty="0" smtClean="0">
              <a:solidFill>
                <a:schemeClr val="bg1"/>
              </a:solidFill>
              <a:cs typeface="B Mitra" pitchFamily="2" charset="-78"/>
            </a:endParaRPr>
          </a:p>
          <a:p>
            <a:endParaRPr lang="fa-IR" dirty="0">
              <a:solidFill>
                <a:schemeClr val="bg1"/>
              </a:solidFill>
            </a:endParaRPr>
          </a:p>
        </p:txBody>
      </p:sp>
      <p:sp>
        <p:nvSpPr>
          <p:cNvPr id="5" name="Footer Placeholder 4"/>
          <p:cNvSpPr>
            <a:spLocks noGrp="1"/>
          </p:cNvSpPr>
          <p:nvPr>
            <p:ph type="ftr" sz="quarter" idx="11"/>
          </p:nvPr>
        </p:nvSpPr>
        <p:spPr/>
        <p:txBody>
          <a:bodyPr/>
          <a:lstStyle/>
          <a:p>
            <a:pPr>
              <a:defRPr/>
            </a:pPr>
            <a:r>
              <a:rPr lang="fa-IR" smtClean="0"/>
              <a:t>تیپ بندی دانشگاه های علوم پزشکی</a:t>
            </a:r>
            <a:endParaRPr lang="es-ES"/>
          </a:p>
        </p:txBody>
      </p:sp>
      <p:sp>
        <p:nvSpPr>
          <p:cNvPr id="7" name="Date Placeholder 6"/>
          <p:cNvSpPr>
            <a:spLocks noGrp="1"/>
          </p:cNvSpPr>
          <p:nvPr>
            <p:ph type="dt" sz="half" idx="10"/>
          </p:nvPr>
        </p:nvSpPr>
        <p:spPr/>
        <p:txBody>
          <a:bodyPr/>
          <a:lstStyle/>
          <a:p>
            <a:pPr>
              <a:defRPr/>
            </a:pPr>
            <a:fld id="{66708CEF-9381-4BCD-B636-308EBCA26D4C}" type="datetime1">
              <a:rPr lang="en-US" smtClean="0"/>
              <a:pPr>
                <a:defRPr/>
              </a:pPr>
              <a:t>1/4/2013</a:t>
            </a:fld>
            <a:endParaRPr lang="es-ES"/>
          </a:p>
        </p:txBody>
      </p:sp>
      <p:sp>
        <p:nvSpPr>
          <p:cNvPr id="8" name="Slide Number Placeholder 7"/>
          <p:cNvSpPr>
            <a:spLocks noGrp="1"/>
          </p:cNvSpPr>
          <p:nvPr>
            <p:ph type="sldNum" sz="quarter" idx="12"/>
          </p:nvPr>
        </p:nvSpPr>
        <p:spPr/>
        <p:txBody>
          <a:bodyPr/>
          <a:lstStyle/>
          <a:p>
            <a:pPr>
              <a:defRPr/>
            </a:pPr>
            <a:fld id="{E8CD101B-BE1E-4421-8B35-B0A7D950FC27}" type="slidenum">
              <a:rPr lang="es-ES" smtClean="0"/>
              <a:pPr>
                <a:defRPr/>
              </a:pPr>
              <a:t>5</a:t>
            </a:fld>
            <a:endParaRPr lang="es-E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5794"/>
            <a:ext cx="8229600" cy="714380"/>
          </a:xfrm>
        </p:spPr>
        <p:txBody>
          <a:bodyPr/>
          <a:lstStyle/>
          <a:p>
            <a:r>
              <a:rPr lang="fa-IR" sz="3200" dirty="0" smtClean="0">
                <a:solidFill>
                  <a:srgbClr val="00B0F0"/>
                </a:solidFill>
                <a:effectLst>
                  <a:outerShdw blurRad="38100" dist="38100" dir="2700000" algn="tl">
                    <a:srgbClr val="000000">
                      <a:alpha val="43137"/>
                    </a:srgbClr>
                  </a:outerShdw>
                </a:effectLst>
                <a:cs typeface="B Zar" pitchFamily="2" charset="-78"/>
              </a:rPr>
              <a:t>روش كار</a:t>
            </a:r>
            <a:endParaRPr lang="fa-IR" sz="3200" dirty="0">
              <a:solidFill>
                <a:srgbClr val="00B0F0"/>
              </a:solidFill>
              <a:effectLst>
                <a:outerShdw blurRad="38100" dist="38100" dir="2700000" algn="tl">
                  <a:srgbClr val="000000">
                    <a:alpha val="43137"/>
                  </a:srgbClr>
                </a:outerShdw>
              </a:effectLst>
              <a:cs typeface="B Zar" pitchFamily="2" charset="-78"/>
            </a:endParaRPr>
          </a:p>
        </p:txBody>
      </p:sp>
      <p:sp>
        <p:nvSpPr>
          <p:cNvPr id="3" name="Content Placeholder 2"/>
          <p:cNvSpPr>
            <a:spLocks noGrp="1"/>
          </p:cNvSpPr>
          <p:nvPr>
            <p:ph idx="1"/>
          </p:nvPr>
        </p:nvSpPr>
        <p:spPr>
          <a:xfrm>
            <a:off x="457200" y="1600201"/>
            <a:ext cx="7901014" cy="4257692"/>
          </a:xfrm>
        </p:spPr>
        <p:txBody>
          <a:bodyPr/>
          <a:lstStyle/>
          <a:p>
            <a:pPr algn="r" rtl="1">
              <a:buFont typeface="Wingdings" pitchFamily="2" charset="2"/>
              <a:buChar char="E"/>
            </a:pPr>
            <a:r>
              <a:rPr lang="fa-IR" dirty="0" smtClean="0">
                <a:solidFill>
                  <a:srgbClr val="FF0066"/>
                </a:solidFill>
                <a:effectLst>
                  <a:outerShdw blurRad="38100" dist="38100" dir="2700000" algn="tl">
                    <a:srgbClr val="000000">
                      <a:alpha val="43137"/>
                    </a:srgbClr>
                  </a:outerShdw>
                </a:effectLst>
                <a:cs typeface="B Mitra" pitchFamily="2" charset="-78"/>
              </a:rPr>
              <a:t>بخش اول  </a:t>
            </a:r>
            <a:r>
              <a:rPr lang="fa-IR" dirty="0" smtClean="0">
                <a:solidFill>
                  <a:schemeClr val="bg1"/>
                </a:solidFill>
                <a:effectLst>
                  <a:outerShdw blurRad="38100" dist="38100" dir="2700000" algn="tl">
                    <a:srgbClr val="000000">
                      <a:alpha val="43137"/>
                    </a:srgbClr>
                  </a:outerShdw>
                </a:effectLst>
                <a:cs typeface="B Mitra" pitchFamily="2" charset="-78"/>
              </a:rPr>
              <a:t>مرور ساختارمند </a:t>
            </a:r>
            <a:r>
              <a:rPr lang="fa-IR" dirty="0" smtClean="0">
                <a:solidFill>
                  <a:schemeClr val="bg1"/>
                </a:solidFill>
                <a:effectLst>
                  <a:outerShdw blurRad="38100" dist="38100" dir="2700000" algn="tl">
                    <a:srgbClr val="000000">
                      <a:alpha val="43137"/>
                    </a:srgbClr>
                  </a:outerShdw>
                </a:effectLst>
                <a:cs typeface="B Zar" pitchFamily="2" charset="-78"/>
              </a:rPr>
              <a:t>مستندات:</a:t>
            </a:r>
          </a:p>
          <a:p>
            <a:pPr algn="r" rtl="1">
              <a:buNone/>
            </a:pPr>
            <a:r>
              <a:rPr lang="fa-IR" dirty="0" smtClean="0">
                <a:solidFill>
                  <a:schemeClr val="bg1"/>
                </a:solidFill>
                <a:effectLst>
                  <a:outerShdw blurRad="38100" dist="38100" dir="2700000" algn="tl">
                    <a:srgbClr val="000000">
                      <a:alpha val="43137"/>
                    </a:srgbClr>
                  </a:outerShdw>
                </a:effectLst>
                <a:cs typeface="B Zar" pitchFamily="2" charset="-78"/>
              </a:rPr>
              <a:t> </a:t>
            </a:r>
            <a:r>
              <a:rPr lang="fa-IR" dirty="0" smtClean="0">
                <a:solidFill>
                  <a:schemeClr val="bg1"/>
                </a:solidFill>
                <a:cs typeface="B Zar" pitchFamily="2" charset="-78"/>
              </a:rPr>
              <a:t>جستجوی مفهوم تیپ بندی و مصادیق آن در در سایت های داخلی و خارجی ونظام آموزشی سایر کشورها</a:t>
            </a:r>
          </a:p>
          <a:p>
            <a:pPr algn="r" rtl="1">
              <a:buNone/>
            </a:pPr>
            <a:r>
              <a:rPr lang="fa-IR" dirty="0" smtClean="0">
                <a:solidFill>
                  <a:schemeClr val="bg1"/>
                </a:solidFill>
                <a:cs typeface="B Zar" pitchFamily="2" charset="-78"/>
              </a:rPr>
              <a:t> و جستجوی ساختاریافته سایت های مربوط به وزارت آموزش برخی کشورهای خارجی:</a:t>
            </a:r>
          </a:p>
          <a:p>
            <a:pPr algn="r" rtl="1">
              <a:buNone/>
            </a:pPr>
            <a:r>
              <a:rPr lang="fa-IR" dirty="0" smtClean="0">
                <a:solidFill>
                  <a:schemeClr val="bg1"/>
                </a:solidFill>
                <a:cs typeface="B Zar" pitchFamily="2" charset="-78"/>
              </a:rPr>
              <a:t>کره، آمریکا، انگلستان، ژاپن و چین به منظور بررسی چگونگی سطح بندی دانشگاه ها در این کشورها</a:t>
            </a:r>
            <a:endParaRPr lang="fa-IR" dirty="0" smtClean="0">
              <a:solidFill>
                <a:schemeClr val="bg1"/>
              </a:solidFill>
              <a:effectLst>
                <a:outerShdw blurRad="38100" dist="38100" dir="2700000" algn="tl">
                  <a:srgbClr val="000000">
                    <a:alpha val="43137"/>
                  </a:srgbClr>
                </a:outerShdw>
              </a:effectLst>
              <a:cs typeface="B Zar" pitchFamily="2" charset="-78"/>
            </a:endParaRPr>
          </a:p>
          <a:p>
            <a:pPr algn="r" rtl="1">
              <a:buFont typeface="Wingdings" pitchFamily="2" charset="2"/>
              <a:buChar char="E"/>
            </a:pPr>
            <a:endParaRPr lang="fa-IR" dirty="0" smtClean="0">
              <a:solidFill>
                <a:schemeClr val="bg1"/>
              </a:solidFill>
              <a:effectLst>
                <a:outerShdw blurRad="38100" dist="38100" dir="2700000" algn="tl">
                  <a:srgbClr val="000000">
                    <a:alpha val="43137"/>
                  </a:srgbClr>
                </a:outerShdw>
              </a:effectLst>
              <a:cs typeface="B Zar" pitchFamily="2" charset="-78"/>
            </a:endParaRPr>
          </a:p>
          <a:p>
            <a:pPr algn="r" rtl="1">
              <a:buNone/>
            </a:pPr>
            <a:endParaRPr lang="en-US" dirty="0" smtClean="0">
              <a:solidFill>
                <a:schemeClr val="bg1"/>
              </a:solidFill>
              <a:effectLst>
                <a:outerShdw blurRad="38100" dist="38100" dir="2700000" algn="tl">
                  <a:srgbClr val="000000">
                    <a:alpha val="43137"/>
                  </a:srgbClr>
                </a:outerShdw>
              </a:effectLst>
              <a:cs typeface="B Mitra" pitchFamily="2" charset="-78"/>
            </a:endParaRPr>
          </a:p>
          <a:p>
            <a:pPr algn="r" rtl="1">
              <a:buNone/>
            </a:pPr>
            <a:endParaRPr lang="fa-IR" dirty="0" smtClean="0">
              <a:cs typeface="B Mitra" pitchFamily="2" charset="-78"/>
            </a:endParaRPr>
          </a:p>
          <a:p>
            <a:pPr rtl="1">
              <a:buNone/>
            </a:pPr>
            <a:endParaRPr lang="fa-IR" dirty="0" smtClean="0">
              <a:cs typeface="B Mitra" pitchFamily="2" charset="-78"/>
            </a:endParaRPr>
          </a:p>
          <a:p>
            <a:endParaRPr lang="fa-IR" dirty="0"/>
          </a:p>
        </p:txBody>
      </p:sp>
      <p:sp>
        <p:nvSpPr>
          <p:cNvPr id="5" name="Footer Placeholder 4"/>
          <p:cNvSpPr>
            <a:spLocks noGrp="1"/>
          </p:cNvSpPr>
          <p:nvPr>
            <p:ph type="ftr" sz="quarter" idx="11"/>
          </p:nvPr>
        </p:nvSpPr>
        <p:spPr/>
        <p:txBody>
          <a:bodyPr/>
          <a:lstStyle/>
          <a:p>
            <a:pPr>
              <a:defRPr/>
            </a:pPr>
            <a:r>
              <a:rPr lang="fa-IR" smtClean="0"/>
              <a:t>تیپ بندی دانشگاه های علوم پزشکی</a:t>
            </a:r>
            <a:endParaRPr lang="es-ES"/>
          </a:p>
        </p:txBody>
      </p:sp>
      <p:sp>
        <p:nvSpPr>
          <p:cNvPr id="7" name="Date Placeholder 6"/>
          <p:cNvSpPr>
            <a:spLocks noGrp="1"/>
          </p:cNvSpPr>
          <p:nvPr>
            <p:ph type="dt" sz="half" idx="10"/>
          </p:nvPr>
        </p:nvSpPr>
        <p:spPr/>
        <p:txBody>
          <a:bodyPr/>
          <a:lstStyle/>
          <a:p>
            <a:pPr>
              <a:defRPr/>
            </a:pPr>
            <a:fld id="{D59D2B4B-3F8F-408F-9348-66264A0D9EEE}" type="datetime1">
              <a:rPr lang="en-US" smtClean="0"/>
              <a:pPr>
                <a:defRPr/>
              </a:pPr>
              <a:t>1/4/2013</a:t>
            </a:fld>
            <a:endParaRPr lang="es-ES"/>
          </a:p>
        </p:txBody>
      </p:sp>
      <p:sp>
        <p:nvSpPr>
          <p:cNvPr id="8" name="Slide Number Placeholder 7"/>
          <p:cNvSpPr>
            <a:spLocks noGrp="1"/>
          </p:cNvSpPr>
          <p:nvPr>
            <p:ph type="sldNum" sz="quarter" idx="12"/>
          </p:nvPr>
        </p:nvSpPr>
        <p:spPr/>
        <p:txBody>
          <a:bodyPr/>
          <a:lstStyle/>
          <a:p>
            <a:pPr>
              <a:defRPr/>
            </a:pPr>
            <a:fld id="{E8CD101B-BE1E-4421-8B35-B0A7D950FC27}" type="slidenum">
              <a:rPr lang="es-ES" smtClean="0"/>
              <a:pPr>
                <a:defRPr/>
              </a:pPr>
              <a:t>6</a:t>
            </a:fld>
            <a:endParaRPr lang="es-E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8670"/>
            <a:ext cx="8229600" cy="1000132"/>
          </a:xfrm>
        </p:spPr>
        <p:txBody>
          <a:bodyPr/>
          <a:lstStyle/>
          <a:p>
            <a:pPr rtl="1"/>
            <a:r>
              <a:rPr lang="fa-IR" sz="2400" dirty="0" smtClean="0">
                <a:solidFill>
                  <a:srgbClr val="FF0000"/>
                </a:solidFill>
                <a:latin typeface="Times New Roman"/>
                <a:ea typeface="Times New Roman"/>
                <a:cs typeface="B Koodak" pitchFamily="2" charset="-78"/>
              </a:rPr>
              <a:t>بخش دوم:</a:t>
            </a:r>
            <a:r>
              <a:rPr lang="fa-IR" sz="2400" dirty="0" smtClean="0">
                <a:solidFill>
                  <a:srgbClr val="00FFFF"/>
                </a:solidFill>
                <a:latin typeface="Times New Roman"/>
                <a:ea typeface="Times New Roman"/>
                <a:cs typeface="B Koodak" pitchFamily="2" charset="-78"/>
              </a:rPr>
              <a:t/>
            </a:r>
            <a:br>
              <a:rPr lang="fa-IR" sz="2400" dirty="0" smtClean="0">
                <a:solidFill>
                  <a:srgbClr val="00FFFF"/>
                </a:solidFill>
                <a:latin typeface="Times New Roman"/>
                <a:ea typeface="Times New Roman"/>
                <a:cs typeface="B Koodak" pitchFamily="2" charset="-78"/>
              </a:rPr>
            </a:br>
            <a:r>
              <a:rPr lang="ar-SA" sz="2400" dirty="0" smtClean="0">
                <a:solidFill>
                  <a:schemeClr val="bg1"/>
                </a:solidFill>
                <a:latin typeface="Times New Roman"/>
                <a:ea typeface="Times New Roman"/>
                <a:cs typeface="B Koodak" pitchFamily="2" charset="-78"/>
              </a:rPr>
              <a:t>نظر سنجی از رؤسای دانشگاه</a:t>
            </a:r>
            <a:r>
              <a:rPr lang="fa-IR" sz="2400" dirty="0" smtClean="0">
                <a:solidFill>
                  <a:schemeClr val="bg1"/>
                </a:solidFill>
                <a:latin typeface="Times New Roman"/>
                <a:ea typeface="Times New Roman"/>
                <a:cs typeface="B Koodak" pitchFamily="2" charset="-78"/>
              </a:rPr>
              <a:t> </a:t>
            </a:r>
            <a:r>
              <a:rPr lang="ar-SA" sz="2400" dirty="0" smtClean="0">
                <a:solidFill>
                  <a:schemeClr val="bg1"/>
                </a:solidFill>
                <a:latin typeface="Times New Roman"/>
                <a:ea typeface="Times New Roman"/>
                <a:cs typeface="B Koodak" pitchFamily="2" charset="-78"/>
              </a:rPr>
              <a:t>های علوم پزشکی و خبرگان برجسته کشوری</a:t>
            </a:r>
            <a:endParaRPr lang="fa-IR" sz="3600" dirty="0">
              <a:solidFill>
                <a:schemeClr val="bg1"/>
              </a:solidFill>
            </a:endParaRPr>
          </a:p>
        </p:txBody>
      </p:sp>
      <p:sp>
        <p:nvSpPr>
          <p:cNvPr id="3" name="Content Placeholder 2"/>
          <p:cNvSpPr>
            <a:spLocks noGrp="1"/>
          </p:cNvSpPr>
          <p:nvPr>
            <p:ph idx="1"/>
          </p:nvPr>
        </p:nvSpPr>
        <p:spPr>
          <a:xfrm>
            <a:off x="785786" y="1785926"/>
            <a:ext cx="7572428" cy="4286281"/>
          </a:xfrm>
        </p:spPr>
        <p:txBody>
          <a:bodyPr/>
          <a:lstStyle/>
          <a:p>
            <a:pPr algn="r" rtl="1">
              <a:buNone/>
            </a:pPr>
            <a:endParaRPr lang="fa-IR" sz="2000" dirty="0" smtClean="0">
              <a:solidFill>
                <a:schemeClr val="bg1"/>
              </a:solidFill>
            </a:endParaRPr>
          </a:p>
          <a:p>
            <a:pPr algn="r" rtl="1">
              <a:buNone/>
            </a:pPr>
            <a:r>
              <a:rPr lang="fa-IR" sz="2000" dirty="0" smtClean="0">
                <a:solidFill>
                  <a:schemeClr val="bg1"/>
                </a:solidFill>
                <a:cs typeface="B Zar" pitchFamily="2" charset="-78"/>
              </a:rPr>
              <a:t>براي دریافت نظرات رؤسا و نخبگان دانشگاه های علوم پزشکی پرسشنامه ای در چهار بخش تنظیم گردید:</a:t>
            </a:r>
          </a:p>
          <a:p>
            <a:pPr algn="r" rtl="1">
              <a:buFont typeface="Wingdings" pitchFamily="2" charset="2"/>
              <a:buChar char="Ø"/>
            </a:pPr>
            <a:r>
              <a:rPr lang="fa-IR" sz="2800" dirty="0" smtClean="0">
                <a:solidFill>
                  <a:schemeClr val="bg1"/>
                </a:solidFill>
                <a:cs typeface="B Mitra" pitchFamily="2" charset="-78"/>
              </a:rPr>
              <a:t>بخش اول ده سؤال در خصوص </a:t>
            </a:r>
            <a:r>
              <a:rPr lang="fa-IR" dirty="0" smtClean="0">
                <a:solidFill>
                  <a:schemeClr val="bg1"/>
                </a:solidFill>
                <a:effectLst>
                  <a:outerShdw blurRad="38100" dist="38100" dir="2700000" algn="tl">
                    <a:srgbClr val="000000">
                      <a:alpha val="43137"/>
                    </a:srgbClr>
                  </a:outerShdw>
                </a:effectLst>
                <a:cs typeface="B Mitra" pitchFamily="2" charset="-78"/>
              </a:rPr>
              <a:t>"</a:t>
            </a:r>
            <a:r>
              <a:rPr lang="fa-IR" dirty="0" smtClean="0">
                <a:solidFill>
                  <a:srgbClr val="99CC00"/>
                </a:solidFill>
                <a:effectLst>
                  <a:outerShdw blurRad="38100" dist="38100" dir="2700000" algn="tl">
                    <a:srgbClr val="000000">
                      <a:alpha val="43137"/>
                    </a:srgbClr>
                  </a:outerShdw>
                </a:effectLst>
                <a:cs typeface="B Mitra" pitchFamily="2" charset="-78"/>
              </a:rPr>
              <a:t>ضرورت تیپ بندی</a:t>
            </a:r>
            <a:r>
              <a:rPr lang="fa-IR" dirty="0" smtClean="0">
                <a:solidFill>
                  <a:schemeClr val="bg1"/>
                </a:solidFill>
                <a:effectLst>
                  <a:outerShdw blurRad="38100" dist="38100" dir="2700000" algn="tl">
                    <a:srgbClr val="000000">
                      <a:alpha val="43137"/>
                    </a:srgbClr>
                  </a:outerShdw>
                </a:effectLst>
                <a:cs typeface="B Mitra" pitchFamily="2" charset="-78"/>
              </a:rPr>
              <a:t>"</a:t>
            </a:r>
            <a:r>
              <a:rPr lang="fa-IR" dirty="0" smtClean="0">
                <a:solidFill>
                  <a:schemeClr val="bg1"/>
                </a:solidFill>
                <a:cs typeface="B Mitra" pitchFamily="2" charset="-78"/>
              </a:rPr>
              <a:t> </a:t>
            </a:r>
          </a:p>
          <a:p>
            <a:pPr algn="r" rtl="1">
              <a:buFont typeface="Wingdings" pitchFamily="2" charset="2"/>
              <a:buChar char="Ø"/>
            </a:pPr>
            <a:r>
              <a:rPr lang="fa-IR" dirty="0" smtClean="0">
                <a:solidFill>
                  <a:schemeClr val="bg1"/>
                </a:solidFill>
                <a:cs typeface="B Mitra" pitchFamily="2" charset="-78"/>
              </a:rPr>
              <a:t>بخش دوم</a:t>
            </a:r>
            <a:r>
              <a:rPr lang="fa-IR" dirty="0" smtClean="0">
                <a:solidFill>
                  <a:schemeClr val="bg1"/>
                </a:solidFill>
                <a:effectLst>
                  <a:outerShdw blurRad="38100" dist="38100" dir="2700000" algn="tl">
                    <a:srgbClr val="000000">
                      <a:alpha val="43137"/>
                    </a:srgbClr>
                  </a:outerShdw>
                </a:effectLst>
                <a:cs typeface="B Mitra" pitchFamily="2" charset="-78"/>
              </a:rPr>
              <a:t>” </a:t>
            </a:r>
            <a:r>
              <a:rPr lang="fa-IR" dirty="0" smtClean="0">
                <a:solidFill>
                  <a:srgbClr val="99CC00"/>
                </a:solidFill>
                <a:effectLst>
                  <a:outerShdw blurRad="38100" dist="38100" dir="2700000" algn="tl">
                    <a:srgbClr val="000000">
                      <a:alpha val="43137"/>
                    </a:srgbClr>
                  </a:outerShdw>
                </a:effectLst>
                <a:cs typeface="B Mitra" pitchFamily="2" charset="-78"/>
              </a:rPr>
              <a:t>اشکالات تیپ بندی</a:t>
            </a:r>
            <a:r>
              <a:rPr lang="fa-IR" dirty="0" smtClean="0">
                <a:solidFill>
                  <a:schemeClr val="bg1"/>
                </a:solidFill>
                <a:effectLst>
                  <a:outerShdw blurRad="38100" dist="38100" dir="2700000" algn="tl">
                    <a:srgbClr val="000000">
                      <a:alpha val="43137"/>
                    </a:srgbClr>
                  </a:outerShdw>
                </a:effectLst>
                <a:cs typeface="B Mitra" pitchFamily="2" charset="-78"/>
              </a:rPr>
              <a:t>“</a:t>
            </a:r>
            <a:r>
              <a:rPr lang="fa-IR" dirty="0" smtClean="0">
                <a:solidFill>
                  <a:schemeClr val="bg1"/>
                </a:solidFill>
                <a:cs typeface="B Mitra" pitchFamily="2" charset="-78"/>
              </a:rPr>
              <a:t>دانشگاه های علوم پزشکی</a:t>
            </a:r>
          </a:p>
          <a:p>
            <a:pPr algn="r" rtl="1">
              <a:buFont typeface="Wingdings" pitchFamily="2" charset="2"/>
              <a:buChar char="Ø"/>
            </a:pPr>
            <a:r>
              <a:rPr lang="fa-IR" dirty="0" smtClean="0">
                <a:solidFill>
                  <a:schemeClr val="bg1"/>
                </a:solidFill>
                <a:cs typeface="B Mitra" pitchFamily="2" charset="-78"/>
              </a:rPr>
              <a:t> بخش سوم </a:t>
            </a:r>
            <a:r>
              <a:rPr lang="fa-IR" dirty="0" smtClean="0">
                <a:solidFill>
                  <a:srgbClr val="99CC00"/>
                </a:solidFill>
                <a:effectLst>
                  <a:outerShdw blurRad="38100" dist="38100" dir="2700000" algn="tl">
                    <a:srgbClr val="000000">
                      <a:alpha val="43137"/>
                    </a:srgbClr>
                  </a:outerShdw>
                </a:effectLst>
                <a:cs typeface="B Mitra" pitchFamily="2" charset="-78"/>
              </a:rPr>
              <a:t>شاخصهای تیپ بندی </a:t>
            </a:r>
            <a:r>
              <a:rPr lang="fa-IR" dirty="0" smtClean="0">
                <a:solidFill>
                  <a:schemeClr val="bg1"/>
                </a:solidFill>
                <a:cs typeface="B Mitra" pitchFamily="2" charset="-78"/>
              </a:rPr>
              <a:t>پیشنهاد شده با نمره ای از 0-20</a:t>
            </a:r>
          </a:p>
          <a:p>
            <a:pPr algn="r" rtl="1">
              <a:buFont typeface="Wingdings" pitchFamily="2" charset="2"/>
              <a:buChar char="Ø"/>
            </a:pPr>
            <a:r>
              <a:rPr lang="fa-IR" sz="2800" dirty="0" smtClean="0">
                <a:solidFill>
                  <a:schemeClr val="bg1"/>
                </a:solidFill>
                <a:cs typeface="B Mitra" pitchFamily="2" charset="-78"/>
              </a:rPr>
              <a:t>بخش چهارم سه سؤال باز در خصوص شاخصها و معیارهای تیپ بندی، ارتقای دانشگاهها و راهکارهایی برای بهبود تیپ بندی.</a:t>
            </a:r>
            <a:endParaRPr lang="en-US" sz="2800" dirty="0" smtClean="0">
              <a:solidFill>
                <a:schemeClr val="bg1"/>
              </a:solidFill>
              <a:cs typeface="B Mitra" pitchFamily="2" charset="-78"/>
            </a:endParaRPr>
          </a:p>
          <a:p>
            <a:pPr algn="r" rtl="1">
              <a:buFont typeface="Wingdings" pitchFamily="2" charset="2"/>
              <a:buChar char="Ø"/>
            </a:pPr>
            <a:endParaRPr lang="fa-IR" dirty="0" smtClean="0">
              <a:solidFill>
                <a:schemeClr val="bg1"/>
              </a:solidFill>
              <a:cs typeface="B Mitra" pitchFamily="2" charset="-78"/>
            </a:endParaRPr>
          </a:p>
          <a:p>
            <a:pPr algn="r" rtl="1">
              <a:buFont typeface="Wingdings" pitchFamily="2" charset="2"/>
              <a:buChar char="Ø"/>
            </a:pPr>
            <a:endParaRPr lang="fa-IR" dirty="0" smtClean="0">
              <a:solidFill>
                <a:schemeClr val="bg1"/>
              </a:solidFill>
              <a:cs typeface="B Mitra" pitchFamily="2" charset="-78"/>
            </a:endParaRPr>
          </a:p>
          <a:p>
            <a:endParaRPr lang="fa-IR" dirty="0">
              <a:solidFill>
                <a:schemeClr val="bg1"/>
              </a:solidFill>
            </a:endParaRPr>
          </a:p>
        </p:txBody>
      </p:sp>
      <p:sp>
        <p:nvSpPr>
          <p:cNvPr id="5" name="Footer Placeholder 4"/>
          <p:cNvSpPr>
            <a:spLocks noGrp="1"/>
          </p:cNvSpPr>
          <p:nvPr>
            <p:ph type="ftr" sz="quarter" idx="11"/>
          </p:nvPr>
        </p:nvSpPr>
        <p:spPr/>
        <p:txBody>
          <a:bodyPr/>
          <a:lstStyle/>
          <a:p>
            <a:pPr>
              <a:defRPr/>
            </a:pPr>
            <a:r>
              <a:rPr lang="fa-IR" smtClean="0"/>
              <a:t>تیپ بندی دانشگاه های علوم پزشکی</a:t>
            </a:r>
            <a:endParaRPr lang="es-ES"/>
          </a:p>
        </p:txBody>
      </p:sp>
      <p:sp>
        <p:nvSpPr>
          <p:cNvPr id="7" name="Date Placeholder 6"/>
          <p:cNvSpPr>
            <a:spLocks noGrp="1"/>
          </p:cNvSpPr>
          <p:nvPr>
            <p:ph type="dt" sz="half" idx="10"/>
          </p:nvPr>
        </p:nvSpPr>
        <p:spPr/>
        <p:txBody>
          <a:bodyPr/>
          <a:lstStyle/>
          <a:p>
            <a:pPr>
              <a:defRPr/>
            </a:pPr>
            <a:fld id="{E8641929-3234-4B14-9CF0-5F201466E12E}" type="datetime1">
              <a:rPr lang="en-US" smtClean="0"/>
              <a:pPr>
                <a:defRPr/>
              </a:pPr>
              <a:t>1/4/2013</a:t>
            </a:fld>
            <a:endParaRPr lang="es-ES"/>
          </a:p>
        </p:txBody>
      </p:sp>
      <p:sp>
        <p:nvSpPr>
          <p:cNvPr id="8" name="Slide Number Placeholder 7"/>
          <p:cNvSpPr>
            <a:spLocks noGrp="1"/>
          </p:cNvSpPr>
          <p:nvPr>
            <p:ph type="sldNum" sz="quarter" idx="12"/>
          </p:nvPr>
        </p:nvSpPr>
        <p:spPr/>
        <p:txBody>
          <a:bodyPr/>
          <a:lstStyle/>
          <a:p>
            <a:pPr>
              <a:defRPr/>
            </a:pPr>
            <a:fld id="{E8CD101B-BE1E-4421-8B35-B0A7D950FC27}" type="slidenum">
              <a:rPr lang="es-ES" smtClean="0"/>
              <a:pPr>
                <a:defRPr/>
              </a:pPr>
              <a:t>7</a:t>
            </a:fld>
            <a:endParaRPr lang="es-E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32"/>
            <a:ext cx="8229600" cy="1214446"/>
          </a:xfrm>
        </p:spPr>
        <p:txBody>
          <a:bodyPr/>
          <a:lstStyle/>
          <a:p>
            <a:pPr marL="365760" lvl="0" indent="-256032" rtl="1" fontAlgn="auto">
              <a:spcBef>
                <a:spcPts val="400"/>
              </a:spcBef>
              <a:spcAft>
                <a:spcPts val="0"/>
              </a:spcAft>
              <a:defRPr/>
            </a:pPr>
            <a:r>
              <a:rPr lang="fa-IR" sz="3200" dirty="0" smtClean="0">
                <a:solidFill>
                  <a:srgbClr val="FF0066"/>
                </a:solidFill>
                <a:ea typeface="+mn-ea"/>
                <a:cs typeface="B Zar" pitchFamily="2" charset="-78"/>
              </a:rPr>
              <a:t>بخش سوم</a:t>
            </a:r>
            <a:r>
              <a:rPr lang="fa-IR" sz="3200" dirty="0" smtClean="0">
                <a:solidFill>
                  <a:srgbClr val="FFFFFF"/>
                </a:solidFill>
                <a:ea typeface="+mn-ea"/>
                <a:cs typeface="B Zar" pitchFamily="2" charset="-78"/>
              </a:rPr>
              <a:t>:</a:t>
            </a:r>
            <a:r>
              <a:rPr lang="ar-SA" sz="3200" dirty="0" smtClean="0">
                <a:solidFill>
                  <a:srgbClr val="FFFFFF"/>
                </a:solidFill>
                <a:ea typeface="+mn-ea"/>
                <a:cs typeface="B Zar" pitchFamily="2" charset="-78"/>
              </a:rPr>
              <a:t> </a:t>
            </a:r>
            <a:r>
              <a:rPr lang="ar-SA" sz="2800" dirty="0" smtClean="0">
                <a:solidFill>
                  <a:srgbClr val="FFFFFF"/>
                </a:solidFill>
                <a:ea typeface="+mn-ea"/>
                <a:cs typeface="B Zar" pitchFamily="2" charset="-78"/>
              </a:rPr>
              <a:t>آنالیز شاخصهای دانشگاهها</a:t>
            </a:r>
            <a:r>
              <a:rPr lang="fa-IR" sz="2800" dirty="0" smtClean="0">
                <a:solidFill>
                  <a:srgbClr val="FFFFFF"/>
                </a:solidFill>
                <a:ea typeface="+mn-ea"/>
                <a:cs typeface="B Zar" pitchFamily="2" charset="-78"/>
              </a:rPr>
              <a:t>ي علوم </a:t>
            </a:r>
            <a:r>
              <a:rPr lang="ar-SA" sz="2800" dirty="0" smtClean="0">
                <a:solidFill>
                  <a:srgbClr val="FFFFFF"/>
                </a:solidFill>
                <a:ea typeface="+mn-ea"/>
                <a:cs typeface="B Zar" pitchFamily="2" charset="-78"/>
              </a:rPr>
              <a:t>پ</a:t>
            </a:r>
            <a:r>
              <a:rPr lang="fa-IR" sz="2800" dirty="0" smtClean="0">
                <a:solidFill>
                  <a:srgbClr val="FFFFFF"/>
                </a:solidFill>
                <a:ea typeface="+mn-ea"/>
                <a:cs typeface="B Zar" pitchFamily="2" charset="-78"/>
              </a:rPr>
              <a:t>زشكي</a:t>
            </a:r>
            <a:r>
              <a:rPr lang="fa-IR" sz="3200" dirty="0" smtClean="0">
                <a:solidFill>
                  <a:srgbClr val="FFFFFF"/>
                </a:solidFill>
                <a:ea typeface="+mn-ea"/>
                <a:cs typeface="B Zar" pitchFamily="2" charset="-78"/>
              </a:rPr>
              <a:t/>
            </a:r>
            <a:br>
              <a:rPr lang="fa-IR" sz="3200" dirty="0" smtClean="0">
                <a:solidFill>
                  <a:srgbClr val="FFFFFF"/>
                </a:solidFill>
                <a:ea typeface="+mn-ea"/>
                <a:cs typeface="B Zar" pitchFamily="2" charset="-78"/>
              </a:rPr>
            </a:br>
            <a:endParaRPr lang="fa-IR" dirty="0"/>
          </a:p>
        </p:txBody>
      </p:sp>
      <p:sp>
        <p:nvSpPr>
          <p:cNvPr id="3" name="Content Placeholder 2"/>
          <p:cNvSpPr>
            <a:spLocks noGrp="1"/>
          </p:cNvSpPr>
          <p:nvPr>
            <p:ph idx="1"/>
          </p:nvPr>
        </p:nvSpPr>
        <p:spPr>
          <a:xfrm>
            <a:off x="857224" y="1500174"/>
            <a:ext cx="7500990" cy="4625989"/>
          </a:xfrm>
        </p:spPr>
        <p:txBody>
          <a:bodyPr/>
          <a:lstStyle/>
          <a:p>
            <a:pPr algn="r" rtl="1">
              <a:buNone/>
            </a:pPr>
            <a:r>
              <a:rPr lang="fa-IR" sz="2800" dirty="0" smtClean="0">
                <a:solidFill>
                  <a:schemeClr val="bg1"/>
                </a:solidFill>
                <a:cs typeface="B Zar" pitchFamily="2" charset="-78"/>
              </a:rPr>
              <a:t>در این بخش سعی شد مشخصات مختلف دانشگاهها از منابع متنوع بررسی و شاخص دانشگاهها در بخش آموزش، پژوهش، درمان، بهداشت تعیین شود. در جدول 1 می توانید فهرست شاخصهای مذکور را ملاحظه فرمایید.</a:t>
            </a:r>
          </a:p>
          <a:p>
            <a:pPr lvl="0" algn="r" rtl="1">
              <a:buNone/>
            </a:pPr>
            <a:r>
              <a:rPr lang="fa-IR" sz="2800" dirty="0" smtClean="0">
                <a:solidFill>
                  <a:schemeClr val="bg1"/>
                </a:solidFill>
                <a:cs typeface="B Zar" pitchFamily="2" charset="-78"/>
              </a:rPr>
              <a:t>با مراجعه به سایت وزارت بهداشت </a:t>
            </a:r>
            <a:r>
              <a:rPr lang="en-US" sz="2800" dirty="0" smtClean="0">
                <a:solidFill>
                  <a:schemeClr val="bg1"/>
                </a:solidFill>
                <a:cs typeface="B Zar" pitchFamily="2" charset="-78"/>
              </a:rPr>
              <a:t>http://behdasht.gov.ir</a:t>
            </a:r>
          </a:p>
          <a:p>
            <a:pPr lvl="0" algn="r" rtl="1">
              <a:buNone/>
            </a:pPr>
            <a:r>
              <a:rPr lang="fa-IR" sz="2800" dirty="0" smtClean="0">
                <a:solidFill>
                  <a:schemeClr val="bg1"/>
                </a:solidFill>
                <a:cs typeface="B Zar" pitchFamily="2" charset="-78"/>
              </a:rPr>
              <a:t>سایت سازمان آمار </a:t>
            </a:r>
            <a:r>
              <a:rPr lang="en-US" sz="2800" dirty="0" smtClean="0">
                <a:solidFill>
                  <a:schemeClr val="bg1"/>
                </a:solidFill>
                <a:cs typeface="B Zar" pitchFamily="2" charset="-78"/>
                <a:hlinkClick r:id="rId3"/>
              </a:rPr>
              <a:t>http://www.amar.org.ir</a:t>
            </a:r>
            <a:endParaRPr lang="en-US" sz="2800" dirty="0" smtClean="0">
              <a:solidFill>
                <a:schemeClr val="bg1"/>
              </a:solidFill>
              <a:cs typeface="B Zar" pitchFamily="2" charset="-78"/>
            </a:endParaRPr>
          </a:p>
          <a:p>
            <a:pPr lvl="0" algn="r" rtl="1">
              <a:buNone/>
            </a:pPr>
            <a:r>
              <a:rPr lang="fa-IR" sz="2800" dirty="0" smtClean="0">
                <a:solidFill>
                  <a:schemeClr val="bg1"/>
                </a:solidFill>
                <a:cs typeface="B Zar" pitchFamily="2" charset="-78"/>
              </a:rPr>
              <a:t>وب سایت تخصصی هر دانشگاه، </a:t>
            </a:r>
          </a:p>
          <a:p>
            <a:pPr lvl="0" algn="r" rtl="1">
              <a:buNone/>
            </a:pPr>
            <a:r>
              <a:rPr lang="fa-IR" sz="2800" dirty="0" smtClean="0">
                <a:solidFill>
                  <a:schemeClr val="bg1"/>
                </a:solidFill>
                <a:cs typeface="B Zar" pitchFamily="2" charset="-78"/>
              </a:rPr>
              <a:t>کتب سطح بندی دانشکده های علوم پزشکی، </a:t>
            </a:r>
          </a:p>
          <a:p>
            <a:pPr lvl="0" algn="r" rtl="1">
              <a:buNone/>
            </a:pPr>
            <a:r>
              <a:rPr lang="fa-IR" sz="2800" dirty="0" smtClean="0">
                <a:solidFill>
                  <a:schemeClr val="bg1"/>
                </a:solidFill>
                <a:cs typeface="B Zar" pitchFamily="2" charset="-78"/>
              </a:rPr>
              <a:t>جدیدترین آمار مربوط به شاخصها جمع آوری شد.</a:t>
            </a:r>
            <a:endParaRPr lang="en-US" sz="2800" dirty="0" smtClean="0">
              <a:solidFill>
                <a:schemeClr val="bg1"/>
              </a:solidFill>
              <a:cs typeface="B Zar" pitchFamily="2" charset="-78"/>
            </a:endParaRPr>
          </a:p>
          <a:p>
            <a:pPr algn="r" rtl="1">
              <a:buNone/>
            </a:pPr>
            <a:endParaRPr lang="fa-IR" sz="2800" dirty="0">
              <a:solidFill>
                <a:schemeClr val="bg1"/>
              </a:solidFill>
              <a:cs typeface="B Zar" pitchFamily="2" charset="-78"/>
            </a:endParaRPr>
          </a:p>
        </p:txBody>
      </p:sp>
      <p:sp>
        <p:nvSpPr>
          <p:cNvPr id="5" name="Footer Placeholder 4"/>
          <p:cNvSpPr>
            <a:spLocks noGrp="1"/>
          </p:cNvSpPr>
          <p:nvPr>
            <p:ph type="ftr" sz="quarter" idx="11"/>
          </p:nvPr>
        </p:nvSpPr>
        <p:spPr/>
        <p:txBody>
          <a:bodyPr/>
          <a:lstStyle/>
          <a:p>
            <a:pPr>
              <a:defRPr/>
            </a:pPr>
            <a:r>
              <a:rPr lang="fa-IR" smtClean="0"/>
              <a:t>تیپ بندی دانشگاه های علوم پزشکی</a:t>
            </a:r>
            <a:endParaRPr lang="es-ES"/>
          </a:p>
        </p:txBody>
      </p:sp>
      <p:sp>
        <p:nvSpPr>
          <p:cNvPr id="7" name="Date Placeholder 6"/>
          <p:cNvSpPr>
            <a:spLocks noGrp="1"/>
          </p:cNvSpPr>
          <p:nvPr>
            <p:ph type="dt" sz="half" idx="10"/>
          </p:nvPr>
        </p:nvSpPr>
        <p:spPr/>
        <p:txBody>
          <a:bodyPr/>
          <a:lstStyle/>
          <a:p>
            <a:pPr>
              <a:defRPr/>
            </a:pPr>
            <a:fld id="{090B877B-D97D-46DB-826F-88FF0E15FF6E}" type="datetime1">
              <a:rPr lang="en-US" smtClean="0"/>
              <a:pPr>
                <a:defRPr/>
              </a:pPr>
              <a:t>1/4/2013</a:t>
            </a:fld>
            <a:endParaRPr lang="es-ES"/>
          </a:p>
        </p:txBody>
      </p:sp>
      <p:sp>
        <p:nvSpPr>
          <p:cNvPr id="8" name="Slide Number Placeholder 7"/>
          <p:cNvSpPr>
            <a:spLocks noGrp="1"/>
          </p:cNvSpPr>
          <p:nvPr>
            <p:ph type="sldNum" sz="quarter" idx="12"/>
          </p:nvPr>
        </p:nvSpPr>
        <p:spPr/>
        <p:txBody>
          <a:bodyPr/>
          <a:lstStyle/>
          <a:p>
            <a:pPr>
              <a:defRPr/>
            </a:pPr>
            <a:fld id="{E8CD101B-BE1E-4421-8B35-B0A7D950FC27}" type="slidenum">
              <a:rPr lang="es-ES" smtClean="0"/>
              <a:pPr>
                <a:defRPr/>
              </a:pPr>
              <a:t>8</a:t>
            </a:fld>
            <a:endParaRPr lang="es-E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857232"/>
            <a:ext cx="7858180" cy="560406"/>
          </a:xfrm>
        </p:spPr>
        <p:txBody>
          <a:bodyPr/>
          <a:lstStyle/>
          <a:p>
            <a:r>
              <a:rPr lang="fa-IR" sz="2000" dirty="0" smtClean="0">
                <a:solidFill>
                  <a:schemeClr val="bg1"/>
                </a:solidFill>
                <a:cs typeface="B Zar" pitchFamily="2" charset="-78"/>
              </a:rPr>
              <a:t>جدول 1-شاخص های علمی-پژوهشی و ساختاری خدماتی دانشگاههای علوم پزشکی کشور</a:t>
            </a:r>
            <a:endParaRPr lang="fa-IR" sz="2400" dirty="0">
              <a:solidFill>
                <a:schemeClr val="bg1"/>
              </a:solidFill>
              <a:cs typeface="B Zar" pitchFamily="2" charset="-78"/>
            </a:endParaRPr>
          </a:p>
        </p:txBody>
      </p:sp>
      <p:graphicFrame>
        <p:nvGraphicFramePr>
          <p:cNvPr id="8" name="Content Placeholder 7"/>
          <p:cNvGraphicFramePr>
            <a:graphicFrameLocks noGrp="1"/>
          </p:cNvGraphicFramePr>
          <p:nvPr>
            <p:ph idx="1"/>
          </p:nvPr>
        </p:nvGraphicFramePr>
        <p:xfrm>
          <a:off x="714349" y="1500173"/>
          <a:ext cx="7643865" cy="4429156"/>
        </p:xfrm>
        <a:graphic>
          <a:graphicData uri="http://schemas.openxmlformats.org/drawingml/2006/table">
            <a:tbl>
              <a:tblPr rtl="1" firstRow="1" bandRow="1">
                <a:tableStyleId>{5C22544A-7EE6-4342-B048-85BDC9FD1C3A}</a:tableStyleId>
              </a:tblPr>
              <a:tblGrid>
                <a:gridCol w="1273995"/>
                <a:gridCol w="6369870"/>
              </a:tblGrid>
              <a:tr h="586267">
                <a:tc>
                  <a:txBody>
                    <a:bodyPr/>
                    <a:lstStyle/>
                    <a:p>
                      <a:pPr algn="ctr" rtl="1"/>
                      <a:r>
                        <a:rPr lang="fa-IR" sz="2000" b="1" kern="1200" dirty="0" smtClean="0">
                          <a:solidFill>
                            <a:schemeClr val="lt1"/>
                          </a:solidFill>
                          <a:latin typeface="+mn-lt"/>
                          <a:ea typeface="+mn-ea"/>
                          <a:cs typeface="+mn-cs"/>
                        </a:rPr>
                        <a:t>شاخص</a:t>
                      </a:r>
                      <a:endParaRPr lang="fa-IR" sz="2000" dirty="0"/>
                    </a:p>
                  </a:txBody>
                  <a:tcPr>
                    <a:solidFill>
                      <a:schemeClr val="tx1"/>
                    </a:solidFill>
                  </a:tcPr>
                </a:tc>
                <a:tc>
                  <a:txBody>
                    <a:bodyPr/>
                    <a:lstStyle/>
                    <a:p>
                      <a:pPr algn="ctr" rtl="1"/>
                      <a:r>
                        <a:rPr lang="fa-IR" sz="2000" b="1" kern="1200" dirty="0" smtClean="0">
                          <a:solidFill>
                            <a:schemeClr val="lt1"/>
                          </a:solidFill>
                          <a:latin typeface="+mn-lt"/>
                          <a:ea typeface="+mn-ea"/>
                          <a:cs typeface="+mn-cs"/>
                        </a:rPr>
                        <a:t>متغیر</a:t>
                      </a:r>
                      <a:endParaRPr lang="fa-IR" sz="2000" dirty="0"/>
                    </a:p>
                  </a:txBody>
                  <a:tcPr>
                    <a:solidFill>
                      <a:schemeClr val="tx1"/>
                    </a:solidFill>
                  </a:tcPr>
                </a:tc>
              </a:tr>
              <a:tr h="1387164">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000" dirty="0" smtClean="0">
                          <a:latin typeface="Calibri"/>
                          <a:ea typeface="Calibri"/>
                          <a:cs typeface="B Zar"/>
                        </a:rPr>
                        <a:t>آموزشی- ساختی</a:t>
                      </a:r>
                      <a:endParaRPr lang="fa-IR" sz="2000"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000" dirty="0" smtClean="0">
                          <a:latin typeface="Calibri"/>
                          <a:ea typeface="Calibri"/>
                          <a:cs typeface="B Zar"/>
                        </a:rPr>
                        <a:t>تعداد دانشکده، زیربنای فضای آموزشی، زیربنای فضای خوابگاهی، اعضای هیأت علمی(مربی، استادیار، دانشیار، استاد)، تعداد دانشجو (کاردانی، کارشناسی، کارشناسی ارشد، دکترای عمومی، </a:t>
                      </a:r>
                      <a:r>
                        <a:rPr lang="en-US" sz="2000" dirty="0" smtClean="0">
                          <a:latin typeface="Calibri"/>
                          <a:ea typeface="Calibri"/>
                          <a:cs typeface="B Zar"/>
                        </a:rPr>
                        <a:t>PhD</a:t>
                      </a:r>
                      <a:r>
                        <a:rPr lang="fa-IR" sz="2000" dirty="0" smtClean="0">
                          <a:latin typeface="Calibri"/>
                          <a:ea typeface="Calibri"/>
                          <a:cs typeface="B Zar"/>
                        </a:rPr>
                        <a:t>، تخصص، فوق تخصص، </a:t>
                      </a:r>
                      <a:r>
                        <a:rPr lang="en-US" sz="2000" dirty="0" smtClean="0">
                          <a:latin typeface="Times New Roman"/>
                          <a:ea typeface="Calibri"/>
                          <a:cs typeface="B Zar"/>
                        </a:rPr>
                        <a:t>mph</a:t>
                      </a:r>
                      <a:r>
                        <a:rPr lang="fa-IR" sz="2000" dirty="0" smtClean="0">
                          <a:latin typeface="Calibri"/>
                          <a:ea typeface="Calibri"/>
                          <a:cs typeface="B Zar"/>
                        </a:rPr>
                        <a:t>، فلوشیپ).</a:t>
                      </a:r>
                      <a:endParaRPr lang="fa-IR" sz="2000" dirty="0"/>
                    </a:p>
                  </a:txBody>
                  <a:tcPr/>
                </a:tc>
              </a:tr>
              <a:tr h="80489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000" dirty="0" smtClean="0">
                          <a:latin typeface="Calibri"/>
                          <a:ea typeface="Calibri"/>
                          <a:cs typeface="B Zar"/>
                        </a:rPr>
                        <a:t>بهداشتی- درمانی</a:t>
                      </a:r>
                      <a:endParaRPr lang="fa-IR" sz="2000"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000" dirty="0" smtClean="0">
                          <a:latin typeface="Calibri"/>
                          <a:ea typeface="Calibri"/>
                          <a:cs typeface="B Zar"/>
                        </a:rPr>
                        <a:t>تعداد بیمارستانهای فعال، تختهای بیمارستانی، پایگاه بهداشتی شهری، خانه بهداشت روستایی و مراکز بهداشتی درمانی.</a:t>
                      </a:r>
                      <a:endParaRPr lang="fa-IR" sz="2000" dirty="0"/>
                    </a:p>
                  </a:txBody>
                  <a:tcPr/>
                </a:tc>
              </a:tr>
              <a:tr h="586267">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000" dirty="0" smtClean="0">
                          <a:latin typeface="Calibri"/>
                          <a:ea typeface="Calibri"/>
                          <a:cs typeface="B Zar"/>
                        </a:rPr>
                        <a:t>پشتیبانی</a:t>
                      </a:r>
                      <a:endParaRPr lang="fa-IR" sz="2000"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000" dirty="0" smtClean="0">
                          <a:latin typeface="Calibri"/>
                          <a:ea typeface="Calibri"/>
                          <a:cs typeface="B Zar"/>
                        </a:rPr>
                        <a:t>تعداد نیروی انسانی شاغل در مناطق شهری و روستایی</a:t>
                      </a:r>
                      <a:endParaRPr lang="fa-IR" sz="2000" dirty="0"/>
                    </a:p>
                  </a:txBody>
                  <a:tcPr/>
                </a:tc>
              </a:tr>
              <a:tr h="1064568">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000" dirty="0" smtClean="0">
                          <a:latin typeface="Calibri"/>
                          <a:ea typeface="Calibri"/>
                          <a:cs typeface="B Zar"/>
                        </a:rPr>
                        <a:t>پژوهشی</a:t>
                      </a:r>
                      <a:endParaRPr lang="fa-IR" sz="2000"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000" dirty="0" smtClean="0">
                          <a:latin typeface="Calibri"/>
                          <a:ea typeface="Calibri"/>
                          <a:cs typeface="B Zar"/>
                        </a:rPr>
                        <a:t>تعداد مراکز تحقیقاتی فعال در حوزه سلامت، امتیاز پژوهشی دانشگاه، بودجه پژوهشی، کل بودجه دانشگاه، کل اعتبارات هزینه­ای، کل اعتبارات مصوب دانشگاه، جمعیت تحت پوشش دانشگاه</a:t>
                      </a:r>
                      <a:endParaRPr lang="fa-IR" sz="2000" dirty="0"/>
                    </a:p>
                  </a:txBody>
                  <a:tcPr/>
                </a:tc>
              </a:tr>
            </a:tbl>
          </a:graphicData>
        </a:graphic>
      </p:graphicFrame>
      <p:sp>
        <p:nvSpPr>
          <p:cNvPr id="5" name="Footer Placeholder 4"/>
          <p:cNvSpPr>
            <a:spLocks noGrp="1"/>
          </p:cNvSpPr>
          <p:nvPr>
            <p:ph type="ftr" sz="quarter" idx="11"/>
          </p:nvPr>
        </p:nvSpPr>
        <p:spPr/>
        <p:txBody>
          <a:bodyPr/>
          <a:lstStyle/>
          <a:p>
            <a:pPr>
              <a:defRPr/>
            </a:pPr>
            <a:r>
              <a:rPr lang="fa-IR" smtClean="0"/>
              <a:t>تیپ بندی دانشگاه های علوم پزشکی</a:t>
            </a:r>
            <a:endParaRPr lang="es-ES"/>
          </a:p>
        </p:txBody>
      </p:sp>
      <p:sp>
        <p:nvSpPr>
          <p:cNvPr id="9" name="Date Placeholder 8"/>
          <p:cNvSpPr>
            <a:spLocks noGrp="1"/>
          </p:cNvSpPr>
          <p:nvPr>
            <p:ph type="dt" sz="half" idx="10"/>
          </p:nvPr>
        </p:nvSpPr>
        <p:spPr/>
        <p:txBody>
          <a:bodyPr/>
          <a:lstStyle/>
          <a:p>
            <a:pPr>
              <a:defRPr/>
            </a:pPr>
            <a:fld id="{09865C3B-63EF-4DE0-9D62-A7B0FA7B5B3C}" type="datetime1">
              <a:rPr lang="en-US" smtClean="0"/>
              <a:pPr>
                <a:defRPr/>
              </a:pPr>
              <a:t>1/4/2013</a:t>
            </a:fld>
            <a:endParaRPr lang="es-ES"/>
          </a:p>
        </p:txBody>
      </p:sp>
      <p:sp>
        <p:nvSpPr>
          <p:cNvPr id="10" name="Slide Number Placeholder 9"/>
          <p:cNvSpPr>
            <a:spLocks noGrp="1"/>
          </p:cNvSpPr>
          <p:nvPr>
            <p:ph type="sldNum" sz="quarter" idx="12"/>
          </p:nvPr>
        </p:nvSpPr>
        <p:spPr/>
        <p:txBody>
          <a:bodyPr/>
          <a:lstStyle/>
          <a:p>
            <a:pPr>
              <a:defRPr/>
            </a:pPr>
            <a:fld id="{E8CD101B-BE1E-4421-8B35-B0A7D950FC27}" type="slidenum">
              <a:rPr lang="es-ES" smtClean="0"/>
              <a:pPr>
                <a:defRPr/>
              </a:pPr>
              <a:t>9</a:t>
            </a:fld>
            <a:endParaRPr lang="es-E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4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8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8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1954</TotalTime>
  <Words>2031</Words>
  <Application>Microsoft Office PowerPoint</Application>
  <PresentationFormat>On-screen Show (4:3)</PresentationFormat>
  <Paragraphs>249</Paragraphs>
  <Slides>29</Slides>
  <Notes>14</Notes>
  <HiddenSlides>0</HiddenSlides>
  <MMClips>0</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4_Diseño predeterminado</vt:lpstr>
      <vt:lpstr>Diseño predeterminado</vt:lpstr>
      <vt:lpstr>6_Diseño predeterminado</vt:lpstr>
      <vt:lpstr>Slide 1</vt:lpstr>
      <vt:lpstr>  عنوان: تیپ بندی دانشگاه های علوم پزشکی کشور و  ارائه راهکارهایی برای بهینه نمودن آن. توسط: دکتر علی اکبر حق دوست - هیأت علمی دانشگاه علوم پزشکی کرمان معصومه نظری- کارشناسی ارشد آموزش پزشکی  کرمان- پژوهشکده آینده پژوهشی و مرکز تحقیقات مدلسازی      </vt:lpstr>
      <vt:lpstr>Slide 3</vt:lpstr>
      <vt:lpstr>Slide 4</vt:lpstr>
      <vt:lpstr>Slide 5</vt:lpstr>
      <vt:lpstr>روش كار</vt:lpstr>
      <vt:lpstr>بخش دوم: نظر سنجی از رؤسای دانشگاه های علوم پزشکی و خبرگان برجسته کشوری</vt:lpstr>
      <vt:lpstr>بخش سوم: آنالیز شاخصهای دانشگاههاي علوم پزشكي </vt:lpstr>
      <vt:lpstr>جدول 1-شاخص های علمی-پژوهشی و ساختاری خدماتی دانشگاههای علوم پزشکی کشور</vt:lpstr>
      <vt:lpstr>Slide 10</vt:lpstr>
      <vt:lpstr>Slide 11</vt:lpstr>
      <vt:lpstr>Slide 12</vt:lpstr>
      <vt:lpstr>Slide 13</vt:lpstr>
      <vt:lpstr>یافته های پژوهش</vt:lpstr>
      <vt:lpstr>مرور ساختارمند مستندات</vt:lpstr>
      <vt:lpstr>نتایج نظرسنجی از صاحبنظران و نخبگان کشوری در حوزه آموزش پزشکی</vt:lpstr>
      <vt:lpstr>نظرسنجی از صاحبنظران و نخبگان کشوری در حوزه آموزش پزشکی</vt:lpstr>
      <vt:lpstr>نظرسنجی از صاحبنظران و نخبگان کشوری در حوزه آموزش پزشکی</vt:lpstr>
      <vt:lpstr>Slide 19</vt:lpstr>
      <vt:lpstr>آنالیز شاخصهای دانشگاههاي علوم پزشكي</vt:lpstr>
      <vt:lpstr>Slide 21</vt:lpstr>
      <vt:lpstr>Slide 22</vt:lpstr>
      <vt:lpstr>Slide 23</vt:lpstr>
      <vt:lpstr>Slide 24</vt:lpstr>
      <vt:lpstr>Slide 25</vt:lpstr>
      <vt:lpstr>بحث و نتیجه گیری</vt:lpstr>
      <vt:lpstr>Slide 27</vt:lpstr>
      <vt:lpstr>Slide 28</vt:lpstr>
      <vt:lpstr>Slide 29</vt:lpstr>
    </vt:vector>
  </TitlesOfParts>
  <Company>ARYAN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mnazari</dc:creator>
  <cp:lastModifiedBy>Ali Akbar Haghdoost</cp:lastModifiedBy>
  <cp:revision>134</cp:revision>
  <dcterms:created xsi:type="dcterms:W3CDTF">2011-11-26T07:48:29Z</dcterms:created>
  <dcterms:modified xsi:type="dcterms:W3CDTF">2013-01-04T12:42:07Z</dcterms:modified>
</cp:coreProperties>
</file>