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879" autoAdjust="0"/>
    <p:restoredTop sz="94660"/>
  </p:normalViewPr>
  <p:slideViewPr>
    <p:cSldViewPr>
      <p:cViewPr varScale="1">
        <p:scale>
          <a:sx n="70" d="100"/>
          <a:sy n="70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43AE06-F16E-4201-8E57-C0AAF5567796}" type="datetimeFigureOut">
              <a:rPr lang="en-US"/>
              <a:pPr>
                <a:defRPr/>
              </a:pPr>
              <a:t>2/24/2010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C70AAE-3447-4C04-AD66-DD2048134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9DBF3F-D053-431F-B07A-3B50B7CA1C36}" type="datetimeFigureOut">
              <a:rPr lang="en-US"/>
              <a:pPr>
                <a:defRPr/>
              </a:pPr>
              <a:t>2/24/2010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B84F70-476E-4ED3-927E-A0E13519B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a-IR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B7064-C53A-41A5-B90B-9FBE809343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/>
              <a:t>دانشگاه علوم پزشكي شيراز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86C1F-4854-4B70-9D86-A12877F7DF19}" type="datetime1">
              <a:rPr lang="en-US" smtClean="0"/>
              <a:pPr>
                <a:defRPr/>
              </a:pPr>
              <a:t>2/24/2010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851A-F884-49FD-8344-DE14BFD2E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286A-F6F4-41C3-8622-4753B0943167}" type="datetime1">
              <a:rPr lang="en-US" smtClean="0"/>
              <a:pPr>
                <a:defRPr/>
              </a:pPr>
              <a:t>2/24/2010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DEA8-7823-4577-A40E-11E2FB0BB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77FF8-8432-4FF8-9698-76E39B3C043D}" type="datetime1">
              <a:rPr lang="en-US" smtClean="0"/>
              <a:pPr>
                <a:defRPr/>
              </a:pPr>
              <a:t>2/24/2010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BC3DA-F26F-4D85-A866-16AA38256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lvl1pPr algn="r" rtl="1">
              <a:defRPr>
                <a:cs typeface="B Zar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Zar" pitchFamily="2" charset="-78"/>
              </a:defRPr>
            </a:lvl1pPr>
            <a:lvl2pPr algn="r" rtl="1">
              <a:defRPr>
                <a:cs typeface="B Zar" pitchFamily="2" charset="-78"/>
              </a:defRPr>
            </a:lvl2pPr>
            <a:lvl3pPr algn="r" rtl="1">
              <a:defRPr>
                <a:cs typeface="B Zar" pitchFamily="2" charset="-78"/>
              </a:defRPr>
            </a:lvl3pPr>
            <a:lvl4pPr algn="r" rtl="1">
              <a:defRPr>
                <a:cs typeface="B Zar" pitchFamily="2" charset="-78"/>
              </a:defRPr>
            </a:lvl4pPr>
            <a:lvl5pPr algn="r" rtl="1">
              <a:defRPr>
                <a:cs typeface="B Zar" pitchFamily="2" charset="-78"/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A6FA4-6BBA-499B-B973-AF9A4BC173CF}" type="datetime1">
              <a:rPr lang="en-US" smtClean="0"/>
              <a:pPr>
                <a:defRPr/>
              </a:pPr>
              <a:t>2/24/2010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4500" y="6477000"/>
            <a:ext cx="5576888" cy="274638"/>
          </a:xfrm>
        </p:spPr>
        <p:txBody>
          <a:bodyPr/>
          <a:lstStyle>
            <a:lvl1pPr algn="r" rtl="1">
              <a:defRPr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CD77C-200B-4F1D-8D04-2CDCDB447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3ABE-8227-43E7-AD99-9CC8450C87AC}" type="datetime1">
              <a:rPr lang="en-US" smtClean="0"/>
              <a:pPr>
                <a:defRPr/>
              </a:pPr>
              <a:t>2/24/2010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E610-8055-47A9-B692-AA00BA04B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C439-6A40-42A8-9160-5A5ADFEF06E0}" type="datetime1">
              <a:rPr lang="en-US" smtClean="0"/>
              <a:pPr>
                <a:defRPr/>
              </a:pPr>
              <a:t>2/24/2010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71D4-926A-4643-A790-A4FDCCCCC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C576-C5AB-4BE7-938F-738C08BC9A1F}" type="datetime1">
              <a:rPr lang="en-US" smtClean="0"/>
              <a:pPr>
                <a:defRPr/>
              </a:pPr>
              <a:t>2/24/2010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E887F-49BB-46B8-93A2-103995891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8A5A2-7613-45DE-A45F-B52451EB7DC5}" type="datetime1">
              <a:rPr lang="en-US" smtClean="0"/>
              <a:pPr>
                <a:defRPr/>
              </a:pPr>
              <a:t>2/24/2010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62D1-7C4A-43A5-A101-4356541B13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8393D-1555-4FBE-9D69-D52E980F3883}" type="datetime1">
              <a:rPr lang="en-US" smtClean="0"/>
              <a:pPr>
                <a:defRPr/>
              </a:pPr>
              <a:t>2/24/2010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EBBB-BFED-48C5-9252-40D3EA69B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8C208-C26B-4F2C-B968-20CE4E69E493}" type="datetime1">
              <a:rPr lang="en-US" smtClean="0"/>
              <a:pPr>
                <a:defRPr/>
              </a:pPr>
              <a:t>2/24/2010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B1FAE-AE3A-4CF7-B738-63C2706A8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5A4EF-1D4D-47E3-A52D-C0B0582284E5}" type="datetime1">
              <a:rPr lang="en-US" smtClean="0"/>
              <a:pPr>
                <a:defRPr/>
              </a:pPr>
              <a:t>2/24/2010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smtClean="0"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DAB93-D311-46FC-8136-FA0D19365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CA6C782-50FC-4A4F-863E-79178C53F1A0}" type="datetime1">
              <a:rPr lang="en-US" smtClean="0"/>
              <a:pPr>
                <a:defRPr/>
              </a:pPr>
              <a:t>2/24/2010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A41785E-274E-4C7B-A84D-F1D0EAC76C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9" r:id="rId4"/>
    <p:sldLayoutId id="2147483680" r:id="rId5"/>
    <p:sldLayoutId id="2147483681" r:id="rId6"/>
    <p:sldLayoutId id="2147483686" r:id="rId7"/>
    <p:sldLayoutId id="2147483687" r:id="rId8"/>
    <p:sldLayoutId id="2147483688" r:id="rId9"/>
    <p:sldLayoutId id="2147483682" r:id="rId10"/>
    <p:sldLayoutId id="214748368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4620"/>
            <a:ext cx="8077200" cy="2314580"/>
          </a:xfrm>
        </p:spPr>
        <p:txBody>
          <a:bodyPr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3600" b="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روش شناسي پژوهشهای کمی (2)</a:t>
            </a:r>
            <a:r>
              <a:rPr lang="fa-IR" sz="360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a-IR" sz="360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a-IR" sz="36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a-IR" sz="36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a-IR" sz="54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انتخاب عنوان</a:t>
            </a:r>
            <a:endParaRPr lang="en-US" sz="36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Subtitle 2"/>
          <p:cNvSpPr txBox="1">
            <a:spLocks/>
          </p:cNvSpPr>
          <p:nvPr/>
        </p:nvSpPr>
        <p:spPr bwMode="auto">
          <a:xfrm>
            <a:off x="3143250" y="5429250"/>
            <a:ext cx="5719763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fa-IR" dirty="0" smtClean="0">
                <a:solidFill>
                  <a:srgbClr val="FFFFFF"/>
                </a:solidFill>
                <a:latin typeface="Corbel" pitchFamily="34" charset="0"/>
                <a:cs typeface="Tahoma" pitchFamily="34" charset="0"/>
              </a:rPr>
              <a:t>علي اكبر حقدوست، اپيدميولوژيست</a:t>
            </a:r>
            <a:endParaRPr lang="fa-IR" dirty="0">
              <a:solidFill>
                <a:srgbClr val="FFFFFF"/>
              </a:solidFill>
              <a:latin typeface="Corbel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0357" y="428604"/>
            <a:ext cx="3805850" cy="46166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بنام او </a:t>
            </a:r>
            <a:r>
              <a:rPr lang="fa-IR" sz="24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كه</a:t>
            </a:r>
            <a:r>
              <a:rPr lang="fa-IR" sz="24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 آگاه بر هر نهان است و دانا بر هر </a:t>
            </a:r>
            <a:r>
              <a:rPr lang="fa-IR" sz="24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حقيقت</a:t>
            </a:r>
            <a:endParaRPr lang="en-US" sz="2400" spc="-150" dirty="0">
              <a:ln w="11430"/>
              <a:solidFill>
                <a:srgbClr val="F8F8F8"/>
              </a:solidFill>
              <a:effectLst>
                <a:glow rad="101600">
                  <a:schemeClr val="tx1">
                    <a:lumMod val="65000"/>
                    <a:alpha val="60000"/>
                  </a:schemeClr>
                </a:glow>
              </a:effectLst>
              <a:latin typeface="+mn-lt"/>
              <a:cs typeface="Zar" pitchFamily="2" charset="-78"/>
            </a:endParaRPr>
          </a:p>
        </p:txBody>
      </p:sp>
      <p:pic>
        <p:nvPicPr>
          <p:cNvPr id="9221" name="Picture 7" descr="kerman log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1000125"/>
            <a:ext cx="17160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3467100" y="2143125"/>
            <a:ext cx="1857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 sz="1100">
                <a:solidFill>
                  <a:srgbClr val="FFFFFF"/>
                </a:solidFill>
                <a:latin typeface="Corbel" pitchFamily="34" charset="0"/>
                <a:cs typeface="Tahoma" pitchFamily="34" charset="0"/>
              </a:rPr>
              <a:t>دانشگاه علوم پزشكي كرمان</a:t>
            </a:r>
          </a:p>
        </p:txBody>
      </p:sp>
      <p:pic>
        <p:nvPicPr>
          <p:cNvPr id="8" name="~PP3940.WAV">
            <a:hlinkClick r:id="" action="ppaction://media"/>
          </p:cNvPr>
          <p:cNvPicPr>
            <a:picLocks noRot="1" noChangeAspect="1"/>
          </p:cNvPicPr>
          <p:nvPr>
            <a:wavAudioFile r:embed="rId1" name="~PP3940.WAV"/>
          </p:nvPr>
        </p:nvPicPr>
        <p:blipFill>
          <a:blip r:embed="rId5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9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سوالاتی برای شما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4929222"/>
          </a:xfrm>
        </p:spPr>
        <p:txBody>
          <a:bodyPr/>
          <a:lstStyle/>
          <a:p>
            <a:r>
              <a:rPr lang="fa-IR" dirty="0" smtClean="0"/>
              <a:t>کمی تامل فرمایید و سعی نمایید نمره ای از بیست به توانمندی خود در نوشتن ایده های نو برای پژوهش بدهید؟</a:t>
            </a:r>
          </a:p>
          <a:p>
            <a:r>
              <a:rPr lang="fa-IR" dirty="0" smtClean="0"/>
              <a:t>حال برای برای اینکه مهارت خود را محک بزنید، سعی نمایید در رشته تخصصی خود در کمتر از 5 دقیقه چند موضوع تحقیق بنویسید که از نظر محتوا کاملاً از هم جدا باشند. </a:t>
            </a:r>
          </a:p>
          <a:p>
            <a:r>
              <a:rPr lang="fa-IR" dirty="0" smtClean="0"/>
              <a:t>لطفاً بر اساس معیارهای بیان شده در اسلاید شماره 6، موضوعات نوشته شده خود را ارزیابی نمایید.</a:t>
            </a:r>
          </a:p>
          <a:p>
            <a:r>
              <a:rPr lang="fa-IR" dirty="0" smtClean="0"/>
              <a:t>به ازای هر موضوع نوشته شده در مدت زمان ذکر شده، </a:t>
            </a:r>
            <a:r>
              <a:rPr lang="fa-IR" sz="2800" b="1" u="sng" dirty="0" smtClean="0"/>
              <a:t>حداکثر</a:t>
            </a:r>
            <a:r>
              <a:rPr lang="fa-IR" sz="2800" dirty="0" smtClean="0"/>
              <a:t> </a:t>
            </a:r>
            <a:r>
              <a:rPr lang="fa-IR" dirty="0" smtClean="0"/>
              <a:t>5 نمره به خود بدهید. یعنی اگر </a:t>
            </a:r>
            <a:r>
              <a:rPr lang="fa-IR" smtClean="0"/>
              <a:t>توانستید در </a:t>
            </a:r>
            <a:r>
              <a:rPr lang="fa-IR" dirty="0" smtClean="0"/>
              <a:t>5 دقیقه، حداقل 4  موضوع خوب، دقیق و جذاب را بیان فرمایید نمره شما 20 خواهد بود.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~PP2458.WAV">
            <a:hlinkClick r:id="" action="ppaction://media"/>
          </p:cNvPr>
          <p:cNvPicPr>
            <a:picLocks noRot="1" noChangeAspect="1"/>
          </p:cNvPicPr>
          <p:nvPr>
            <a:wavAudioFile r:embed="rId1" name="~PP2458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36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حیطه/ موضوع/ عنوان تحقیق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774825"/>
            <a:ext cx="8643998" cy="4625975"/>
          </a:xfrm>
        </p:spPr>
        <p:txBody>
          <a:bodyPr/>
          <a:lstStyle/>
          <a:p>
            <a:r>
              <a:rPr lang="fa-IR" dirty="0" smtClean="0"/>
              <a:t>برای انتخاب موضوع باید دید وسیع داشت و ابتدا حیطه تحقیق (</a:t>
            </a:r>
            <a:r>
              <a:rPr lang="en-US" dirty="0" smtClean="0"/>
              <a:t>area</a:t>
            </a:r>
            <a:r>
              <a:rPr lang="fa-IR" dirty="0" smtClean="0"/>
              <a:t>) را شناسایی نمود، در مرحله بعد موضوع تحقیق (</a:t>
            </a:r>
            <a:r>
              <a:rPr lang="en-US" dirty="0" smtClean="0"/>
              <a:t>subject</a:t>
            </a:r>
            <a:r>
              <a:rPr lang="fa-IR" dirty="0" smtClean="0"/>
              <a:t>)</a:t>
            </a:r>
            <a:r>
              <a:rPr lang="en-US" dirty="0" smtClean="0"/>
              <a:t> </a:t>
            </a:r>
            <a:r>
              <a:rPr lang="fa-IR" dirty="0" smtClean="0"/>
              <a:t> را یافت و در انتها عنوان (</a:t>
            </a:r>
            <a:r>
              <a:rPr lang="en-US" dirty="0" smtClean="0"/>
              <a:t>topic</a:t>
            </a:r>
            <a:r>
              <a:rPr lang="fa-IR" dirty="0" smtClean="0"/>
              <a:t>) را نوشت</a:t>
            </a:r>
          </a:p>
          <a:p>
            <a:endParaRPr lang="fa-IR" dirty="0" smtClean="0"/>
          </a:p>
          <a:p>
            <a:pPr>
              <a:buNone/>
            </a:pPr>
            <a:r>
              <a:rPr lang="fa-I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</a:t>
            </a:r>
            <a:endParaRPr lang="fa-IR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a-IR" dirty="0" smtClean="0"/>
              <a:t>حیطه: ارزیابی شیوه تدریس اساتید</a:t>
            </a:r>
          </a:p>
          <a:p>
            <a:pPr lvl="1"/>
            <a:r>
              <a:rPr lang="fa-IR" dirty="0" smtClean="0"/>
              <a:t>موضوع: سنجش قدرت بیان اساتید بر اساس نظر دانشجویان</a:t>
            </a:r>
          </a:p>
          <a:p>
            <a:pPr lvl="2"/>
            <a:r>
              <a:rPr lang="fa-IR" dirty="0" smtClean="0"/>
              <a:t>عنوان: تعیین مشخصات موثر شخصیتی مدرسین در انتقال مفاهیم درسی از دیدگاه دانشجویان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~PP3493.WAV">
            <a:hlinkClick r:id="" action="ppaction://media"/>
          </p:cNvPr>
          <p:cNvPicPr>
            <a:picLocks noRot="1" noChangeAspect="1"/>
          </p:cNvPicPr>
          <p:nvPr>
            <a:wavAudioFile r:embed="rId1" name="~PP3493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19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یافتن حیطه و موضوع تحقیق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یکی از بزرگترین مشکلات بر سر راه تحقیق نداشتن ایده است.</a:t>
            </a:r>
          </a:p>
          <a:p>
            <a:endParaRPr lang="fa-IR" dirty="0" smtClean="0"/>
          </a:p>
          <a:p>
            <a:r>
              <a:rPr lang="fa-IR" dirty="0" smtClean="0"/>
              <a:t>یافتن موضوع خوب تحقیق یک هنر بسیار مهم و نوعی نبوغ است. بدون داشتن این فرامهارت و صرف خواندن و یادگرفتن روش تحقیق هرگز انسان را محقق نخواهد کرد.</a:t>
            </a:r>
          </a:p>
          <a:p>
            <a:endParaRPr lang="fa-IR" dirty="0" smtClean="0"/>
          </a:p>
          <a:p>
            <a:r>
              <a:rPr lang="fa-IR" dirty="0" smtClean="0"/>
              <a:t>ذهن پژوهشگر باید با دیدن هر مشکل و با خواندن هر مطلب علمی، دهها موضوع جدید برای تحقیق را بیافریند.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~PP2084.WAV">
            <a:hlinkClick r:id="" action="ppaction://media"/>
          </p:cNvPr>
          <p:cNvPicPr>
            <a:picLocks noRot="1" noChangeAspect="1"/>
          </p:cNvPicPr>
          <p:nvPr>
            <a:wavAudioFile r:embed="rId1" name="~PP2084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73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یافتن حیطه و موضوع تحقیق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4625975"/>
          </a:xfrm>
        </p:spPr>
        <p:txBody>
          <a:bodyPr/>
          <a:lstStyle/>
          <a:p>
            <a:r>
              <a:rPr lang="fa-IR" dirty="0" smtClean="0"/>
              <a:t>برای بارور نمودن ذهن در یافتن موضوع مناسب تحقیق بایست</a:t>
            </a:r>
          </a:p>
          <a:p>
            <a:pPr lvl="1"/>
            <a:r>
              <a:rPr lang="fa-IR" dirty="0" smtClean="0"/>
              <a:t> زیاد مطالعه نمود و مقالات و مجلات را مرور نموده و عناوین تحقیق دیگران را با دقت برانداز نمود.</a:t>
            </a:r>
          </a:p>
          <a:p>
            <a:pPr lvl="1"/>
            <a:r>
              <a:rPr lang="fa-IR" dirty="0" smtClean="0"/>
              <a:t>سعی نمود ذهنی کل نگر داشت. اجزا را در کنار هم قرار داده و تصویر ذهنی مناسبی از حیطه و یا حیطه های علمی مرتبط بوجود آورد</a:t>
            </a:r>
          </a:p>
          <a:p>
            <a:pPr lvl="1"/>
            <a:r>
              <a:rPr lang="fa-IR" dirty="0" smtClean="0"/>
              <a:t>در یافتن خلاها و ایجاد شبه در مطالب علمی تلاش نمود</a:t>
            </a:r>
          </a:p>
          <a:p>
            <a:pPr lvl="1"/>
            <a:r>
              <a:rPr lang="fa-IR" dirty="0" smtClean="0"/>
              <a:t>تخیل علمی داشت</a:t>
            </a:r>
          </a:p>
          <a:p>
            <a:pPr lvl="1"/>
            <a:r>
              <a:rPr lang="fa-IR" dirty="0" smtClean="0"/>
              <a:t>دور را نگاه نمود</a:t>
            </a:r>
          </a:p>
          <a:p>
            <a:pPr lvl="1"/>
            <a:r>
              <a:rPr lang="fa-IR" dirty="0" smtClean="0"/>
              <a:t>در مجادلات و بحثها علمی شرکت فعال داشت. شنونده و یا خواننده صرف بودن کافی نیست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~PP2845.WAV">
            <a:hlinkClick r:id="" action="ppaction://media"/>
          </p:cNvPr>
          <p:cNvPicPr>
            <a:picLocks noRot="1" noChangeAspect="1"/>
          </p:cNvPicPr>
          <p:nvPr>
            <a:wavAudioFile r:embed="rId1" name="~PP2845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48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8929718" cy="1252728"/>
          </a:xfrm>
        </p:spPr>
        <p:txBody>
          <a:bodyPr>
            <a:noAutofit/>
          </a:bodyPr>
          <a:lstStyle/>
          <a:p>
            <a:pPr marL="355600" indent="-355600"/>
            <a:r>
              <a:rPr lang="fa-IR" sz="3600" dirty="0" smtClean="0"/>
              <a:t>یک مثال</a:t>
            </a:r>
            <a:br>
              <a:rPr lang="fa-IR" sz="3600" dirty="0" smtClean="0"/>
            </a:br>
            <a:r>
              <a:rPr lang="fa-IR" sz="2400" dirty="0" smtClean="0"/>
              <a:t>به نظرم شما در آموزش علوم پزشکی چه حیطه هایی را می توان تصور نمود؟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2285992"/>
            <a:ext cx="4286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fa-IR" sz="3200" dirty="0" smtClean="0">
                <a:cs typeface="B Zar" pitchFamily="2" charset="-78"/>
              </a:rPr>
              <a:t>برنامه ریزی درسی</a:t>
            </a:r>
          </a:p>
          <a:p>
            <a:pPr lvl="1">
              <a:buFont typeface="Arial" pitchFamily="34" charset="0"/>
              <a:buChar char="•"/>
            </a:pPr>
            <a:r>
              <a:rPr lang="fa-IR" sz="3200" dirty="0" smtClean="0">
                <a:cs typeface="B Zar" pitchFamily="2" charset="-78"/>
              </a:rPr>
              <a:t>مدیریت آموزش</a:t>
            </a:r>
          </a:p>
          <a:p>
            <a:pPr lvl="1">
              <a:buFont typeface="Arial" pitchFamily="34" charset="0"/>
              <a:buChar char="•"/>
            </a:pPr>
            <a:r>
              <a:rPr lang="fa-IR" sz="3200" dirty="0" smtClean="0">
                <a:cs typeface="B Zar" pitchFamily="2" charset="-78"/>
              </a:rPr>
              <a:t>شیوه تدریس</a:t>
            </a:r>
          </a:p>
          <a:p>
            <a:pPr lvl="1">
              <a:buFont typeface="Arial" pitchFamily="34" charset="0"/>
              <a:buChar char="•"/>
            </a:pPr>
            <a:r>
              <a:rPr lang="fa-IR" sz="3200" dirty="0" smtClean="0">
                <a:cs typeface="B Zar" pitchFamily="2" charset="-78"/>
              </a:rPr>
              <a:t>ارزیابی پیشرفت تحصیلی</a:t>
            </a:r>
          </a:p>
          <a:p>
            <a:pPr lvl="1">
              <a:buFont typeface="Arial" pitchFamily="34" charset="0"/>
              <a:buChar char="•"/>
            </a:pPr>
            <a:r>
              <a:rPr lang="fa-IR" sz="3200" dirty="0" smtClean="0">
                <a:cs typeface="B Zar" pitchFamily="2" charset="-78"/>
              </a:rPr>
              <a:t>منابع علمی و متون آموزشی</a:t>
            </a:r>
          </a:p>
          <a:p>
            <a:pPr lvl="1">
              <a:buFont typeface="Arial" pitchFamily="34" charset="0"/>
              <a:buChar char="•"/>
            </a:pPr>
            <a:r>
              <a:rPr lang="fa-IR" sz="3200" dirty="0" smtClean="0">
                <a:cs typeface="B Zar" pitchFamily="2" charset="-78"/>
              </a:rPr>
              <a:t>اقتصاد آموزش</a:t>
            </a:r>
          </a:p>
          <a:p>
            <a:pPr lvl="1">
              <a:buFont typeface="Arial" pitchFamily="34" charset="0"/>
              <a:buChar char="•"/>
            </a:pPr>
            <a:r>
              <a:rPr lang="fa-IR" sz="3200" dirty="0" smtClean="0">
                <a:cs typeface="B Zar" pitchFamily="2" charset="-78"/>
              </a:rPr>
              <a:t>انگیزش فرادهنده و فراگیرنده </a:t>
            </a:r>
          </a:p>
        </p:txBody>
      </p:sp>
      <p:sp>
        <p:nvSpPr>
          <p:cNvPr id="7" name="Rectangle 6"/>
          <p:cNvSpPr/>
          <p:nvPr/>
        </p:nvSpPr>
        <p:spPr>
          <a:xfrm>
            <a:off x="285720" y="1857364"/>
            <a:ext cx="40005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fa-IR" sz="3200" dirty="0" smtClean="0">
                <a:cs typeface="B Zar" pitchFamily="2" charset="-78"/>
              </a:rPr>
              <a:t>آموزش مداوم</a:t>
            </a:r>
          </a:p>
          <a:p>
            <a:pPr lvl="1">
              <a:buFont typeface="Arial" pitchFamily="34" charset="0"/>
              <a:buChar char="•"/>
            </a:pPr>
            <a:r>
              <a:rPr lang="fa-IR" sz="3200" dirty="0" smtClean="0">
                <a:cs typeface="B Zar" pitchFamily="2" charset="-78"/>
              </a:rPr>
              <a:t>مهارتهای یادگیری</a:t>
            </a:r>
          </a:p>
          <a:p>
            <a:pPr lvl="1">
              <a:buFont typeface="Arial" pitchFamily="34" charset="0"/>
              <a:buChar char="•"/>
            </a:pPr>
            <a:r>
              <a:rPr lang="fa-IR" sz="3200" dirty="0" smtClean="0">
                <a:cs typeface="B Zar" pitchFamily="2" charset="-78"/>
              </a:rPr>
              <a:t>خطاهای آموزش</a:t>
            </a:r>
          </a:p>
          <a:p>
            <a:pPr lvl="1">
              <a:buFont typeface="Arial" pitchFamily="34" charset="0"/>
              <a:buChar char="•"/>
            </a:pPr>
            <a:r>
              <a:rPr lang="fa-IR" sz="3200" dirty="0" smtClean="0">
                <a:cs typeface="B Zar" pitchFamily="2" charset="-78"/>
              </a:rPr>
              <a:t>گزینش دانشجو</a:t>
            </a:r>
          </a:p>
          <a:p>
            <a:pPr lvl="1">
              <a:buFont typeface="Arial" pitchFamily="34" charset="0"/>
              <a:buChar char="•"/>
            </a:pPr>
            <a:r>
              <a:rPr lang="fa-IR" sz="3200" dirty="0" smtClean="0">
                <a:cs typeface="B Zar" pitchFamily="2" charset="-78"/>
              </a:rPr>
              <a:t>اخلاق در آموزش</a:t>
            </a:r>
          </a:p>
          <a:p>
            <a:pPr lvl="1">
              <a:buFont typeface="Arial" pitchFamily="34" charset="0"/>
              <a:buChar char="•"/>
            </a:pPr>
            <a:r>
              <a:rPr lang="fa-IR" sz="3200" dirty="0" smtClean="0">
                <a:cs typeface="B Zar" pitchFamily="2" charset="-78"/>
              </a:rPr>
              <a:t>پژوهش در آموزش</a:t>
            </a:r>
          </a:p>
          <a:p>
            <a:pPr lvl="1">
              <a:buFont typeface="Arial" pitchFamily="34" charset="0"/>
              <a:buChar char="•"/>
            </a:pPr>
            <a:r>
              <a:rPr lang="fa-IR" sz="3200" dirty="0" smtClean="0">
                <a:cs typeface="B Zar" pitchFamily="2" charset="-78"/>
              </a:rPr>
              <a:t>اعتباربخشی دوره آموزشی</a:t>
            </a:r>
          </a:p>
          <a:p>
            <a:pPr lvl="1">
              <a:buFont typeface="Arial" pitchFamily="34" charset="0"/>
              <a:buChar char="•"/>
            </a:pPr>
            <a:r>
              <a:rPr lang="fa-IR" sz="3200" dirty="0" smtClean="0">
                <a:cs typeface="B Zar" pitchFamily="2" charset="-78"/>
              </a:rPr>
              <a:t>پایش و ارزشیابی</a:t>
            </a:r>
          </a:p>
          <a:p>
            <a:pPr lvl="1">
              <a:buFont typeface="Arial" pitchFamily="34" charset="0"/>
              <a:buChar char="•"/>
            </a:pPr>
            <a:r>
              <a:rPr lang="fa-IR" sz="3200" dirty="0" smtClean="0">
                <a:cs typeface="B Zar" pitchFamily="2" charset="-78"/>
              </a:rPr>
              <a:t> .....................  </a:t>
            </a:r>
          </a:p>
        </p:txBody>
      </p:sp>
      <p:pic>
        <p:nvPicPr>
          <p:cNvPr id="8" name="~PP1719.WAV">
            <a:hlinkClick r:id="" action="ppaction://media"/>
          </p:cNvPr>
          <p:cNvPicPr>
            <a:picLocks noRot="1" noChangeAspect="1"/>
          </p:cNvPicPr>
          <p:nvPr>
            <a:wavAudioFile r:embed="rId1" name="~PP1719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21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مشخصات موضوع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نو و بدیع بودن (نقطه مقابل تکراری بودن)</a:t>
            </a:r>
          </a:p>
          <a:p>
            <a:r>
              <a:rPr lang="fa-IR" dirty="0" smtClean="0"/>
              <a:t>کاربردی بودن</a:t>
            </a:r>
          </a:p>
          <a:p>
            <a:r>
              <a:rPr lang="fa-IR" dirty="0" smtClean="0"/>
              <a:t>جذبیت</a:t>
            </a:r>
          </a:p>
          <a:p>
            <a:r>
              <a:rPr lang="fa-IR" dirty="0" smtClean="0"/>
              <a:t>مورد توجه افراد صاحب نظر بودن</a:t>
            </a:r>
          </a:p>
          <a:p>
            <a:r>
              <a:rPr lang="fa-IR" dirty="0" smtClean="0"/>
              <a:t>قابل انجام بودن</a:t>
            </a:r>
          </a:p>
          <a:p>
            <a:r>
              <a:rPr lang="fa-IR" dirty="0" smtClean="0"/>
              <a:t>نداشتن مشکل اخلاقی</a:t>
            </a:r>
          </a:p>
          <a:p>
            <a:r>
              <a:rPr lang="fa-IR" dirty="0" smtClean="0"/>
              <a:t>باصرفه بودن</a:t>
            </a:r>
          </a:p>
          <a:p>
            <a:r>
              <a:rPr lang="fa-IR" dirty="0" smtClean="0"/>
              <a:t>علمی بودن</a:t>
            </a:r>
          </a:p>
          <a:p>
            <a:r>
              <a:rPr lang="fa-IR" dirty="0" smtClean="0"/>
              <a:t>قابل درک برای مخاطبین</a:t>
            </a:r>
          </a:p>
          <a:p>
            <a:endParaRPr lang="fa-IR" dirty="0" smtClean="0"/>
          </a:p>
          <a:p>
            <a:endParaRPr lang="fa-I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~PP2533.WAV">
            <a:hlinkClick r:id="" action="ppaction://media"/>
          </p:cNvPr>
          <p:cNvPicPr>
            <a:picLocks noRot="1" noChangeAspect="1"/>
          </p:cNvPicPr>
          <p:nvPr>
            <a:wavAudioFile r:embed="rId1" name="~PP2533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86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مشخصات عنوان مناسب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جامع بودن</a:t>
            </a:r>
          </a:p>
          <a:p>
            <a:r>
              <a:rPr lang="fa-IR" dirty="0" smtClean="0"/>
              <a:t>کوتاه و مختصر بودن</a:t>
            </a:r>
          </a:p>
          <a:p>
            <a:r>
              <a:rPr lang="fa-IR" dirty="0" smtClean="0"/>
              <a:t>خبری بودن</a:t>
            </a:r>
          </a:p>
          <a:p>
            <a:r>
              <a:rPr lang="fa-IR" dirty="0" smtClean="0"/>
              <a:t>در صورت نیاز داشتن زمان و مکان</a:t>
            </a:r>
          </a:p>
          <a:p>
            <a:r>
              <a:rPr lang="fa-IR" dirty="0" smtClean="0"/>
              <a:t>جذاب بودن</a:t>
            </a:r>
          </a:p>
          <a:p>
            <a:r>
              <a:rPr lang="fa-IR" dirty="0" smtClean="0"/>
              <a:t>رعایت جنبه های اخلاقی</a:t>
            </a:r>
          </a:p>
          <a:p>
            <a:r>
              <a:rPr lang="fa-IR" dirty="0" smtClean="0"/>
              <a:t>خنثی بودن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~PP591.WAV">
            <a:hlinkClick r:id="" action="ppaction://media"/>
          </p:cNvPr>
          <p:cNvPicPr>
            <a:picLocks noRot="1" noChangeAspect="1"/>
          </p:cNvPicPr>
          <p:nvPr>
            <a:wavAudioFile r:embed="rId1" name="~PP591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35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چگونه عنوان تحقیق نوشته شود؟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4625975"/>
          </a:xfrm>
        </p:spPr>
        <p:txBody>
          <a:bodyPr/>
          <a:lstStyle/>
          <a:p>
            <a:r>
              <a:rPr lang="fa-IR" dirty="0" smtClean="0"/>
              <a:t>ابتدا به کاملترین شکل ممکن عنوان خود را بنویسید و بعد سعی نمایید به ترتیب تک تک کلمات عنوان نوشته شده را بپوشانید؛ در صورتی که پوشاندن یک کلمه از عنوان معنا و مفهوم آن را ناقص ننمود بدانید که آن کلمه زائد است و لذا بیان آن ضرورتی ندارد. فقط کلماتی را نگاه دارید که حذف آنها معنای عبارت را از بین می برد.</a:t>
            </a:r>
          </a:p>
          <a:p>
            <a:r>
              <a:rPr lang="fa-IR" dirty="0" smtClean="0"/>
              <a:t>بهتر است عنوان با کلماتی مانند ”بررسی“، ”ارزیابی“، ”سنجش“ و </a:t>
            </a:r>
            <a:r>
              <a:rPr lang="fa-IR" smtClean="0"/>
              <a:t>یا کلمات </a:t>
            </a:r>
            <a:r>
              <a:rPr lang="fa-IR" dirty="0" smtClean="0"/>
              <a:t>مشابه شروع شود</a:t>
            </a:r>
          </a:p>
          <a:p>
            <a:r>
              <a:rPr lang="fa-IR" dirty="0" smtClean="0"/>
              <a:t>بیان زمان و مکان تحقیق در عنوان فقط در صورتی ضرورت دارد که پاسخ به سوال تحقیق در زمانها و مکانهای مختلف تغییر یابد.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~PP3323.WAV">
            <a:hlinkClick r:id="" action="ppaction://media"/>
          </p:cNvPr>
          <p:cNvPicPr>
            <a:picLocks noRot="1" noChangeAspect="1"/>
          </p:cNvPicPr>
          <p:nvPr>
            <a:wavAudioFile r:embed="rId1" name="~PP3323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40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به نظر شما عناوین زیر دارای چه ایرادتی هستند؟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774825"/>
            <a:ext cx="8715436" cy="4625975"/>
          </a:xfrm>
        </p:spPr>
        <p:txBody>
          <a:bodyPr/>
          <a:lstStyle/>
          <a:p>
            <a:r>
              <a:rPr lang="fa-IR" dirty="0" smtClean="0"/>
              <a:t>رعایت اخلاق در آموزش: </a:t>
            </a:r>
            <a:r>
              <a:rPr lang="fa-IR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جامع نیست</a:t>
            </a:r>
            <a:endParaRPr lang="fa-IR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a-IR" dirty="0" smtClean="0"/>
              <a:t>بررسی قدرت ارتباط بین مهارتهای یادگیری مدرس در افزایش قدرت بیان و تدریس وی در آموزش به دانشجویان پزشکی: </a:t>
            </a:r>
            <a:r>
              <a:rPr lang="fa-IR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طولانی است، جذابیت ندارد، خنثی نیست، درک آن دشوار است</a:t>
            </a:r>
          </a:p>
          <a:p>
            <a:r>
              <a:rPr lang="fa-IR" dirty="0" smtClean="0"/>
              <a:t>بررسی فراوانی کری در نوزادان مادران مصرف کننده مواد مخدر خطرناک: </a:t>
            </a:r>
            <a:r>
              <a:rPr lang="fa-IR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جذابیت کم، کلمات تند و خشن، کلمه ناشنا بسیار زیباتر است</a:t>
            </a:r>
          </a:p>
          <a:p>
            <a:r>
              <a:rPr lang="fa-IR" dirty="0" smtClean="0"/>
              <a:t>ارزیابی میزان اثربخشی آموزش روش تحقیق از طریق خودآموزهای صوتی-تصویری برای دانشجویان دوره های کارشناسی ارشد: </a:t>
            </a:r>
            <a:r>
              <a:rPr lang="fa-IR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نسبتاً خوب و مناسب است ولی باز می توان آن را ساده تر نوشت</a:t>
            </a:r>
            <a:endParaRPr lang="en-US" sz="28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~PP2901.WAV">
            <a:hlinkClick r:id="" action="ppaction://media"/>
          </p:cNvPr>
          <p:cNvPicPr>
            <a:picLocks noRot="1" noChangeAspect="1"/>
          </p:cNvPicPr>
          <p:nvPr>
            <a:wavAudioFile r:embed="rId1" name="~PP2901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55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وش شناسي پژوهش در آموزش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2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wrap="square">
        <a:spAutoFit/>
      </a:bodyPr>
      <a:lstStyle>
        <a:defPPr>
          <a:defRPr sz="2400" dirty="0" smtClean="0">
            <a:cs typeface="B Zar" pitchFamily="2" charset="-78"/>
          </a:defRPr>
        </a:defPPr>
      </a:lstStyle>
    </a:spDef>
    <a:txDef>
      <a:spPr>
        <a:noFill/>
      </a:spPr>
      <a:bodyPr wrap="square" rtlCol="1">
        <a:spAutoFit/>
      </a:bodyPr>
      <a:lstStyle>
        <a:defPPr>
          <a:defRPr sz="2400" dirty="0" smtClean="0">
            <a:cs typeface="B Zar" pitchFamily="2" charset="-7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روش شناسي پژوهش در آموزش</Template>
  <TotalTime>417</TotalTime>
  <Words>818</Words>
  <Application>Microsoft Office PowerPoint</Application>
  <PresentationFormat>On-screen Show (4:3)</PresentationFormat>
  <Paragraphs>112</Paragraphs>
  <Slides>10</Slides>
  <Notes>10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روش شناسي پژوهش در آموزش</vt:lpstr>
      <vt:lpstr>روش شناسي پژوهشهای کمی (2)  انتخاب عنوان</vt:lpstr>
      <vt:lpstr>حیطه/ موضوع/ عنوان تحقیق</vt:lpstr>
      <vt:lpstr>یافتن حیطه و موضوع تحقیق (1)</vt:lpstr>
      <vt:lpstr>یافتن حیطه و موضوع تحقیق (2)</vt:lpstr>
      <vt:lpstr>یک مثال به نظرم شما در آموزش علوم پزشکی چه حیطه هایی را می توان تصور نمود؟</vt:lpstr>
      <vt:lpstr>مشخصات موضوع</vt:lpstr>
      <vt:lpstr>مشخصات عنوان مناسب</vt:lpstr>
      <vt:lpstr>چگونه عنوان تحقیق نوشته شود؟</vt:lpstr>
      <vt:lpstr>به نظر شما عناوین زیر دارای چه ایرادتی هستند؟</vt:lpstr>
      <vt:lpstr>سوالاتی برای شما</vt:lpstr>
    </vt:vector>
  </TitlesOfParts>
  <Company>PES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روش شناسي پژوهش در آموزش</dc:title>
  <dc:creator>Ali Akbar Haghdoost</dc:creator>
  <cp:lastModifiedBy>Ali Akbar Haghdoost</cp:lastModifiedBy>
  <cp:revision>121</cp:revision>
  <dcterms:created xsi:type="dcterms:W3CDTF">2010-01-27T16:56:38Z</dcterms:created>
  <dcterms:modified xsi:type="dcterms:W3CDTF">2010-02-24T20:32:24Z</dcterms:modified>
</cp:coreProperties>
</file>