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66" r:id="rId4"/>
    <p:sldId id="267" r:id="rId5"/>
    <p:sldId id="268" r:id="rId6"/>
    <p:sldId id="269" r:id="rId7"/>
    <p:sldId id="264" r:id="rId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20879" autoAdjust="0"/>
    <p:restoredTop sz="94660"/>
  </p:normalViewPr>
  <p:slideViewPr>
    <p:cSldViewPr>
      <p:cViewPr varScale="1">
        <p:scale>
          <a:sx n="70" d="100"/>
          <a:sy n="70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2/5/2010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6C1F-4854-4B70-9D86-A12877F7DF19}" type="datetime1">
              <a:rPr lang="en-US" smtClean="0"/>
              <a:pPr>
                <a:defRPr/>
              </a:pPr>
              <a:t>2/5/2010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286A-F6F4-41C3-8622-4753B0943167}" type="datetime1">
              <a:rPr lang="en-US" smtClean="0"/>
              <a:pPr>
                <a:defRPr/>
              </a:pPr>
              <a:t>2/5/2010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FF8-8432-4FF8-9698-76E39B3C043D}" type="datetime1">
              <a:rPr lang="en-US" smtClean="0"/>
              <a:pPr>
                <a:defRPr/>
              </a:pPr>
              <a:t>2/5/2010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6FA4-6BBA-499B-B973-AF9A4BC173CF}" type="datetime1">
              <a:rPr lang="en-US" smtClean="0"/>
              <a:pPr>
                <a:defRPr/>
              </a:pPr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ABE-8227-43E7-AD99-9CC8450C87AC}" type="datetime1">
              <a:rPr lang="en-US" smtClean="0"/>
              <a:pPr>
                <a:defRPr/>
              </a:pPr>
              <a:t>2/5/2010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439-6A40-42A8-9160-5A5ADFEF06E0}" type="datetime1">
              <a:rPr lang="en-US" smtClean="0"/>
              <a:pPr>
                <a:defRPr/>
              </a:pPr>
              <a:t>2/5/2010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C576-C5AB-4BE7-938F-738C08BC9A1F}" type="datetime1">
              <a:rPr lang="en-US" smtClean="0"/>
              <a:pPr>
                <a:defRPr/>
              </a:pPr>
              <a:t>2/5/2010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A5A2-7613-45DE-A45F-B52451EB7DC5}" type="datetime1">
              <a:rPr lang="en-US" smtClean="0"/>
              <a:pPr>
                <a:defRPr/>
              </a:pPr>
              <a:t>2/5/2010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93D-1555-4FBE-9D69-D52E980F3883}" type="datetime1">
              <a:rPr lang="en-US" smtClean="0"/>
              <a:pPr>
                <a:defRPr/>
              </a:pPr>
              <a:t>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208-C26B-4F2C-B968-20CE4E69E493}" type="datetime1">
              <a:rPr lang="en-US" smtClean="0"/>
              <a:pPr>
                <a:defRPr/>
              </a:pPr>
              <a:t>2/5/2010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A4EF-1D4D-47E3-A52D-C0B0582284E5}" type="datetime1">
              <a:rPr lang="en-US" smtClean="0"/>
              <a:pPr>
                <a:defRPr/>
              </a:pPr>
              <a:t>2/5/2010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A6C782-50FC-4A4F-863E-79178C53F1A0}" type="datetime1">
              <a:rPr lang="en-US" smtClean="0"/>
              <a:pPr>
                <a:defRPr/>
              </a:pPr>
              <a:t>2/5/2010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8077200" cy="231458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روش شناسي پژوهشهای کمی (5)</a:t>
            </a:r>
            <a: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54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فرضیات و سوالات</a:t>
            </a:r>
            <a:endParaRPr lang="en-US" sz="3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  <p:pic>
        <p:nvPicPr>
          <p:cNvPr id="8" name="~PP3580.WAV">
            <a:hlinkClick r:id="" action="ppaction://media"/>
          </p:cNvPr>
          <p:cNvPicPr>
            <a:picLocks noRot="1" noChangeAspect="1"/>
          </p:cNvPicPr>
          <p:nvPr>
            <a:wavAudioFile r:embed="rId1" name="~PP3580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تمرین قبلی</a:t>
            </a:r>
            <a:r>
              <a:rPr lang="en-US" dirty="0" smtClean="0"/>
              <a:t> </a:t>
            </a:r>
            <a:r>
              <a:rPr lang="fa-IR" dirty="0" smtClean="0"/>
              <a:t> در خصوص اهداف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6" y="1571612"/>
            <a:ext cx="8786874" cy="4625975"/>
          </a:xfrm>
        </p:spPr>
        <p:txBody>
          <a:bodyPr/>
          <a:lstStyle/>
          <a:p>
            <a:pPr algn="ctr">
              <a:buNone/>
            </a:pPr>
            <a:r>
              <a:rPr lang="fa-I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عنوان: بررسی رابطه بین مصرف غذاهای آماده با خطر ابتلا به سکته قلبی</a:t>
            </a:r>
          </a:p>
          <a:p>
            <a:r>
              <a:rPr lang="fa-IR" sz="2400" dirty="0" smtClean="0">
                <a:solidFill>
                  <a:srgbClr val="FF0000"/>
                </a:solidFill>
              </a:rPr>
              <a:t>هدف کلی</a:t>
            </a:r>
            <a:r>
              <a:rPr lang="fa-IR" sz="2400" dirty="0" smtClean="0"/>
              <a:t>: تعیین رابطه بین مصرف غذاهای آماده با خطر بروز سکته قلبی در شهر کرمان در سال 1389</a:t>
            </a:r>
          </a:p>
          <a:p>
            <a:r>
              <a:rPr lang="fa-IR" sz="2400" dirty="0" smtClean="0">
                <a:solidFill>
                  <a:srgbClr val="FF0000"/>
                </a:solidFill>
              </a:rPr>
              <a:t>اهداف جزیی</a:t>
            </a:r>
          </a:p>
          <a:p>
            <a:pPr lvl="1"/>
            <a:r>
              <a:rPr lang="fa-IR" sz="2000" dirty="0" smtClean="0"/>
              <a:t>تعیین میزان مصرف غذاهای آماده در افرادی که سکته قلبی نموده اند</a:t>
            </a:r>
          </a:p>
          <a:p>
            <a:pPr lvl="1"/>
            <a:r>
              <a:rPr lang="fa-IR" sz="2000" dirty="0" smtClean="0"/>
              <a:t>تعیین میزان مصرف غذاهای آماده در افرادی که سکته قلبی ننموده اند</a:t>
            </a:r>
          </a:p>
          <a:p>
            <a:pPr lvl="1"/>
            <a:r>
              <a:rPr lang="fa-IR" sz="2000" dirty="0" smtClean="0"/>
              <a:t>مقایسه میزان مصرف غذاهای آماده در دو گروه فوق</a:t>
            </a:r>
          </a:p>
          <a:p>
            <a:r>
              <a:rPr lang="fa-IR" sz="2400" dirty="0" smtClean="0">
                <a:solidFill>
                  <a:srgbClr val="FF0000"/>
                </a:solidFill>
              </a:rPr>
              <a:t>هدف کاربردی</a:t>
            </a:r>
            <a:r>
              <a:rPr lang="fa-IR" sz="2400" dirty="0" smtClean="0"/>
              <a:t>: با دانستن میزان ارتباط شاید بتوان توصیه های پیشگیرانه بهتری برای کاهش خطر بروز سکته قلبی ارایه داد</a:t>
            </a:r>
          </a:p>
          <a:p>
            <a:r>
              <a:rPr lang="fa-IR" sz="2400" dirty="0" smtClean="0">
                <a:solidFill>
                  <a:srgbClr val="FF0000"/>
                </a:solidFill>
              </a:rPr>
              <a:t>اهداف فرعی</a:t>
            </a:r>
          </a:p>
          <a:p>
            <a:pPr lvl="1"/>
            <a:r>
              <a:rPr lang="fa-IR" sz="2000" dirty="0" smtClean="0"/>
              <a:t>تعیین میزان ارتباط فوق الذکر بر اساس زیر گروههای مختلف سنی و جنسی</a:t>
            </a:r>
          </a:p>
          <a:p>
            <a:pPr lvl="1"/>
            <a:r>
              <a:rPr lang="fa-IR" sz="2000" dirty="0" smtClean="0"/>
              <a:t>تعیین میزان ارتباط فوق الذکر بر حسب میزان و نوع غذاهای آماده مورد مصرف</a:t>
            </a:r>
          </a:p>
          <a:p>
            <a:pPr lvl="1"/>
            <a:r>
              <a:rPr lang="fa-IR" sz="2000" dirty="0" smtClean="0"/>
              <a:t>تعیین میزان ارتباط فوق الذکر بر حسب سایر متغیرهای تاثیرگذار مانند میزان فعالیت بدنی و مصرف سیگار</a:t>
            </a:r>
          </a:p>
          <a:p>
            <a:endParaRPr lang="fa-I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~PP1551.WAV">
            <a:hlinkClick r:id="" action="ppaction://media"/>
          </p:cNvPr>
          <p:cNvPicPr>
            <a:picLocks noRot="1" noChangeAspect="1"/>
          </p:cNvPicPr>
          <p:nvPr>
            <a:wavAudioFile r:embed="rId1" name="~PP1551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سوالات و فرضیات پژوهش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سوالات</a:t>
            </a:r>
            <a:r>
              <a:rPr lang="fa-IR" dirty="0" smtClean="0"/>
              <a:t>: منظور پرسشهایی هستند که برای رسیدن به اهداف باید پاسخ داده شود. </a:t>
            </a:r>
          </a:p>
          <a:p>
            <a:endParaRPr lang="fa-IR" dirty="0" smtClean="0"/>
          </a:p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فرضیات</a:t>
            </a:r>
            <a:r>
              <a:rPr lang="fa-IR" dirty="0" smtClean="0"/>
              <a:t>: به پیش فرضهایی است که برای ارتباط بین متغیرها می توان متصور بود.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~PP928.WAV">
            <a:hlinkClick r:id="" action="ppaction://media"/>
          </p:cNvPr>
          <p:cNvPicPr>
            <a:picLocks noRot="1" noChangeAspect="1"/>
          </p:cNvPicPr>
          <p:nvPr>
            <a:wavAudioFile r:embed="rId1" name="~PP92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8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فرضیات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857783"/>
          </a:xfrm>
        </p:spPr>
        <p:txBody>
          <a:bodyPr/>
          <a:lstStyle/>
          <a:p>
            <a:pPr marL="95250" indent="23813">
              <a:buNone/>
            </a:pPr>
            <a:r>
              <a:rPr lang="fa-IR" dirty="0" smtClean="0"/>
              <a:t>فرضیه صفر یا فرضیه خنثی که هر گونه ارتباط بین متغیرها را رد می کند و با علامت </a:t>
            </a: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fa-IR" dirty="0" smtClean="0"/>
              <a:t> نمایش داده می شود.</a:t>
            </a:r>
          </a:p>
          <a:p>
            <a:pPr lvl="1" algn="ctr">
              <a:buNone/>
            </a:pPr>
            <a:r>
              <a:rPr lang="fa-IR" dirty="0" smtClean="0">
                <a:solidFill>
                  <a:srgbClr val="FF0000"/>
                </a:solidFill>
              </a:rPr>
              <a:t>رابطه ای بین مصرف غذاهای آماده و خطر ابتلا به سکته قلبی وجود ندارد</a:t>
            </a:r>
          </a:p>
          <a:p>
            <a:pPr marL="95250" indent="23813">
              <a:buNone/>
            </a:pPr>
            <a:r>
              <a:rPr lang="fa-IR" dirty="0" smtClean="0"/>
              <a:t>فرضیه مقابل که ارتباط بین متغیرها را تایید می کند و با علامت </a:t>
            </a:r>
            <a:r>
              <a:rPr lang="en-US" dirty="0" smtClean="0"/>
              <a:t>H</a:t>
            </a:r>
            <a:r>
              <a:rPr lang="en-US" baseline="-25000" dirty="0" smtClean="0"/>
              <a:t>A</a:t>
            </a:r>
            <a:r>
              <a:rPr lang="fa-IR" dirty="0" smtClean="0"/>
              <a:t> نمایش داده می شود. این فرضیه ممکن است دو دامنه باشد و جهت خاصی را دنبال نکند</a:t>
            </a:r>
          </a:p>
          <a:p>
            <a:pPr lvl="1" algn="ctr">
              <a:buNone/>
            </a:pPr>
            <a:r>
              <a:rPr lang="fa-IR" dirty="0" smtClean="0">
                <a:solidFill>
                  <a:srgbClr val="FF0000"/>
                </a:solidFill>
              </a:rPr>
              <a:t>مصرف غذاهای آماده با خطر ابتلا به سکته قلبی رابطه دارد</a:t>
            </a:r>
          </a:p>
          <a:p>
            <a:pPr marL="450850" lvl="1" indent="-355600">
              <a:buNone/>
            </a:pPr>
            <a:r>
              <a:rPr lang="fa-IR" sz="3200" dirty="0" smtClean="0"/>
              <a:t>یا ممکن است یک دامنه باشد و جهت ارتباط را نیز تعیین کند</a:t>
            </a:r>
          </a:p>
          <a:p>
            <a:pPr lvl="1" algn="ctr">
              <a:buNone/>
            </a:pPr>
            <a:r>
              <a:rPr lang="fa-IR" dirty="0" smtClean="0">
                <a:solidFill>
                  <a:srgbClr val="FF0000"/>
                </a:solidFill>
              </a:rPr>
              <a:t>مصرف غذاهای آماده خطر ابتلا به سکته قلبی را افزایش می دهد</a:t>
            </a:r>
          </a:p>
          <a:p>
            <a:pPr lvl="1">
              <a:buNone/>
            </a:pPr>
            <a:endParaRPr lang="fa-IR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~PP3323.WAV">
            <a:hlinkClick r:id="" action="ppaction://media"/>
          </p:cNvPr>
          <p:cNvPicPr>
            <a:picLocks noRot="1" noChangeAspect="1"/>
          </p:cNvPicPr>
          <p:nvPr>
            <a:wavAudioFile r:embed="rId1" name="~PP332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4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شیوه نگارش فرضیات و سوالات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1"/>
            <a:ext cx="9144000" cy="4757750"/>
          </a:xfrm>
        </p:spPr>
        <p:txBody>
          <a:bodyPr/>
          <a:lstStyle/>
          <a:p>
            <a:r>
              <a:rPr lang="fa-IR" dirty="0" smtClean="0"/>
              <a:t>به صورت کلی متن فرضیات و سوالات بسیار شبیه به اهداف جزیی است. تعداد فرضیات و سوالات برابر تعداد اهداف جزیی خواهد بود.</a:t>
            </a:r>
          </a:p>
          <a:p>
            <a:endParaRPr lang="fa-IR" dirty="0" smtClean="0"/>
          </a:p>
          <a:p>
            <a:r>
              <a:rPr lang="fa-IR" dirty="0" smtClean="0"/>
              <a:t>به صورت کلی برای اهداف جزیی توصیفی سوال و برای اهداف تحلیلی فرضیه نوشته می شود. معمولاً توصیه می شود که فرضیات به صورت خنثی نوشته شود ولی من به این اصل اعتقاد ندارم و فکر می کنم بهتر است به صراحت از ابتدا مشخص کنیم که چه نظری داریم. بیان مشخص فرضیه مقابل از نظر من باعث سوگیری نخواهد شد چرا که </a:t>
            </a:r>
            <a:r>
              <a:rPr lang="fa-IR" sz="2800" b="1" u="sng" dirty="0" smtClean="0"/>
              <a:t>عدم بیان </a:t>
            </a:r>
            <a:r>
              <a:rPr lang="fa-IR" dirty="0" smtClean="0"/>
              <a:t>آنچه که محقق فکر می کند درست است مانع اعمال نظر وی نخواهد شد. برای کاهش خطر سوگیری باید به متدلوژي تحقیق دقت شود.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~PP102.WAV">
            <a:hlinkClick r:id="" action="ppaction://media"/>
          </p:cNvPr>
          <p:cNvPicPr>
            <a:picLocks noRot="1" noChangeAspect="1"/>
          </p:cNvPicPr>
          <p:nvPr>
            <a:wavAudioFile r:embed="rId1" name="~PP102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6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یک 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4825"/>
            <a:ext cx="9144000" cy="4625975"/>
          </a:xfrm>
        </p:spPr>
        <p:txBody>
          <a:bodyPr/>
          <a:lstStyle/>
          <a:p>
            <a:r>
              <a:rPr lang="fa-IR" sz="2400" dirty="0" smtClean="0">
                <a:solidFill>
                  <a:srgbClr val="FF0000"/>
                </a:solidFill>
              </a:rPr>
              <a:t>اهداف جزیی</a:t>
            </a:r>
          </a:p>
          <a:p>
            <a:pPr lvl="1"/>
            <a:r>
              <a:rPr lang="fa-IR" sz="2000" dirty="0" smtClean="0"/>
              <a:t>تعیین میزان مصرف غذاهای آماده در افرادی که سکته قلبی نموده اند</a:t>
            </a:r>
          </a:p>
          <a:p>
            <a:pPr lvl="1"/>
            <a:r>
              <a:rPr lang="fa-IR" sz="2000" dirty="0" smtClean="0"/>
              <a:t>تعیین میزان مصرف غذاهای آماده در افرادی که سکته قلبی ننموده اند</a:t>
            </a:r>
          </a:p>
          <a:p>
            <a:pPr lvl="1"/>
            <a:r>
              <a:rPr lang="fa-IR" sz="2000" dirty="0" smtClean="0"/>
              <a:t>مقایسه میزان مصرف غذاهای آماده در دو گروه فوق</a:t>
            </a:r>
          </a:p>
          <a:p>
            <a:endParaRPr lang="fa-IR" dirty="0" smtClean="0"/>
          </a:p>
          <a:p>
            <a:r>
              <a:rPr lang="fa-IR" dirty="0" smtClean="0"/>
              <a:t>فرضیات و سوالات</a:t>
            </a:r>
          </a:p>
          <a:p>
            <a:pPr lvl="1"/>
            <a:r>
              <a:rPr lang="fa-IR" dirty="0" smtClean="0"/>
              <a:t>میزان مصرف غذاهای آماده در افرادی که سکته قلبی نموده اند چقدر است؟</a:t>
            </a:r>
          </a:p>
          <a:p>
            <a:pPr lvl="1"/>
            <a:r>
              <a:rPr lang="fa-IR" dirty="0" smtClean="0"/>
              <a:t>میزان میزان مصرف غذاهای آماده در افرادی که سکته قلبی ننموده اند چقدر است؟</a:t>
            </a:r>
          </a:p>
          <a:p>
            <a:pPr lvl="1"/>
            <a:r>
              <a:rPr lang="fa-IR" dirty="0" smtClean="0"/>
              <a:t>میزان مصرف غذاهای آماده در دو گروه فوق متفاوت است. (</a:t>
            </a:r>
            <a:r>
              <a:rPr lang="fa-IR" sz="2000" i="1" dirty="0" smtClean="0">
                <a:solidFill>
                  <a:srgbClr val="FF0000"/>
                </a:solidFill>
              </a:rPr>
              <a:t>فرضیه مقابل دو دامنه</a:t>
            </a:r>
            <a:r>
              <a:rPr lang="fa-IR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~PP3845.WAV">
            <a:hlinkClick r:id="" action="ppaction://media"/>
          </p:cNvPr>
          <p:cNvPicPr>
            <a:picLocks noRot="1" noChangeAspect="1"/>
          </p:cNvPicPr>
          <p:nvPr>
            <a:wavAudioFile r:embed="rId1" name="~PP3845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6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سوالاتی برای شما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929222"/>
          </a:xfrm>
        </p:spPr>
        <p:txBody>
          <a:bodyPr/>
          <a:lstStyle/>
          <a:p>
            <a:pPr algn="ctr">
              <a:buNone/>
            </a:pPr>
            <a:r>
              <a:rPr lang="fa-IR" dirty="0" smtClean="0"/>
              <a:t>لطفاً برای موضوع زیر اهداف اصلی و جزیی را نوشته و فرضیات و سوالات مربوطه را بیان فرمایید</a:t>
            </a:r>
          </a:p>
          <a:p>
            <a:endParaRPr lang="fa-IR" dirty="0" smtClean="0"/>
          </a:p>
          <a:p>
            <a:pPr algn="ctr">
              <a:buNone/>
            </a:pPr>
            <a:r>
              <a:rPr lang="fa-I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بررسی رابطه بین جنس و ضریب هوشی دانشجویان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~PP1880.WAV">
            <a:hlinkClick r:id="" action="ppaction://media"/>
          </p:cNvPr>
          <p:cNvPicPr>
            <a:picLocks noRot="1" noChangeAspect="1"/>
          </p:cNvPicPr>
          <p:nvPr>
            <a:wavAudioFile r:embed="rId1" name="~PP1880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525</TotalTime>
  <Words>611</Words>
  <Application>Microsoft Office PowerPoint</Application>
  <PresentationFormat>On-screen Show (4:3)</PresentationFormat>
  <Paragraphs>71</Paragraphs>
  <Slides>7</Slides>
  <Notes>7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روش شناسي پژوهش در آموزش</vt:lpstr>
      <vt:lpstr>روش شناسي پژوهشهای کمی (5)  فرضیات و سوالات</vt:lpstr>
      <vt:lpstr>جواب تمرین قبلی  در خصوص اهداف</vt:lpstr>
      <vt:lpstr>سوالات و فرضیات پژوهش</vt:lpstr>
      <vt:lpstr>انواع فرضیات</vt:lpstr>
      <vt:lpstr>شیوه نگارش فرضیات و سوالات</vt:lpstr>
      <vt:lpstr>یک مثال</vt:lpstr>
      <vt:lpstr>سوالاتی برای شما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261</cp:revision>
  <dcterms:created xsi:type="dcterms:W3CDTF">2010-01-27T16:56:38Z</dcterms:created>
  <dcterms:modified xsi:type="dcterms:W3CDTF">2010-02-05T17:51:31Z</dcterms:modified>
</cp:coreProperties>
</file>