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11"/>
  </p:notesMasterIdLst>
  <p:handoutMasterIdLst>
    <p:handoutMasterId r:id="rId12"/>
  </p:handoutMasterIdLst>
  <p:sldIdLst>
    <p:sldId id="256" r:id="rId2"/>
    <p:sldId id="265" r:id="rId3"/>
    <p:sldId id="270" r:id="rId4"/>
    <p:sldId id="266" r:id="rId5"/>
    <p:sldId id="267" r:id="rId6"/>
    <p:sldId id="268" r:id="rId7"/>
    <p:sldId id="271" r:id="rId8"/>
    <p:sldId id="269" r:id="rId9"/>
    <p:sldId id="272" r:id="rId10"/>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0879" autoAdjust="0"/>
    <p:restoredTop sz="94660"/>
  </p:normalViewPr>
  <p:slideViewPr>
    <p:cSldViewPr>
      <p:cViewPr varScale="1">
        <p:scale>
          <a:sx n="70" d="100"/>
          <a:sy n="70" d="100"/>
        </p:scale>
        <p:origin x="-8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4C43AE06-F16E-4201-8E57-C0AAF5567796}" type="datetimeFigureOut">
              <a:rPr lang="en-US"/>
              <a:pPr>
                <a:defRPr/>
              </a:pPr>
              <a:t>2/5/2010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25C70AAE-3447-4C04-AD66-DD204813452C}"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F09DBF3F-D053-431F-B07A-3B50B7CA1C36}" type="datetimeFigureOut">
              <a:rPr lang="en-US"/>
              <a:pPr>
                <a:defRPr/>
              </a:pPr>
              <a:t>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CBB84F70-476E-4ED3-927E-A0E13519B7B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B7064-C53A-41A5-B90B-9FBE809343A3}" type="slidenum">
              <a:rPr lang="en-US"/>
              <a:pPr fontAlgn="base">
                <a:spcBef>
                  <a:spcPct val="0"/>
                </a:spcBef>
                <a:spcAft>
                  <a:spcPct val="0"/>
                </a:spcAft>
              </a:pPr>
              <a:t>1</a:t>
            </a:fld>
            <a:endParaRPr lang="en-US"/>
          </a:p>
        </p:txBody>
      </p:sp>
      <p:sp>
        <p:nvSpPr>
          <p:cNvPr id="194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a-IR"/>
              <a:t>دانشگاه علوم پزشكي شيراز</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9B089F-C7CF-4DB1-9371-F4580372E56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9B089F-C7CF-4DB1-9371-F4580372E5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9B089F-C7CF-4DB1-9371-F4580372E5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9B089F-C7CF-4DB1-9371-F4580372E5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9B089F-C7CF-4DB1-9371-F4580372E5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9B089F-C7CF-4DB1-9371-F4580372E5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0C886C1F-4854-4B70-9D86-A12877F7DF19}" type="datetime1">
              <a:rPr lang="en-US" smtClean="0"/>
              <a:pPr>
                <a:defRPr/>
              </a:pPr>
              <a:t>2/5/2010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90286A-F6F4-41C3-8622-4753B0943167}" type="datetime1">
              <a:rPr lang="en-US" smtClean="0"/>
              <a:pPr>
                <a:defRPr/>
              </a:pPr>
              <a:t>2/5/2010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AD77FF8-8432-4FF8-9698-76E39B3C043D}" type="datetime1">
              <a:rPr lang="en-US" smtClean="0"/>
              <a:pPr>
                <a:defRPr/>
              </a:pPr>
              <a:t>2/5/2010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676400"/>
            <a:ext cx="8686800" cy="4572000"/>
          </a:xfrm>
        </p:spPr>
        <p:txBody>
          <a:bodyPr/>
          <a:lstStyle/>
          <a:p>
            <a:endParaRPr lang="en-US"/>
          </a:p>
        </p:txBody>
      </p:sp>
      <p:sp>
        <p:nvSpPr>
          <p:cNvPr id="4" name="Footer Placeholder 3"/>
          <p:cNvSpPr>
            <a:spLocks noGrp="1"/>
          </p:cNvSpPr>
          <p:nvPr>
            <p:ph type="ftr" sz="quarter" idx="10"/>
          </p:nvPr>
        </p:nvSpPr>
        <p:spPr>
          <a:xfrm>
            <a:off x="5791200" y="6400800"/>
            <a:ext cx="2895600" cy="381000"/>
          </a:xfrm>
        </p:spPr>
        <p:txBody>
          <a:bodyPr/>
          <a:lstStyle>
            <a:lvl1pPr>
              <a:defRPr/>
            </a:lvl1pPr>
          </a:lstStyle>
          <a:p>
            <a:r>
              <a:rPr lang="fa-IR"/>
              <a:t>متغيرها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Zar" pitchFamily="2" charset="-78"/>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cs typeface="B Zar" pitchFamily="2" charset="-78"/>
              </a:defRPr>
            </a:lvl1pPr>
            <a:lvl2pPr algn="r" rtl="1">
              <a:defRPr>
                <a:cs typeface="B Zar" pitchFamily="2" charset="-78"/>
              </a:defRPr>
            </a:lvl2pPr>
            <a:lvl3pPr algn="r" rtl="1">
              <a:defRPr>
                <a:cs typeface="B Zar" pitchFamily="2" charset="-78"/>
              </a:defRPr>
            </a:lvl3pPr>
            <a:lvl4pPr algn="r" rtl="1">
              <a:defRPr>
                <a:cs typeface="B Zar" pitchFamily="2" charset="-78"/>
              </a:defRPr>
            </a:lvl4pPr>
            <a:lvl5pPr algn="r" rtl="1">
              <a:defRPr>
                <a:cs typeface="B Zar" pitchFamily="2" charset="-78"/>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A6FA4-6BBA-499B-B973-AF9A4BC173CF}" type="datetime1">
              <a:rPr lang="en-US" smtClean="0"/>
              <a:pPr>
                <a:defRPr/>
              </a:pPr>
              <a:t>2/5/2010</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07A3ABE-8227-43E7-AD99-9CC8450C87AC}" type="datetime1">
              <a:rPr lang="en-US" smtClean="0"/>
              <a:pPr>
                <a:defRPr/>
              </a:pPr>
              <a:t>2/5/2010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9C439-6A40-42A8-9160-5A5ADFEF06E0}" type="datetime1">
              <a:rPr lang="en-US" smtClean="0"/>
              <a:pPr>
                <a:defRPr/>
              </a:pPr>
              <a:t>2/5/2010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0EC576-C5AB-4BE7-938F-738C08BC9A1F}" type="datetime1">
              <a:rPr lang="en-US" smtClean="0"/>
              <a:pPr>
                <a:defRPr/>
              </a:pPr>
              <a:t>2/5/2010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48A5A2-7613-45DE-A45F-B52451EB7DC5}" type="datetime1">
              <a:rPr lang="en-US" smtClean="0"/>
              <a:pPr>
                <a:defRPr/>
              </a:pPr>
              <a:t>2/5/2010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A98393D-1555-4FBE-9D69-D52E980F3883}" type="datetime1">
              <a:rPr lang="en-US" smtClean="0"/>
              <a:pPr>
                <a:defRPr/>
              </a:pPr>
              <a:t>2/5/2010</a:t>
            </a:fld>
            <a:endParaRPr lang="en-US"/>
          </a:p>
        </p:txBody>
      </p:sp>
      <p:sp>
        <p:nvSpPr>
          <p:cNvPr id="3" name="Footer Placeholder 2"/>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328C208-C26B-4F2C-B968-20CE4E69E493}" type="datetime1">
              <a:rPr lang="en-US" smtClean="0"/>
              <a:pPr>
                <a:defRPr/>
              </a:pPr>
              <a:t>2/5/2010</a:t>
            </a:fld>
            <a:endParaRPr lang="en-US"/>
          </a:p>
        </p:txBody>
      </p:sp>
      <p:sp>
        <p:nvSpPr>
          <p:cNvPr id="8" name="Footer Placeholder 5"/>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765A4EF-1D4D-47E3-A52D-C0B0582284E5}" type="datetime1">
              <a:rPr lang="en-US" smtClean="0"/>
              <a:pPr>
                <a:defRPr/>
              </a:pPr>
              <a:t>2/5/2010</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fa-IR" smtClean="0"/>
              <a:t>علي اكبر حقدوست                                     </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1CA6C782-50FC-4A4F-863E-79178C53F1A0}" type="datetime1">
              <a:rPr lang="en-US" smtClean="0"/>
              <a:pPr>
                <a:defRPr/>
              </a:pPr>
              <a:t>2/5/2010</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fa-IR" smtClean="0"/>
              <a:t>علي اكبر حقدوست                                     </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A41785E-274E-4C7B-A84D-F1D0EAC76C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 id="2147483690" r:id="rId12"/>
  </p:sldLayoutIdLst>
  <p:timing>
    <p:tnLst>
      <p:par>
        <p:cTn id="1" dur="indefinite" restart="never" nodeType="tmRoot"/>
      </p:par>
    </p:tnLst>
  </p:timing>
  <p:hf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audio" Target="../media/audio8.wav"/><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audio" Target="../media/audio9.wav"/><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4620"/>
            <a:ext cx="8077200" cy="2314580"/>
          </a:xfrm>
        </p:spPr>
        <p:txBody>
          <a:bodyPr>
            <a:normAutofit/>
          </a:bodyPr>
          <a:lstStyle/>
          <a:p>
            <a:pPr algn="ctr" rtl="1" fontAlgn="auto">
              <a:spcAft>
                <a:spcPts val="0"/>
              </a:spcAft>
              <a:defRPr/>
            </a:pPr>
            <a:r>
              <a:rPr lang="fa-IR" sz="3600" b="0" u="sng" dirty="0" smtClean="0">
                <a:solidFill>
                  <a:schemeClr val="accent1">
                    <a:satMod val="150000"/>
                  </a:schemeClr>
                </a:solidFill>
                <a:effectLst>
                  <a:outerShdw blurRad="38100" dist="38100" dir="2700000" algn="tl">
                    <a:srgbClr val="000000">
                      <a:alpha val="43137"/>
                    </a:srgbClr>
                  </a:outerShdw>
                </a:effectLst>
              </a:rPr>
              <a:t>روش شناسي پژوهشهای کمی (</a:t>
            </a:r>
            <a:r>
              <a:rPr lang="en-US" sz="3600" b="0" u="sng" dirty="0" smtClean="0">
                <a:solidFill>
                  <a:schemeClr val="accent1">
                    <a:satMod val="150000"/>
                  </a:schemeClr>
                </a:solidFill>
                <a:effectLst>
                  <a:outerShdw blurRad="38100" dist="38100" dir="2700000" algn="tl">
                    <a:srgbClr val="000000">
                      <a:alpha val="43137"/>
                    </a:srgbClr>
                  </a:outerShdw>
                </a:effectLst>
              </a:rPr>
              <a:t>6</a:t>
            </a:r>
            <a:r>
              <a:rPr lang="fa-IR" sz="3600" b="0" u="sng" dirty="0" smtClean="0">
                <a:solidFill>
                  <a:schemeClr val="accent1">
                    <a:satMod val="150000"/>
                  </a:schemeClr>
                </a:solidFill>
                <a:effectLst>
                  <a:outerShdw blurRad="38100" dist="38100" dir="2700000" algn="tl">
                    <a:srgbClr val="000000">
                      <a:alpha val="43137"/>
                    </a:srgbClr>
                  </a:outerShdw>
                </a:effectLst>
              </a:rPr>
              <a:t>)</a:t>
            </a:r>
            <a:r>
              <a:rPr lang="fa-IR" sz="3600" u="sng" dirty="0" smtClean="0">
                <a:solidFill>
                  <a:schemeClr val="accent1">
                    <a:satMod val="150000"/>
                  </a:schemeClr>
                </a:solidFill>
                <a:effectLst>
                  <a:outerShdw blurRad="38100" dist="38100" dir="2700000" algn="tl">
                    <a:srgbClr val="000000">
                      <a:alpha val="43137"/>
                    </a:srgbClr>
                  </a:outerShdw>
                </a:effectLst>
              </a:rPr>
              <a:t/>
            </a:r>
            <a:br>
              <a:rPr lang="fa-IR" sz="3600" u="sng" dirty="0" smtClean="0">
                <a:solidFill>
                  <a:schemeClr val="accent1">
                    <a:satMod val="150000"/>
                  </a:schemeClr>
                </a:solidFill>
                <a:effectLst>
                  <a:outerShdw blurRad="38100" dist="38100" dir="2700000" algn="tl">
                    <a:srgbClr val="000000">
                      <a:alpha val="43137"/>
                    </a:srgbClr>
                  </a:outerShdw>
                </a:effectLst>
              </a:rPr>
            </a:br>
            <a:r>
              <a:rPr lang="fa-IR" sz="3600" dirty="0" smtClean="0">
                <a:solidFill>
                  <a:schemeClr val="accent1">
                    <a:satMod val="150000"/>
                  </a:schemeClr>
                </a:solidFill>
                <a:effectLst>
                  <a:outerShdw blurRad="38100" dist="38100" dir="2700000" algn="tl">
                    <a:srgbClr val="000000">
                      <a:alpha val="43137"/>
                    </a:srgbClr>
                  </a:outerShdw>
                </a:effectLst>
              </a:rPr>
              <a:t/>
            </a:r>
            <a:br>
              <a:rPr lang="fa-IR" sz="3600" dirty="0" smtClean="0">
                <a:solidFill>
                  <a:schemeClr val="accent1">
                    <a:satMod val="150000"/>
                  </a:schemeClr>
                </a:solidFill>
                <a:effectLst>
                  <a:outerShdw blurRad="38100" dist="38100" dir="2700000" algn="tl">
                    <a:srgbClr val="000000">
                      <a:alpha val="43137"/>
                    </a:srgbClr>
                  </a:outerShdw>
                </a:effectLst>
              </a:rPr>
            </a:br>
            <a:r>
              <a:rPr lang="fa-IR" sz="5400" dirty="0" smtClean="0">
                <a:solidFill>
                  <a:schemeClr val="accent1">
                    <a:satMod val="150000"/>
                  </a:schemeClr>
                </a:solidFill>
                <a:effectLst>
                  <a:outerShdw blurRad="38100" dist="38100" dir="2700000" algn="tl">
                    <a:srgbClr val="000000">
                      <a:alpha val="43137"/>
                    </a:srgbClr>
                  </a:outerShdw>
                </a:effectLst>
              </a:rPr>
              <a:t>متغیرها</a:t>
            </a:r>
            <a:endParaRPr lang="en-US" sz="3600" dirty="0">
              <a:solidFill>
                <a:schemeClr val="accent1">
                  <a:satMod val="150000"/>
                </a:schemeClr>
              </a:solidFill>
              <a:effectLst>
                <a:outerShdw blurRad="38100" dist="38100" dir="2700000" algn="tl">
                  <a:srgbClr val="000000">
                    <a:alpha val="43137"/>
                  </a:srgbClr>
                </a:outerShdw>
              </a:effectLst>
            </a:endParaRPr>
          </a:p>
        </p:txBody>
      </p:sp>
      <p:sp>
        <p:nvSpPr>
          <p:cNvPr id="9219" name="Subtitle 2"/>
          <p:cNvSpPr txBox="1">
            <a:spLocks/>
          </p:cNvSpPr>
          <p:nvPr/>
        </p:nvSpPr>
        <p:spPr bwMode="auto">
          <a:xfrm>
            <a:off x="3143250" y="5429250"/>
            <a:ext cx="5719763" cy="614363"/>
          </a:xfrm>
          <a:prstGeom prst="rect">
            <a:avLst/>
          </a:prstGeom>
          <a:noFill/>
          <a:ln w="9525">
            <a:noFill/>
            <a:miter lim="800000"/>
            <a:headEnd/>
            <a:tailEnd/>
          </a:ln>
        </p:spPr>
        <p:txBody>
          <a:bodyPr lIns="118872" tIns="0" rIns="45720" bIns="0" anchor="b"/>
          <a:lstStyle/>
          <a:p>
            <a:pPr>
              <a:buClr>
                <a:schemeClr val="accent1"/>
              </a:buClr>
              <a:buSzPct val="80000"/>
              <a:buFont typeface="Wingdings 2" pitchFamily="18" charset="2"/>
              <a:buNone/>
            </a:pPr>
            <a:r>
              <a:rPr lang="fa-IR" dirty="0" smtClean="0">
                <a:solidFill>
                  <a:srgbClr val="FFFFFF"/>
                </a:solidFill>
                <a:latin typeface="Corbel" pitchFamily="34" charset="0"/>
                <a:cs typeface="Tahoma" pitchFamily="34" charset="0"/>
              </a:rPr>
              <a:t>علي اكبر حقدوست، اپيدميولوژيست</a:t>
            </a:r>
            <a:endParaRPr lang="fa-IR" dirty="0">
              <a:solidFill>
                <a:srgbClr val="FFFFFF"/>
              </a:solidFill>
              <a:latin typeface="Corbel" pitchFamily="34" charset="0"/>
              <a:cs typeface="Tahoma" pitchFamily="34" charset="0"/>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a:spAutoFit/>
            <a:scene3d>
              <a:camera prst="orthographicFront"/>
              <a:lightRig rig="soft" dir="t">
                <a:rot lat="0" lon="0" rev="10800000"/>
              </a:lightRig>
            </a:scene3d>
            <a:sp3d>
              <a:bevelT w="27940" h="12700"/>
              <a:contourClr>
                <a:srgbClr val="DDDDDD"/>
              </a:contourClr>
            </a:sp3d>
          </a:bodyPr>
          <a:lstStyle/>
          <a:p>
            <a:pPr algn="l" rtl="0" fontAlgn="auto">
              <a:spcBef>
                <a:spcPts val="0"/>
              </a:spcBef>
              <a:spcAft>
                <a:spcPts val="0"/>
              </a:spcAft>
              <a:defRPr/>
            </a:pPr>
            <a:r>
              <a:rPr lang="fa-IR" sz="2400" spc="-150" dirty="0">
                <a:ln w="11430"/>
                <a:solidFill>
                  <a:srgbClr val="F8F8F8"/>
                </a:solidFill>
                <a:effectLst>
                  <a:glow rad="101600">
                    <a:schemeClr val="tx1">
                      <a:lumMod val="65000"/>
                      <a:alpha val="60000"/>
                    </a:schemeClr>
                  </a:glow>
                </a:effectLst>
                <a:latin typeface="+mn-lt"/>
                <a:cs typeface="Zar" pitchFamily="2" charset="-78"/>
              </a:rPr>
              <a:t>بنام او </a:t>
            </a:r>
            <a:r>
              <a:rPr lang="fa-IR" sz="2400" spc="-150" dirty="0" err="1">
                <a:ln w="11430"/>
                <a:solidFill>
                  <a:srgbClr val="F8F8F8"/>
                </a:solidFill>
                <a:effectLst>
                  <a:glow rad="101600">
                    <a:schemeClr val="tx1">
                      <a:lumMod val="65000"/>
                      <a:alpha val="60000"/>
                    </a:schemeClr>
                  </a:glow>
                </a:effectLst>
                <a:latin typeface="+mn-lt"/>
                <a:cs typeface="Zar" pitchFamily="2" charset="-78"/>
              </a:rPr>
              <a:t>كه</a:t>
            </a:r>
            <a:r>
              <a:rPr lang="fa-IR" sz="2400" spc="-150" dirty="0">
                <a:ln w="11430"/>
                <a:solidFill>
                  <a:srgbClr val="F8F8F8"/>
                </a:solidFill>
                <a:effectLst>
                  <a:glow rad="101600">
                    <a:schemeClr val="tx1">
                      <a:lumMod val="65000"/>
                      <a:alpha val="60000"/>
                    </a:schemeClr>
                  </a:glow>
                </a:effectLst>
                <a:latin typeface="+mn-lt"/>
                <a:cs typeface="Zar" pitchFamily="2" charset="-78"/>
              </a:rPr>
              <a:t> آگاه بر هر نهان است و دانا بر هر </a:t>
            </a:r>
            <a:r>
              <a:rPr lang="fa-IR" sz="2400" spc="-150" dirty="0" err="1">
                <a:ln w="11430"/>
                <a:solidFill>
                  <a:srgbClr val="F8F8F8"/>
                </a:solidFill>
                <a:effectLst>
                  <a:glow rad="101600">
                    <a:schemeClr val="tx1">
                      <a:lumMod val="65000"/>
                      <a:alpha val="60000"/>
                    </a:schemeClr>
                  </a:glow>
                </a:effectLst>
                <a:latin typeface="+mn-lt"/>
                <a:cs typeface="Zar" pitchFamily="2" charset="-78"/>
              </a:rPr>
              <a:t>حقيقت</a:t>
            </a:r>
            <a:endParaRPr lang="en-US" sz="2400" spc="-150" dirty="0">
              <a:ln w="11430"/>
              <a:solidFill>
                <a:srgbClr val="F8F8F8"/>
              </a:solidFill>
              <a:effectLst>
                <a:glow rad="101600">
                  <a:schemeClr val="tx1">
                    <a:lumMod val="65000"/>
                    <a:alpha val="60000"/>
                  </a:schemeClr>
                </a:glow>
              </a:effectLst>
              <a:latin typeface="+mn-lt"/>
              <a:cs typeface="Zar" pitchFamily="2" charset="-78"/>
            </a:endParaRPr>
          </a:p>
        </p:txBody>
      </p:sp>
      <p:pic>
        <p:nvPicPr>
          <p:cNvPr id="9221" name="Picture 7" descr="kerman logo.gif"/>
          <p:cNvPicPr>
            <a:picLocks noChangeAspect="1"/>
          </p:cNvPicPr>
          <p:nvPr/>
        </p:nvPicPr>
        <p:blipFill>
          <a:blip r:embed="rId4"/>
          <a:srcRect/>
          <a:stretch>
            <a:fillRect/>
          </a:stretch>
        </p:blipFill>
        <p:spPr bwMode="auto">
          <a:xfrm>
            <a:off x="3571875" y="1000125"/>
            <a:ext cx="1716088" cy="1285875"/>
          </a:xfrm>
          <a:prstGeom prst="rect">
            <a:avLst/>
          </a:prstGeom>
          <a:noFill/>
          <a:ln w="9525">
            <a:noFill/>
            <a:miter lim="800000"/>
            <a:headEnd/>
            <a:tailEnd/>
          </a:ln>
        </p:spPr>
      </p:pic>
      <p:sp>
        <p:nvSpPr>
          <p:cNvPr id="9222" name="Rectangle 9"/>
          <p:cNvSpPr>
            <a:spLocks noChangeArrowheads="1"/>
          </p:cNvSpPr>
          <p:nvPr/>
        </p:nvSpPr>
        <p:spPr bwMode="auto">
          <a:xfrm>
            <a:off x="3467100" y="2143125"/>
            <a:ext cx="1857375" cy="261938"/>
          </a:xfrm>
          <a:prstGeom prst="rect">
            <a:avLst/>
          </a:prstGeom>
          <a:noFill/>
          <a:ln w="9525">
            <a:noFill/>
            <a:miter lim="800000"/>
            <a:headEnd/>
            <a:tailEnd/>
          </a:ln>
        </p:spPr>
        <p:txBody>
          <a:bodyPr wrap="none">
            <a:spAutoFit/>
          </a:bodyPr>
          <a:lstStyle/>
          <a:p>
            <a:pPr algn="l" rtl="0"/>
            <a:r>
              <a:rPr lang="fa-IR" sz="1100">
                <a:solidFill>
                  <a:srgbClr val="FFFFFF"/>
                </a:solidFill>
                <a:latin typeface="Corbel" pitchFamily="34" charset="0"/>
                <a:cs typeface="Tahoma" pitchFamily="34" charset="0"/>
              </a:rPr>
              <a:t>دانشگاه علوم پزشكي كرمان</a:t>
            </a:r>
          </a:p>
        </p:txBody>
      </p:sp>
      <p:pic>
        <p:nvPicPr>
          <p:cNvPr id="8" name="~PP896.WAV">
            <a:hlinkClick r:id="" action="ppaction://media"/>
          </p:cNvPr>
          <p:cNvPicPr>
            <a:picLocks noRot="1" noChangeAspect="1"/>
          </p:cNvPicPr>
          <p:nvPr>
            <a:wavAudioFile r:embed="rId1" name="~PP896.WAV"/>
          </p:nvPr>
        </p:nvPicPr>
        <p:blipFill>
          <a:blip r:embed="rId5"/>
          <a:stretch>
            <a:fillRect/>
          </a:stretch>
        </p:blipFill>
        <p:spPr>
          <a:xfrm>
            <a:off x="8639175" y="6353175"/>
            <a:ext cx="304800" cy="304800"/>
          </a:xfrm>
          <a:prstGeom prst="rect">
            <a:avLst/>
          </a:prstGeom>
        </p:spPr>
      </p:pic>
    </p:spTree>
  </p:cSld>
  <p:clrMapOvr>
    <a:masterClrMapping/>
  </p:clrMapOvr>
  <p:transition advTm="11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a-IR" dirty="0"/>
              <a:t>تعريف متغير</a:t>
            </a:r>
            <a:endParaRPr lang="en-US" dirty="0"/>
          </a:p>
        </p:txBody>
      </p:sp>
      <p:sp>
        <p:nvSpPr>
          <p:cNvPr id="14339" name="Rectangle 3"/>
          <p:cNvSpPr>
            <a:spLocks noGrp="1" noChangeArrowheads="1"/>
          </p:cNvSpPr>
          <p:nvPr>
            <p:ph type="body" idx="1"/>
          </p:nvPr>
        </p:nvSpPr>
        <p:spPr>
          <a:xfrm>
            <a:off x="214282" y="1774825"/>
            <a:ext cx="8715436" cy="4625975"/>
          </a:xfrm>
        </p:spPr>
        <p:txBody>
          <a:bodyPr/>
          <a:lstStyle/>
          <a:p>
            <a:pPr algn="ctr">
              <a:buNone/>
            </a:pPr>
            <a:r>
              <a:rPr lang="fa-IR" b="1" dirty="0">
                <a:solidFill>
                  <a:srgbClr val="FF0000"/>
                </a:solidFill>
                <a:effectLst>
                  <a:outerShdw blurRad="38100" dist="38100" dir="2700000" algn="tl">
                    <a:srgbClr val="000000">
                      <a:alpha val="43137"/>
                    </a:srgbClr>
                  </a:outerShdw>
                </a:effectLst>
              </a:rPr>
              <a:t>متغير فاكتوري است كه در يك مطالعه مي تواند تغيير نمايد</a:t>
            </a:r>
          </a:p>
          <a:p>
            <a:pPr lvl="1">
              <a:buNone/>
            </a:pPr>
            <a:endParaRPr lang="fa-IR" sz="1400" dirty="0" smtClean="0"/>
          </a:p>
          <a:p>
            <a:pPr lvl="1">
              <a:buNone/>
            </a:pPr>
            <a:r>
              <a:rPr lang="fa-IR" dirty="0" smtClean="0"/>
              <a:t>مثال</a:t>
            </a:r>
            <a:endParaRPr lang="fa-IR" dirty="0"/>
          </a:p>
          <a:p>
            <a:pPr lvl="2" indent="-995363">
              <a:buNone/>
            </a:pPr>
            <a:r>
              <a:rPr lang="fa-IR" sz="3200" dirty="0" smtClean="0">
                <a:solidFill>
                  <a:srgbClr val="FF0000"/>
                </a:solidFill>
                <a:effectLst>
                  <a:outerShdw blurRad="38100" dist="38100" dir="2700000" algn="tl">
                    <a:srgbClr val="000000">
                      <a:alpha val="43137"/>
                    </a:srgbClr>
                  </a:outerShdw>
                </a:effectLst>
              </a:rPr>
              <a:t>بررسي شیوع دیابت در مردم </a:t>
            </a:r>
            <a:r>
              <a:rPr lang="fa-IR" sz="3200" dirty="0">
                <a:solidFill>
                  <a:srgbClr val="FF0000"/>
                </a:solidFill>
                <a:effectLst>
                  <a:outerShdw blurRad="38100" dist="38100" dir="2700000" algn="tl">
                    <a:srgbClr val="000000">
                      <a:alpha val="43137"/>
                    </a:srgbClr>
                  </a:outerShdw>
                </a:effectLst>
              </a:rPr>
              <a:t>شهر </a:t>
            </a:r>
            <a:r>
              <a:rPr lang="fa-IR" sz="3200" dirty="0" smtClean="0">
                <a:solidFill>
                  <a:srgbClr val="FF0000"/>
                </a:solidFill>
                <a:effectLst>
                  <a:outerShdw blurRad="38100" dist="38100" dir="2700000" algn="tl">
                    <a:srgbClr val="000000">
                      <a:alpha val="43137"/>
                    </a:srgbClr>
                  </a:outerShdw>
                </a:effectLst>
              </a:rPr>
              <a:t>كرمان در سال 1388</a:t>
            </a:r>
          </a:p>
          <a:p>
            <a:pPr marL="177800" lvl="2" indent="0">
              <a:buNone/>
            </a:pPr>
            <a:r>
              <a:rPr lang="fa-IR" sz="2800" dirty="0" smtClean="0"/>
              <a:t>در این مطالعه محل </a:t>
            </a:r>
            <a:r>
              <a:rPr lang="fa-IR" sz="2800" dirty="0"/>
              <a:t>سكونت (سكونت در كرمان و يا خارج از آن) يك </a:t>
            </a:r>
            <a:r>
              <a:rPr lang="fa-IR" sz="2800" dirty="0" smtClean="0"/>
              <a:t>متغير نیست چراکه شرط ورود به مطالعه، کرمانی بودن است. ولی در عوض ممکن است مدت زمان سکونت در شهر کرمان متغیر باشد. اگر مثلا شرط ورود به مطالعه اقامت در شهر کرمان حداقل به مدت 5 سال تعریف شود، همه نمونه های انتخابی باید این شرط را داشته باشند ولی قطعاً مدت اقامت همه نمونه ها برابر نخواهد بود و از یک نمونه به نمونه دیگر تغییر می کند.</a:t>
            </a:r>
            <a:endParaRPr lang="en-US" sz="2800" dirty="0"/>
          </a:p>
        </p:txBody>
      </p:sp>
      <p:sp>
        <p:nvSpPr>
          <p:cNvPr id="5" name="Footer Placeholder 3"/>
          <p:cNvSpPr>
            <a:spLocks noGrp="1"/>
          </p:cNvSpPr>
          <p:nvPr>
            <p:ph type="ftr" sz="quarter" idx="11"/>
          </p:nvPr>
        </p:nvSpPr>
        <p:spPr>
          <a:xfrm>
            <a:off x="1714500" y="6477000"/>
            <a:ext cx="5576888" cy="274638"/>
          </a:xfrm>
        </p:spPr>
        <p:txBody>
          <a:bodyPr/>
          <a:lstStyle/>
          <a:p>
            <a:pPr>
              <a:defRPr/>
            </a:pPr>
            <a:r>
              <a:rPr lang="fa-IR" dirty="0" smtClean="0"/>
              <a:t>علي اكبر حقدوست                                     </a:t>
            </a:r>
            <a:endParaRPr lang="en-US" dirty="0"/>
          </a:p>
        </p:txBody>
      </p:sp>
      <p:pic>
        <p:nvPicPr>
          <p:cNvPr id="6" name="~PP4061.WAV">
            <a:hlinkClick r:id="" action="ppaction://media"/>
          </p:cNvPr>
          <p:cNvPicPr>
            <a:picLocks noRot="1" noChangeAspect="1"/>
          </p:cNvPicPr>
          <p:nvPr>
            <a:wavAudioFile r:embed="rId1" name="~PP4061.WAV"/>
          </p:nvPr>
        </p:nvPicPr>
        <p:blipFill>
          <a:blip r:embed="rId4"/>
          <a:stretch>
            <a:fillRect/>
          </a:stretch>
        </p:blipFill>
        <p:spPr>
          <a:xfrm>
            <a:off x="8639175" y="6353175"/>
            <a:ext cx="304800" cy="304800"/>
          </a:xfrm>
          <a:prstGeom prst="rect">
            <a:avLst/>
          </a:prstGeom>
        </p:spPr>
      </p:pic>
    </p:spTree>
  </p:cSld>
  <p:clrMapOvr>
    <a:masterClrMapping/>
  </p:clrMapOvr>
  <p:transition advTm="440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جایگاه متغیرها در تحقیق</a:t>
            </a:r>
            <a:endParaRPr lang="en-US" dirty="0"/>
          </a:p>
        </p:txBody>
      </p:sp>
      <p:sp>
        <p:nvSpPr>
          <p:cNvPr id="3" name="Content Placeholder 2"/>
          <p:cNvSpPr>
            <a:spLocks noGrp="1"/>
          </p:cNvSpPr>
          <p:nvPr>
            <p:ph idx="1"/>
          </p:nvPr>
        </p:nvSpPr>
        <p:spPr/>
        <p:txBody>
          <a:bodyPr/>
          <a:lstStyle/>
          <a:p>
            <a:r>
              <a:rPr lang="fa-IR" dirty="0" smtClean="0"/>
              <a:t>بعد از تعیین اهداف؛ و نوشتن فرضیات و سوالات، باید سعی شود به دقت متغیرهای تحقیق تبیین شود. اندازه گیری متغیرها برای رسیدن به اهداف تحقیق الزامی است. به این معنی که بررسی فرضیات و سوالات تحقیق فقط در صورت اندازه گیری دقیق متغیرها مهیا می شود.</a:t>
            </a:r>
          </a:p>
          <a:p>
            <a:endParaRPr lang="fa-IR" dirty="0" smtClean="0"/>
          </a:p>
          <a:p>
            <a:r>
              <a:rPr lang="fa-IR" dirty="0" smtClean="0"/>
              <a:t>بعد از تعیین متغیرها باید مشخصات آنها را نیز به دقت بیان نماییم. این مشخصات شامل، نوع، نقش، مقیاس، واحد، تعریف علمی و تعریف عملیاتی می باشد.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a:t>
            </a:fld>
            <a:endParaRPr lang="en-US"/>
          </a:p>
        </p:txBody>
      </p:sp>
      <p:pic>
        <p:nvPicPr>
          <p:cNvPr id="6" name="~PP335.WAV">
            <a:hlinkClick r:id="" action="ppaction://media"/>
          </p:cNvPr>
          <p:cNvPicPr>
            <a:picLocks noRot="1" noChangeAspect="1"/>
          </p:cNvPicPr>
          <p:nvPr>
            <a:wavAudioFile r:embed="rId1" name="~PP335.WAV"/>
          </p:nvPr>
        </p:nvPicPr>
        <p:blipFill>
          <a:blip r:embed="rId4"/>
          <a:stretch>
            <a:fillRect/>
          </a:stretch>
        </p:blipFill>
        <p:spPr>
          <a:xfrm>
            <a:off x="8639175" y="6353175"/>
            <a:ext cx="304800" cy="304800"/>
          </a:xfrm>
          <a:prstGeom prst="rect">
            <a:avLst/>
          </a:prstGeom>
        </p:spPr>
      </p:pic>
    </p:spTree>
  </p:cSld>
  <p:clrMapOvr>
    <a:masterClrMapping/>
  </p:clrMapOvr>
  <p:transition advTm="371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fa-IR" dirty="0"/>
              <a:t>انواع </a:t>
            </a:r>
            <a:r>
              <a:rPr lang="fa-IR" dirty="0" smtClean="0"/>
              <a:t>متغيرها</a:t>
            </a:r>
            <a:endParaRPr lang="en-US" dirty="0"/>
          </a:p>
        </p:txBody>
      </p:sp>
      <p:sp>
        <p:nvSpPr>
          <p:cNvPr id="106499" name="Rectangle 3"/>
          <p:cNvSpPr>
            <a:spLocks noGrp="1" noChangeArrowheads="1"/>
          </p:cNvSpPr>
          <p:nvPr>
            <p:ph type="body" idx="1"/>
          </p:nvPr>
        </p:nvSpPr>
        <p:spPr>
          <a:xfrm>
            <a:off x="0" y="1500174"/>
            <a:ext cx="9144000" cy="4572000"/>
          </a:xfrm>
        </p:spPr>
        <p:txBody>
          <a:bodyPr/>
          <a:lstStyle/>
          <a:p>
            <a:pPr>
              <a:lnSpc>
                <a:spcPct val="90000"/>
              </a:lnSpc>
            </a:pPr>
            <a:r>
              <a:rPr lang="fa-IR" b="1" dirty="0"/>
              <a:t>كمي 	</a:t>
            </a:r>
            <a:r>
              <a:rPr lang="en-US" b="1" dirty="0"/>
              <a:t>quantitative</a:t>
            </a:r>
            <a:endParaRPr lang="fa-IR" b="1" dirty="0"/>
          </a:p>
          <a:p>
            <a:pPr lvl="1">
              <a:lnSpc>
                <a:spcPct val="90000"/>
              </a:lnSpc>
            </a:pPr>
            <a:r>
              <a:rPr lang="fa-IR" dirty="0" smtClean="0">
                <a:solidFill>
                  <a:srgbClr val="FF0000"/>
                </a:solidFill>
                <a:effectLst>
                  <a:outerShdw blurRad="38100" dist="38100" dir="2700000" algn="tl">
                    <a:srgbClr val="000000">
                      <a:alpha val="43137"/>
                    </a:srgbClr>
                  </a:outerShdw>
                </a:effectLst>
              </a:rPr>
              <a:t>نسبتي (</a:t>
            </a:r>
            <a:r>
              <a:rPr lang="en-US" dirty="0" smtClean="0">
                <a:solidFill>
                  <a:srgbClr val="FF0000"/>
                </a:solidFill>
                <a:effectLst>
                  <a:outerShdw blurRad="38100" dist="38100" dir="2700000" algn="tl">
                    <a:srgbClr val="000000">
                      <a:alpha val="43137"/>
                    </a:srgbClr>
                  </a:outerShdw>
                </a:effectLst>
              </a:rPr>
              <a:t>ratio</a:t>
            </a:r>
            <a:r>
              <a:rPr lang="fa-IR" dirty="0" smtClean="0">
                <a:solidFill>
                  <a:srgbClr val="FF0000"/>
                </a:solidFill>
                <a:effectLst>
                  <a:outerShdw blurRad="38100" dist="38100" dir="2700000" algn="tl">
                    <a:srgbClr val="000000">
                      <a:alpha val="43137"/>
                    </a:srgbClr>
                  </a:outerShdw>
                </a:effectLst>
              </a:rPr>
              <a:t>): </a:t>
            </a:r>
            <a:r>
              <a:rPr lang="fa-IR" dirty="0" smtClean="0"/>
              <a:t>صفر واقعی دارند و فواصل بین مقادیر برابر است مانند قد و وزن</a:t>
            </a:r>
          </a:p>
          <a:p>
            <a:pPr lvl="1">
              <a:lnSpc>
                <a:spcPct val="90000"/>
              </a:lnSpc>
            </a:pPr>
            <a:r>
              <a:rPr lang="fa-IR" dirty="0" smtClean="0">
                <a:solidFill>
                  <a:srgbClr val="FF0000"/>
                </a:solidFill>
                <a:effectLst>
                  <a:outerShdw blurRad="38100" dist="38100" dir="2700000" algn="tl">
                    <a:srgbClr val="000000">
                      <a:alpha val="43137"/>
                    </a:srgbClr>
                  </a:outerShdw>
                </a:effectLst>
              </a:rPr>
              <a:t>فاصله اي (</a:t>
            </a:r>
            <a:r>
              <a:rPr lang="en-US" dirty="0" smtClean="0">
                <a:solidFill>
                  <a:srgbClr val="FF0000"/>
                </a:solidFill>
                <a:effectLst>
                  <a:outerShdw blurRad="38100" dist="38100" dir="2700000" algn="tl">
                    <a:srgbClr val="000000">
                      <a:alpha val="43137"/>
                    </a:srgbClr>
                  </a:outerShdw>
                </a:effectLst>
              </a:rPr>
              <a:t>interval</a:t>
            </a:r>
            <a:r>
              <a:rPr lang="fa-IR" dirty="0" smtClean="0">
                <a:solidFill>
                  <a:srgbClr val="FF0000"/>
                </a:solidFill>
                <a:effectLst>
                  <a:outerShdw blurRad="38100" dist="38100" dir="2700000" algn="tl">
                    <a:srgbClr val="000000">
                      <a:alpha val="43137"/>
                    </a:srgbClr>
                  </a:outerShdw>
                </a:effectLst>
              </a:rPr>
              <a:t>): </a:t>
            </a:r>
            <a:r>
              <a:rPr lang="fa-IR" dirty="0" smtClean="0"/>
              <a:t>صفر قراردادی دارند و لذا مقدار منفی نیز می پذیرند ولی فاصله بین مقادیر برابر است مانند درجه حرارت به سانتیگراد و ارتفاع از سطح دریا</a:t>
            </a:r>
          </a:p>
          <a:p>
            <a:pPr lvl="1">
              <a:lnSpc>
                <a:spcPct val="90000"/>
              </a:lnSpc>
            </a:pPr>
            <a:r>
              <a:rPr lang="fa-IR" dirty="0" smtClean="0">
                <a:solidFill>
                  <a:srgbClr val="FF0000"/>
                </a:solidFill>
                <a:effectLst>
                  <a:outerShdw blurRad="38100" dist="38100" dir="2700000" algn="tl">
                    <a:srgbClr val="000000">
                      <a:alpha val="43137"/>
                    </a:srgbClr>
                  </a:outerShdw>
                </a:effectLst>
              </a:rPr>
              <a:t>رتبه اي (</a:t>
            </a:r>
            <a:r>
              <a:rPr lang="en-US" dirty="0" smtClean="0">
                <a:solidFill>
                  <a:srgbClr val="FF0000"/>
                </a:solidFill>
                <a:effectLst>
                  <a:outerShdw blurRad="38100" dist="38100" dir="2700000" algn="tl">
                    <a:srgbClr val="000000">
                      <a:alpha val="43137"/>
                    </a:srgbClr>
                  </a:outerShdw>
                </a:effectLst>
              </a:rPr>
              <a:t>ordinal</a:t>
            </a:r>
            <a:r>
              <a:rPr lang="fa-IR" dirty="0" smtClean="0">
                <a:solidFill>
                  <a:srgbClr val="FF0000"/>
                </a:solidFill>
                <a:effectLst>
                  <a:outerShdw blurRad="38100" dist="38100" dir="2700000" algn="tl">
                    <a:srgbClr val="000000">
                      <a:alpha val="43137"/>
                    </a:srgbClr>
                  </a:outerShdw>
                </a:effectLst>
              </a:rPr>
              <a:t>): </a:t>
            </a:r>
            <a:r>
              <a:rPr lang="fa-IR" dirty="0" smtClean="0"/>
              <a:t>ارزش فواصل بین مقادیر برابر نیست مانند نمره امتحانی</a:t>
            </a:r>
            <a:endParaRPr lang="fa-IR" dirty="0"/>
          </a:p>
          <a:p>
            <a:pPr>
              <a:lnSpc>
                <a:spcPct val="90000"/>
              </a:lnSpc>
            </a:pPr>
            <a:endParaRPr lang="fa-IR" sz="1800" dirty="0"/>
          </a:p>
          <a:p>
            <a:pPr>
              <a:lnSpc>
                <a:spcPct val="90000"/>
              </a:lnSpc>
            </a:pPr>
            <a:r>
              <a:rPr lang="fa-IR" b="1" dirty="0"/>
              <a:t>كيفي	 </a:t>
            </a:r>
            <a:r>
              <a:rPr lang="en-US" b="1" dirty="0"/>
              <a:t>qualitative</a:t>
            </a:r>
            <a:r>
              <a:rPr lang="en-US" dirty="0"/>
              <a:t>	</a:t>
            </a:r>
            <a:r>
              <a:rPr lang="fa-IR" dirty="0"/>
              <a:t> </a:t>
            </a:r>
          </a:p>
          <a:p>
            <a:pPr lvl="1">
              <a:lnSpc>
                <a:spcPct val="90000"/>
              </a:lnSpc>
            </a:pPr>
            <a:r>
              <a:rPr lang="fa-IR" dirty="0" smtClean="0">
                <a:solidFill>
                  <a:srgbClr val="FF0000"/>
                </a:solidFill>
                <a:effectLst>
                  <a:outerShdw blurRad="38100" dist="38100" dir="2700000" algn="tl">
                    <a:srgbClr val="000000">
                      <a:alpha val="43137"/>
                    </a:srgbClr>
                  </a:outerShdw>
                </a:effectLst>
              </a:rPr>
              <a:t>دو حالته (</a:t>
            </a:r>
            <a:r>
              <a:rPr lang="en-US" dirty="0" smtClean="0">
                <a:solidFill>
                  <a:srgbClr val="FF0000"/>
                </a:solidFill>
                <a:effectLst>
                  <a:outerShdw blurRad="38100" dist="38100" dir="2700000" algn="tl">
                    <a:srgbClr val="000000">
                      <a:alpha val="43137"/>
                    </a:srgbClr>
                  </a:outerShdw>
                </a:effectLst>
              </a:rPr>
              <a:t>binary</a:t>
            </a:r>
            <a:r>
              <a:rPr lang="fa-IR" dirty="0" smtClean="0">
                <a:solidFill>
                  <a:srgbClr val="FF0000"/>
                </a:solidFill>
                <a:effectLst>
                  <a:outerShdw blurRad="38100" dist="38100" dir="2700000" algn="tl">
                    <a:srgbClr val="000000">
                      <a:alpha val="43137"/>
                    </a:srgbClr>
                  </a:outerShdw>
                </a:effectLst>
              </a:rPr>
              <a:t>): </a:t>
            </a:r>
            <a:r>
              <a:rPr lang="fa-IR" dirty="0" smtClean="0"/>
              <a:t>مانند جنس، زنده ماندن و یا فوت نمودن</a:t>
            </a:r>
            <a:r>
              <a:rPr lang="fa-IR" dirty="0"/>
              <a:t>		</a:t>
            </a:r>
          </a:p>
          <a:p>
            <a:pPr lvl="1">
              <a:lnSpc>
                <a:spcPct val="90000"/>
              </a:lnSpc>
            </a:pPr>
            <a:r>
              <a:rPr lang="fa-IR" dirty="0" smtClean="0">
                <a:solidFill>
                  <a:srgbClr val="FF0000"/>
                </a:solidFill>
                <a:effectLst>
                  <a:outerShdw blurRad="38100" dist="38100" dir="2700000" algn="tl">
                    <a:srgbClr val="000000">
                      <a:alpha val="43137"/>
                    </a:srgbClr>
                  </a:outerShdw>
                </a:effectLst>
              </a:rPr>
              <a:t>چند حالته (</a:t>
            </a:r>
            <a:r>
              <a:rPr lang="en-US" dirty="0" smtClean="0">
                <a:solidFill>
                  <a:srgbClr val="FF0000"/>
                </a:solidFill>
                <a:effectLst>
                  <a:outerShdw blurRad="38100" dist="38100" dir="2700000" algn="tl">
                    <a:srgbClr val="000000">
                      <a:alpha val="43137"/>
                    </a:srgbClr>
                  </a:outerShdw>
                </a:effectLst>
              </a:rPr>
              <a:t>nominal</a:t>
            </a:r>
            <a:r>
              <a:rPr lang="fa-IR" dirty="0" smtClean="0">
                <a:solidFill>
                  <a:srgbClr val="FF0000"/>
                </a:solidFill>
                <a:effectLst>
                  <a:outerShdw blurRad="38100" dist="38100" dir="2700000" algn="tl">
                    <a:srgbClr val="000000">
                      <a:alpha val="43137"/>
                    </a:srgbClr>
                  </a:outerShdw>
                </a:effectLst>
              </a:rPr>
              <a:t>): </a:t>
            </a:r>
            <a:r>
              <a:rPr lang="fa-IR" dirty="0" smtClean="0"/>
              <a:t>مانند گروه خونی و ملیت</a:t>
            </a:r>
            <a:r>
              <a:rPr lang="fa-IR" dirty="0"/>
              <a:t>	</a:t>
            </a:r>
          </a:p>
          <a:p>
            <a:pPr lvl="1">
              <a:lnSpc>
                <a:spcPct val="90000"/>
              </a:lnSpc>
            </a:pPr>
            <a:r>
              <a:rPr lang="fa-IR" dirty="0" smtClean="0">
                <a:solidFill>
                  <a:srgbClr val="FF0000"/>
                </a:solidFill>
                <a:effectLst>
                  <a:outerShdw blurRad="38100" dist="38100" dir="2700000" algn="tl">
                    <a:srgbClr val="000000">
                      <a:alpha val="43137"/>
                    </a:srgbClr>
                  </a:outerShdw>
                </a:effectLst>
              </a:rPr>
              <a:t>رتبه اي (</a:t>
            </a:r>
            <a:r>
              <a:rPr lang="en-US" dirty="0" smtClean="0">
                <a:solidFill>
                  <a:srgbClr val="FF0000"/>
                </a:solidFill>
                <a:effectLst>
                  <a:outerShdw blurRad="38100" dist="38100" dir="2700000" algn="tl">
                    <a:srgbClr val="000000">
                      <a:alpha val="43137"/>
                    </a:srgbClr>
                  </a:outerShdw>
                </a:effectLst>
              </a:rPr>
              <a:t>ordinal</a:t>
            </a:r>
            <a:r>
              <a:rPr lang="fa-IR" dirty="0" smtClean="0">
                <a:solidFill>
                  <a:srgbClr val="FF0000"/>
                </a:solidFill>
                <a:effectLst>
                  <a:outerShdw blurRad="38100" dist="38100" dir="2700000" algn="tl">
                    <a:srgbClr val="000000">
                      <a:alpha val="43137"/>
                    </a:srgbClr>
                  </a:outerShdw>
                </a:effectLst>
              </a:rPr>
              <a:t>): </a:t>
            </a:r>
            <a:r>
              <a:rPr lang="fa-IR" dirty="0" smtClean="0"/>
              <a:t>مانند گروه سنی (کودک، نوجوان، جوان، میانسال و پیر)</a:t>
            </a:r>
          </a:p>
        </p:txBody>
      </p:sp>
      <p:sp>
        <p:nvSpPr>
          <p:cNvPr id="5" name="Footer Placeholder 3"/>
          <p:cNvSpPr>
            <a:spLocks noGrp="1"/>
          </p:cNvSpPr>
          <p:nvPr>
            <p:ph type="ftr" sz="quarter" idx="11"/>
          </p:nvPr>
        </p:nvSpPr>
        <p:spPr>
          <a:xfrm>
            <a:off x="1714500" y="6477000"/>
            <a:ext cx="5576888" cy="274638"/>
          </a:xfrm>
        </p:spPr>
        <p:txBody>
          <a:bodyPr/>
          <a:lstStyle/>
          <a:p>
            <a:pPr>
              <a:defRPr/>
            </a:pPr>
            <a:r>
              <a:rPr lang="fa-IR" dirty="0" smtClean="0"/>
              <a:t>علي اكبر حقدوست                                     </a:t>
            </a:r>
            <a:endParaRPr lang="en-US" dirty="0"/>
          </a:p>
        </p:txBody>
      </p:sp>
      <p:pic>
        <p:nvPicPr>
          <p:cNvPr id="6" name="~PP3785.WAV">
            <a:hlinkClick r:id="" action="ppaction://media"/>
          </p:cNvPr>
          <p:cNvPicPr>
            <a:picLocks noRot="1" noChangeAspect="1"/>
          </p:cNvPicPr>
          <p:nvPr>
            <a:wavAudioFile r:embed="rId1" name="~PP3785.WAV"/>
          </p:nvPr>
        </p:nvPicPr>
        <p:blipFill>
          <a:blip r:embed="rId4"/>
          <a:stretch>
            <a:fillRect/>
          </a:stretch>
        </p:blipFill>
        <p:spPr>
          <a:xfrm>
            <a:off x="8639175" y="6353175"/>
            <a:ext cx="304800" cy="304800"/>
          </a:xfrm>
          <a:prstGeom prst="rect">
            <a:avLst/>
          </a:prstGeom>
        </p:spPr>
      </p:pic>
    </p:spTree>
  </p:cSld>
  <p:clrMapOvr>
    <a:masterClrMapping/>
  </p:clrMapOvr>
  <p:transition advTm="1508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fa-IR"/>
              <a:t>نقش متغيرها</a:t>
            </a:r>
            <a:endParaRPr lang="en-US"/>
          </a:p>
        </p:txBody>
      </p:sp>
      <p:sp>
        <p:nvSpPr>
          <p:cNvPr id="107523" name="Rectangle 3"/>
          <p:cNvSpPr>
            <a:spLocks noGrp="1" noChangeArrowheads="1"/>
          </p:cNvSpPr>
          <p:nvPr>
            <p:ph type="body" idx="1"/>
          </p:nvPr>
        </p:nvSpPr>
        <p:spPr>
          <a:xfrm>
            <a:off x="0" y="1500174"/>
            <a:ext cx="9144000" cy="4572000"/>
          </a:xfrm>
        </p:spPr>
        <p:txBody>
          <a:bodyPr/>
          <a:lstStyle/>
          <a:p>
            <a:pPr>
              <a:lnSpc>
                <a:spcPct val="90000"/>
              </a:lnSpc>
            </a:pPr>
            <a:r>
              <a:rPr lang="fa-IR" b="1" dirty="0" smtClean="0"/>
              <a:t>مطالعات توصيفي </a:t>
            </a:r>
            <a:r>
              <a:rPr lang="fa-IR" sz="2400" b="1" dirty="0" smtClean="0"/>
              <a:t>(</a:t>
            </a:r>
            <a:r>
              <a:rPr lang="fa-IR" sz="2000" b="1" i="1" dirty="0" smtClean="0">
                <a:solidFill>
                  <a:srgbClr val="FF0000"/>
                </a:solidFill>
              </a:rPr>
              <a:t>تعیین شیوع دیابت در کرمان</a:t>
            </a:r>
            <a:r>
              <a:rPr lang="fa-IR" sz="2400" b="1" dirty="0" smtClean="0"/>
              <a:t>)</a:t>
            </a:r>
            <a:endParaRPr lang="fa-IR" b="1" dirty="0"/>
          </a:p>
          <a:p>
            <a:pPr lvl="1">
              <a:lnSpc>
                <a:spcPct val="90000"/>
              </a:lnSpc>
            </a:pPr>
            <a:r>
              <a:rPr lang="fa-IR" dirty="0" smtClean="0"/>
              <a:t>اصلي: برای پاسخ به اهداف جزیی چه متغیرهایی باید سنجیده شود؟ </a:t>
            </a:r>
            <a:r>
              <a:rPr lang="fa-IR" sz="2000" b="1" i="1" dirty="0" smtClean="0">
                <a:solidFill>
                  <a:srgbClr val="FF0000"/>
                </a:solidFill>
              </a:rPr>
              <a:t>ابتلا به دیابت</a:t>
            </a:r>
          </a:p>
          <a:p>
            <a:pPr lvl="1">
              <a:lnSpc>
                <a:spcPct val="90000"/>
              </a:lnSpc>
            </a:pPr>
            <a:r>
              <a:rPr lang="fa-IR" dirty="0"/>
              <a:t>زمينه </a:t>
            </a:r>
            <a:r>
              <a:rPr lang="fa-IR" dirty="0" smtClean="0"/>
              <a:t>اي: برای پاسخ به اهداف فرعی چه متغیرهای اضافه ای باید سنجیده شود؟ </a:t>
            </a:r>
            <a:r>
              <a:rPr lang="fa-IR" sz="2000" b="1" i="1" dirty="0" smtClean="0">
                <a:solidFill>
                  <a:srgbClr val="FF0000"/>
                </a:solidFill>
              </a:rPr>
              <a:t>جنس و یا گروه سنی افراد</a:t>
            </a:r>
          </a:p>
          <a:p>
            <a:pPr>
              <a:lnSpc>
                <a:spcPct val="90000"/>
              </a:lnSpc>
            </a:pPr>
            <a:r>
              <a:rPr lang="fa-IR" b="1" dirty="0" smtClean="0"/>
              <a:t>مطالعات تحليلي (</a:t>
            </a:r>
            <a:r>
              <a:rPr lang="fa-IR" sz="2000" b="1" i="1" dirty="0" smtClean="0">
                <a:solidFill>
                  <a:srgbClr val="FF0000"/>
                </a:solidFill>
              </a:rPr>
              <a:t>رابطه بین مصرف غذاهای آماده و ابتلا به سکته قلبی</a:t>
            </a:r>
            <a:r>
              <a:rPr lang="fa-IR" b="1" dirty="0" smtClean="0"/>
              <a:t>)</a:t>
            </a:r>
            <a:endParaRPr lang="fa-IR" b="1" dirty="0"/>
          </a:p>
          <a:p>
            <a:pPr lvl="1">
              <a:lnSpc>
                <a:spcPct val="90000"/>
              </a:lnSpc>
            </a:pPr>
            <a:r>
              <a:rPr lang="fa-IR" dirty="0" smtClean="0"/>
              <a:t>مستقل(</a:t>
            </a:r>
            <a:r>
              <a:rPr lang="en-US" dirty="0" smtClean="0"/>
              <a:t>independent</a:t>
            </a:r>
            <a:r>
              <a:rPr lang="fa-IR" dirty="0" smtClean="0"/>
              <a:t>): متغیر(هایی) که تاثیرگذار است؛ </a:t>
            </a:r>
            <a:r>
              <a:rPr lang="fa-IR" sz="2000" b="1" i="1" dirty="0" smtClean="0">
                <a:solidFill>
                  <a:srgbClr val="FF0000"/>
                </a:solidFill>
              </a:rPr>
              <a:t>مصرف غذاهای آماده</a:t>
            </a:r>
          </a:p>
          <a:p>
            <a:pPr lvl="1">
              <a:lnSpc>
                <a:spcPct val="90000"/>
              </a:lnSpc>
            </a:pPr>
            <a:r>
              <a:rPr lang="fa-IR" dirty="0" smtClean="0"/>
              <a:t>وابسته (</a:t>
            </a:r>
            <a:r>
              <a:rPr lang="en-US" dirty="0" smtClean="0"/>
              <a:t>dependent</a:t>
            </a:r>
            <a:r>
              <a:rPr lang="fa-IR" dirty="0" smtClean="0"/>
              <a:t>): متغیر(هایی) که تاثیر می پذیرد؛ </a:t>
            </a:r>
            <a:r>
              <a:rPr lang="fa-IR" sz="2000" b="1" i="1" dirty="0" smtClean="0">
                <a:solidFill>
                  <a:srgbClr val="FF0000"/>
                </a:solidFill>
              </a:rPr>
              <a:t>ابتلا به سکته قلبی</a:t>
            </a:r>
          </a:p>
          <a:p>
            <a:pPr lvl="1">
              <a:lnSpc>
                <a:spcPct val="90000"/>
              </a:lnSpc>
            </a:pPr>
            <a:r>
              <a:rPr lang="fa-IR" dirty="0"/>
              <a:t>زمينه </a:t>
            </a:r>
            <a:r>
              <a:rPr lang="fa-IR" dirty="0" smtClean="0"/>
              <a:t>اي (</a:t>
            </a:r>
            <a:r>
              <a:rPr lang="en-US" dirty="0" smtClean="0"/>
              <a:t>demographic</a:t>
            </a:r>
            <a:r>
              <a:rPr lang="fa-IR" dirty="0" smtClean="0"/>
              <a:t>): متغیرهایی که برای پاسخ به اهداف فرعی باید مورد سنجش قرار گیرند؛ </a:t>
            </a:r>
            <a:r>
              <a:rPr lang="fa-IR" sz="2000" b="1" i="1" dirty="0" smtClean="0">
                <a:solidFill>
                  <a:srgbClr val="FF0000"/>
                </a:solidFill>
              </a:rPr>
              <a:t>سن، جنس و یا نوع غذاهای آماده مصرفی</a:t>
            </a:r>
          </a:p>
          <a:p>
            <a:pPr lvl="1">
              <a:lnSpc>
                <a:spcPct val="90000"/>
              </a:lnSpc>
            </a:pPr>
            <a:r>
              <a:rPr lang="fa-IR" dirty="0"/>
              <a:t>مخدوش </a:t>
            </a:r>
            <a:r>
              <a:rPr lang="fa-IR" dirty="0" smtClean="0"/>
              <a:t>كننده (</a:t>
            </a:r>
            <a:r>
              <a:rPr lang="en-US" dirty="0" smtClean="0"/>
              <a:t>confounder</a:t>
            </a:r>
            <a:r>
              <a:rPr lang="fa-IR" dirty="0" smtClean="0"/>
              <a:t>): متغیرهایی که رابطه بین متغیر مستقل و وابسته را به هم می زنند؛ </a:t>
            </a:r>
            <a:r>
              <a:rPr lang="fa-IR" sz="2000" b="1" i="1" dirty="0" smtClean="0">
                <a:solidFill>
                  <a:srgbClr val="FF0000"/>
                </a:solidFill>
              </a:rPr>
              <a:t>وضعیت اقتصادی-اجتماعی و یا وزن که می توانند شدت ارتباط بین مصرف غذاهای آماده و ابتلا به سکته را تحت تاثیر قرار دهد</a:t>
            </a:r>
            <a:endParaRPr lang="en-US" sz="2000" b="1" i="1" dirty="0" smtClean="0">
              <a:solidFill>
                <a:srgbClr val="FF0000"/>
              </a:solidFill>
            </a:endParaRPr>
          </a:p>
        </p:txBody>
      </p:sp>
      <p:sp>
        <p:nvSpPr>
          <p:cNvPr id="5" name="Footer Placeholder 3"/>
          <p:cNvSpPr>
            <a:spLocks noGrp="1"/>
          </p:cNvSpPr>
          <p:nvPr>
            <p:ph type="ftr" sz="quarter" idx="11"/>
          </p:nvPr>
        </p:nvSpPr>
        <p:spPr>
          <a:xfrm>
            <a:off x="1714500" y="6477000"/>
            <a:ext cx="5576888" cy="274638"/>
          </a:xfrm>
        </p:spPr>
        <p:txBody>
          <a:bodyPr/>
          <a:lstStyle/>
          <a:p>
            <a:pPr>
              <a:defRPr/>
            </a:pPr>
            <a:r>
              <a:rPr lang="fa-IR" dirty="0" smtClean="0"/>
              <a:t>علي اكبر حقدوست                                     </a:t>
            </a:r>
            <a:endParaRPr lang="en-US" dirty="0"/>
          </a:p>
        </p:txBody>
      </p:sp>
      <p:pic>
        <p:nvPicPr>
          <p:cNvPr id="6" name="~PP1787.WAV">
            <a:hlinkClick r:id="" action="ppaction://media"/>
          </p:cNvPr>
          <p:cNvPicPr>
            <a:picLocks noRot="1" noChangeAspect="1"/>
          </p:cNvPicPr>
          <p:nvPr>
            <a:wavAudioFile r:embed="rId1" name="~PP1787.WAV"/>
          </p:nvPr>
        </p:nvPicPr>
        <p:blipFill>
          <a:blip r:embed="rId4"/>
          <a:stretch>
            <a:fillRect/>
          </a:stretch>
        </p:blipFill>
        <p:spPr>
          <a:xfrm>
            <a:off x="8639175" y="6353175"/>
            <a:ext cx="304800" cy="304800"/>
          </a:xfrm>
          <a:prstGeom prst="rect">
            <a:avLst/>
          </a:prstGeom>
        </p:spPr>
      </p:pic>
    </p:spTree>
  </p:cSld>
  <p:clrMapOvr>
    <a:masterClrMapping/>
  </p:clrMapOvr>
  <p:transition advTm="1371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fa-IR" dirty="0"/>
              <a:t>تعريف </a:t>
            </a:r>
            <a:r>
              <a:rPr lang="fa-IR" dirty="0" smtClean="0"/>
              <a:t>متغيرها</a:t>
            </a:r>
            <a:endParaRPr lang="en-US" dirty="0"/>
          </a:p>
        </p:txBody>
      </p:sp>
      <p:sp>
        <p:nvSpPr>
          <p:cNvPr id="108547" name="Rectangle 3"/>
          <p:cNvSpPr>
            <a:spLocks noGrp="1" noChangeArrowheads="1"/>
          </p:cNvSpPr>
          <p:nvPr>
            <p:ph type="body" idx="1"/>
          </p:nvPr>
        </p:nvSpPr>
        <p:spPr>
          <a:xfrm>
            <a:off x="0" y="1500174"/>
            <a:ext cx="9144000" cy="4625975"/>
          </a:xfrm>
        </p:spPr>
        <p:txBody>
          <a:bodyPr/>
          <a:lstStyle/>
          <a:p>
            <a:r>
              <a:rPr lang="fa-IR" b="1" dirty="0">
                <a:solidFill>
                  <a:srgbClr val="FF0000"/>
                </a:solidFill>
                <a:effectLst>
                  <a:outerShdw blurRad="38100" dist="38100" dir="2700000" algn="tl">
                    <a:srgbClr val="000000">
                      <a:alpha val="43137"/>
                    </a:srgbClr>
                  </a:outerShdw>
                </a:effectLst>
              </a:rPr>
              <a:t>تعريف </a:t>
            </a:r>
            <a:r>
              <a:rPr lang="fa-IR" b="1" dirty="0" smtClean="0">
                <a:solidFill>
                  <a:srgbClr val="FF0000"/>
                </a:solidFill>
                <a:effectLst>
                  <a:outerShdw blurRad="38100" dist="38100" dir="2700000" algn="tl">
                    <a:srgbClr val="000000">
                      <a:alpha val="43137"/>
                    </a:srgbClr>
                  </a:outerShdw>
                </a:effectLst>
              </a:rPr>
              <a:t>علمي</a:t>
            </a:r>
            <a:r>
              <a:rPr lang="fa-IR" dirty="0" smtClean="0"/>
              <a:t>: از زاویه علمی متغیر چه تعریفی دارد، مثلاً جنس یعنی ژنوتیپ افراد از نظر دارا بودن کروموزم </a:t>
            </a:r>
            <a:r>
              <a:rPr lang="en-US" dirty="0" smtClean="0"/>
              <a:t>y</a:t>
            </a:r>
            <a:r>
              <a:rPr lang="fa-IR" dirty="0" smtClean="0"/>
              <a:t>، و یا فشار خون سیستولیک یعنی حداکثر فشار وارد بر جدار شریانها در زمان انقباض بطن چپ</a:t>
            </a:r>
            <a:endParaRPr lang="fa-IR" dirty="0"/>
          </a:p>
          <a:p>
            <a:endParaRPr lang="fa-IR" sz="1600" b="1" dirty="0" smtClean="0">
              <a:solidFill>
                <a:srgbClr val="FF0000"/>
              </a:solidFill>
              <a:effectLst>
                <a:outerShdw blurRad="38100" dist="38100" dir="2700000" algn="tl">
                  <a:srgbClr val="000000">
                    <a:alpha val="43137"/>
                  </a:srgbClr>
                </a:outerShdw>
              </a:effectLst>
            </a:endParaRPr>
          </a:p>
          <a:p>
            <a:r>
              <a:rPr lang="fa-IR" b="1" dirty="0" smtClean="0">
                <a:solidFill>
                  <a:srgbClr val="FF0000"/>
                </a:solidFill>
                <a:effectLst>
                  <a:outerShdw blurRad="38100" dist="38100" dir="2700000" algn="tl">
                    <a:srgbClr val="000000">
                      <a:alpha val="43137"/>
                    </a:srgbClr>
                  </a:outerShdw>
                </a:effectLst>
              </a:rPr>
              <a:t>تعريف عملي</a:t>
            </a:r>
            <a:r>
              <a:rPr lang="fa-IR" dirty="0" smtClean="0"/>
              <a:t>: یعنی متغیر مورد نظر چگونه سنجیده می شود مثلاً برای جنس ممکن است نوشته شود برداشت مشاهده گر، یا گفته فرد، یا جنس نوشته شده در شناسنامه که در صورت ارایه این تعریف عملی باید شناسنامه همه افراد در تحقیق دیده شود.</a:t>
            </a:r>
          </a:p>
          <a:p>
            <a:pPr marL="95250" lvl="1" indent="0">
              <a:buNone/>
            </a:pPr>
            <a:r>
              <a:rPr lang="fa-IR" dirty="0" smtClean="0"/>
              <a:t>ارایه تعریف عملیاتی برای همه متغیرها الزامی است و باید به دقت شرح داده شوند. در این قسمت حتی می توان به رفرانسها اشاره و یا به صورت ضمیمه توضیحاتی نوشت.</a:t>
            </a:r>
            <a:endParaRPr lang="en-US" dirty="0"/>
          </a:p>
        </p:txBody>
      </p:sp>
      <p:sp>
        <p:nvSpPr>
          <p:cNvPr id="5" name="Footer Placeholder 3"/>
          <p:cNvSpPr>
            <a:spLocks noGrp="1"/>
          </p:cNvSpPr>
          <p:nvPr>
            <p:ph type="ftr" sz="quarter" idx="11"/>
          </p:nvPr>
        </p:nvSpPr>
        <p:spPr>
          <a:xfrm>
            <a:off x="1714500" y="6477000"/>
            <a:ext cx="5576888" cy="274638"/>
          </a:xfrm>
        </p:spPr>
        <p:txBody>
          <a:bodyPr/>
          <a:lstStyle/>
          <a:p>
            <a:pPr>
              <a:defRPr/>
            </a:pPr>
            <a:r>
              <a:rPr lang="fa-IR" dirty="0" smtClean="0"/>
              <a:t>علي اكبر حقدوست                                     </a:t>
            </a:r>
            <a:endParaRPr lang="en-US" dirty="0"/>
          </a:p>
        </p:txBody>
      </p:sp>
      <p:pic>
        <p:nvPicPr>
          <p:cNvPr id="6" name="~PP4028.WAV">
            <a:hlinkClick r:id="" action="ppaction://media"/>
          </p:cNvPr>
          <p:cNvPicPr>
            <a:picLocks noRot="1" noChangeAspect="1"/>
          </p:cNvPicPr>
          <p:nvPr>
            <a:wavAudioFile r:embed="rId1" name="~PP4028.WAV"/>
          </p:nvPr>
        </p:nvPicPr>
        <p:blipFill>
          <a:blip r:embed="rId4"/>
          <a:stretch>
            <a:fillRect/>
          </a:stretch>
        </p:blipFill>
        <p:spPr>
          <a:xfrm>
            <a:off x="8639175" y="6353175"/>
            <a:ext cx="304800" cy="304800"/>
          </a:xfrm>
          <a:prstGeom prst="rect">
            <a:avLst/>
          </a:prstGeom>
        </p:spPr>
      </p:pic>
    </p:spTree>
  </p:cSld>
  <p:clrMapOvr>
    <a:masterClrMapping/>
  </p:clrMapOvr>
  <p:transition advTm="472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واحد متغیرها</a:t>
            </a:r>
            <a:endParaRPr lang="en-US" dirty="0"/>
          </a:p>
        </p:txBody>
      </p:sp>
      <p:sp>
        <p:nvSpPr>
          <p:cNvPr id="3" name="Content Placeholder 2"/>
          <p:cNvSpPr>
            <a:spLocks noGrp="1"/>
          </p:cNvSpPr>
          <p:nvPr>
            <p:ph idx="1"/>
          </p:nvPr>
        </p:nvSpPr>
        <p:spPr/>
        <p:txBody>
          <a:bodyPr/>
          <a:lstStyle/>
          <a:p>
            <a:r>
              <a:rPr lang="fa-IR" dirty="0" smtClean="0"/>
              <a:t>یعنی مقدار هر متغیر برای هر نمونه با چه واحدی آورده می شود.</a:t>
            </a:r>
          </a:p>
          <a:p>
            <a:pPr>
              <a:buNone/>
            </a:pPr>
            <a:r>
              <a:rPr lang="fa-IR" dirty="0" smtClean="0"/>
              <a:t>به عنوان مثال واحد جنسیت زن و مرد است و واحد سن سال شمسی</a:t>
            </a:r>
          </a:p>
          <a:p>
            <a:pPr>
              <a:buNone/>
            </a:pPr>
            <a:r>
              <a:rPr lang="fa-IR" dirty="0" smtClean="0"/>
              <a:t>واحد بعضی متغیرها مانند پاسخ به درمان ممکن است به شکل کامل، ناقص و یا عدم پاسخ ثبت شود.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a:t>
            </a:fld>
            <a:endParaRPr lang="en-US"/>
          </a:p>
        </p:txBody>
      </p:sp>
      <p:pic>
        <p:nvPicPr>
          <p:cNvPr id="6" name="~PP2487.WAV">
            <a:hlinkClick r:id="" action="ppaction://media"/>
          </p:cNvPr>
          <p:cNvPicPr>
            <a:picLocks noRot="1" noChangeAspect="1"/>
          </p:cNvPicPr>
          <p:nvPr>
            <a:wavAudioFile r:embed="rId1" name="~PP2487.WAV"/>
          </p:nvPr>
        </p:nvPicPr>
        <p:blipFill>
          <a:blip r:embed="rId4"/>
          <a:stretch>
            <a:fillRect/>
          </a:stretch>
        </p:blipFill>
        <p:spPr>
          <a:xfrm>
            <a:off x="8639175" y="6353175"/>
            <a:ext cx="304800" cy="304800"/>
          </a:xfrm>
          <a:prstGeom prst="rect">
            <a:avLst/>
          </a:prstGeom>
        </p:spPr>
      </p:pic>
    </p:spTree>
  </p:cSld>
  <p:clrMapOvr>
    <a:masterClrMapping/>
  </p:clrMapOvr>
  <p:transition advTm="43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14290"/>
            <a:ext cx="8686800" cy="838200"/>
          </a:xfrm>
        </p:spPr>
        <p:txBody>
          <a:bodyPr/>
          <a:lstStyle/>
          <a:p>
            <a:pPr algn="r" rtl="1"/>
            <a:r>
              <a:rPr lang="fa-IR" dirty="0">
                <a:cs typeface="B Zar" pitchFamily="2" charset="-78"/>
              </a:rPr>
              <a:t>جدول متغيرها</a:t>
            </a:r>
            <a:endParaRPr lang="en-US" dirty="0">
              <a:cs typeface="B Zar" pitchFamily="2" charset="-78"/>
            </a:endParaRPr>
          </a:p>
        </p:txBody>
      </p:sp>
      <p:graphicFrame>
        <p:nvGraphicFramePr>
          <p:cNvPr id="109633" name="Group 65"/>
          <p:cNvGraphicFramePr>
            <a:graphicFrameLocks noGrp="1"/>
          </p:cNvGraphicFramePr>
          <p:nvPr>
            <p:ph idx="1"/>
          </p:nvPr>
        </p:nvGraphicFramePr>
        <p:xfrm>
          <a:off x="214282" y="2714620"/>
          <a:ext cx="8686800" cy="3413760"/>
        </p:xfrm>
        <a:graphic>
          <a:graphicData uri="http://schemas.openxmlformats.org/drawingml/2006/table">
            <a:tbl>
              <a:tblPr/>
              <a:tblGrid>
                <a:gridCol w="1857388"/>
                <a:gridCol w="1071570"/>
                <a:gridCol w="1000132"/>
                <a:gridCol w="3714776"/>
                <a:gridCol w="1042934"/>
              </a:tblGrid>
              <a:tr h="6096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واحد متغير</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rPr>
                        <a:t>نوع متغير</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نقش متغير</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تعريف متغير علمی و عملیاتی</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rPr>
                        <a:t>نام متغير</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84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سال شمسی</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نسبتی</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مستقل</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فاصله زماني بين تولد تا زمان ورود به مطالعه به گفته بيمار</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rPr>
                        <a:t>سن</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مرد/زن</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دوحالته</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مستقل</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تظاهر فتوتيپي بيماراز نظر جنسي برداشت فرد پرسشگر</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rPr>
                        <a:t>جنس</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خواندن نوشتن/ سیکل/ بالاتر از سیکل</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رتبه ای</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مستقل</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ميزان بهره علمي فرد به گفته بيمار</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rPr>
                        <a:t>سطح سواد</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میلی گرم در دسی لیتر</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نسبتی</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وابسته</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ميزان گلوكز سرم بيماردر حالت ناشتا پاسخ آزمايشگاه با استفاده از دستگاه .........</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قند خون</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Footer Placeholder 3"/>
          <p:cNvSpPr>
            <a:spLocks noGrp="1"/>
          </p:cNvSpPr>
          <p:nvPr>
            <p:ph type="ftr" sz="quarter" idx="4294967295"/>
          </p:nvPr>
        </p:nvSpPr>
        <p:spPr>
          <a:xfrm>
            <a:off x="1714500" y="6477000"/>
            <a:ext cx="5576888" cy="274638"/>
          </a:xfrm>
          <a:prstGeom prst="rect">
            <a:avLst/>
          </a:prstGeom>
        </p:spPr>
        <p:txBody>
          <a:bodyPr/>
          <a:lstStyle/>
          <a:p>
            <a:pPr>
              <a:defRPr/>
            </a:pPr>
            <a:r>
              <a:rPr lang="fa-IR" sz="1200" dirty="0" smtClean="0">
                <a:solidFill>
                  <a:schemeClr val="bg1">
                    <a:lumMod val="65000"/>
                  </a:schemeClr>
                </a:solidFill>
                <a:latin typeface="+mn-lt"/>
                <a:cs typeface="+mn-cs"/>
              </a:rPr>
              <a:t>علي اكبر حقدوست                                     </a:t>
            </a:r>
            <a:endParaRPr lang="en-US" sz="1200" dirty="0">
              <a:solidFill>
                <a:schemeClr val="bg1">
                  <a:lumMod val="65000"/>
                </a:schemeClr>
              </a:solidFill>
              <a:latin typeface="+mn-lt"/>
              <a:cs typeface="+mn-cs"/>
            </a:endParaRPr>
          </a:p>
        </p:txBody>
      </p:sp>
      <p:sp>
        <p:nvSpPr>
          <p:cNvPr id="7" name="TextBox 6"/>
          <p:cNvSpPr txBox="1"/>
          <p:nvPr/>
        </p:nvSpPr>
        <p:spPr>
          <a:xfrm>
            <a:off x="3428992" y="1785926"/>
            <a:ext cx="5041765" cy="523220"/>
          </a:xfrm>
          <a:prstGeom prst="rect">
            <a:avLst/>
          </a:prstGeom>
          <a:noFill/>
        </p:spPr>
        <p:txBody>
          <a:bodyPr wrap="none" rtlCol="0">
            <a:spAutoFit/>
          </a:bodyPr>
          <a:lstStyle/>
          <a:p>
            <a:r>
              <a:rPr lang="fa-IR" sz="2800" b="1" dirty="0" smtClean="0">
                <a:solidFill>
                  <a:srgbClr val="FF0000"/>
                </a:solidFill>
                <a:effectLst>
                  <a:outerShdw blurRad="38100" dist="38100" dir="2700000" algn="tl">
                    <a:srgbClr val="000000">
                      <a:alpha val="43137"/>
                    </a:srgbClr>
                  </a:outerShdw>
                </a:effectLst>
                <a:cs typeface="B Zar" pitchFamily="2" charset="-78"/>
              </a:rPr>
              <a:t>عنوان: بررسی عوامل موثر بر قند خون</a:t>
            </a:r>
            <a:endParaRPr lang="en-US" sz="2800" b="1" dirty="0" smtClean="0">
              <a:solidFill>
                <a:srgbClr val="FF0000"/>
              </a:solidFill>
              <a:effectLst>
                <a:outerShdw blurRad="38100" dist="38100" dir="2700000" algn="tl">
                  <a:srgbClr val="000000">
                    <a:alpha val="43137"/>
                  </a:srgbClr>
                </a:outerShdw>
              </a:effectLst>
              <a:cs typeface="B Zar" pitchFamily="2" charset="-78"/>
            </a:endParaRPr>
          </a:p>
        </p:txBody>
      </p:sp>
      <p:pic>
        <p:nvPicPr>
          <p:cNvPr id="8" name="~PP1186.WAV">
            <a:hlinkClick r:id="" action="ppaction://media"/>
          </p:cNvPr>
          <p:cNvPicPr>
            <a:picLocks noRot="1" noChangeAspect="1"/>
          </p:cNvPicPr>
          <p:nvPr>
            <a:wavAudioFile r:embed="rId1" name="~PP1186.WAV"/>
          </p:nvPr>
        </p:nvPicPr>
        <p:blipFill>
          <a:blip r:embed="rId4"/>
          <a:stretch>
            <a:fillRect/>
          </a:stretch>
        </p:blipFill>
        <p:spPr>
          <a:xfrm>
            <a:off x="8639175" y="6353175"/>
            <a:ext cx="304800" cy="304800"/>
          </a:xfrm>
          <a:prstGeom prst="rect">
            <a:avLst/>
          </a:prstGeom>
        </p:spPr>
      </p:pic>
    </p:spTree>
  </p:cSld>
  <p:clrMapOvr>
    <a:masterClrMapping/>
  </p:clrMapOvr>
  <p:transition advTm="35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14290"/>
            <a:ext cx="8686800" cy="838200"/>
          </a:xfrm>
        </p:spPr>
        <p:txBody>
          <a:bodyPr>
            <a:normAutofit/>
          </a:bodyPr>
          <a:lstStyle/>
          <a:p>
            <a:pPr algn="r" rtl="1"/>
            <a:r>
              <a:rPr lang="fa-IR" dirty="0" smtClean="0">
                <a:cs typeface="B Zar" pitchFamily="2" charset="-78"/>
              </a:rPr>
              <a:t>سوالاتی برای شما</a:t>
            </a:r>
            <a:endParaRPr lang="en-US" dirty="0">
              <a:cs typeface="B Zar" pitchFamily="2" charset="-78"/>
            </a:endParaRPr>
          </a:p>
        </p:txBody>
      </p:sp>
      <p:graphicFrame>
        <p:nvGraphicFramePr>
          <p:cNvPr id="109633" name="Group 65"/>
          <p:cNvGraphicFramePr>
            <a:graphicFrameLocks noGrp="1"/>
          </p:cNvGraphicFramePr>
          <p:nvPr>
            <p:ph idx="1"/>
          </p:nvPr>
        </p:nvGraphicFramePr>
        <p:xfrm>
          <a:off x="214282" y="2714620"/>
          <a:ext cx="8686800" cy="2880376"/>
        </p:xfrm>
        <a:graphic>
          <a:graphicData uri="http://schemas.openxmlformats.org/drawingml/2006/table">
            <a:tbl>
              <a:tblPr/>
              <a:tblGrid>
                <a:gridCol w="1857388"/>
                <a:gridCol w="1071570"/>
                <a:gridCol w="1000132"/>
                <a:gridCol w="3714776"/>
                <a:gridCol w="1042934"/>
              </a:tblGrid>
              <a:tr h="6096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واحد متغير</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rPr>
                        <a:t>نوع متغير</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نقش متغير</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rPr>
                        <a:t>تعريف متغير علمی و عملیاتی</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rPr>
                        <a:t>نام متغير</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84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Footer Placeholder 3"/>
          <p:cNvSpPr>
            <a:spLocks noGrp="1"/>
          </p:cNvSpPr>
          <p:nvPr>
            <p:ph type="ftr" sz="quarter" idx="4294967295"/>
          </p:nvPr>
        </p:nvSpPr>
        <p:spPr>
          <a:xfrm>
            <a:off x="1714500" y="6477000"/>
            <a:ext cx="5576888" cy="274638"/>
          </a:xfrm>
          <a:prstGeom prst="rect">
            <a:avLst/>
          </a:prstGeom>
        </p:spPr>
        <p:txBody>
          <a:bodyPr/>
          <a:lstStyle/>
          <a:p>
            <a:pPr>
              <a:defRPr/>
            </a:pPr>
            <a:r>
              <a:rPr lang="fa-IR" sz="1200" dirty="0" smtClean="0">
                <a:solidFill>
                  <a:schemeClr val="bg1">
                    <a:lumMod val="65000"/>
                  </a:schemeClr>
                </a:solidFill>
                <a:latin typeface="+mn-lt"/>
                <a:cs typeface="+mn-cs"/>
              </a:rPr>
              <a:t>علي اكبر حقدوست                                     </a:t>
            </a:r>
            <a:endParaRPr lang="en-US" sz="1200" dirty="0">
              <a:solidFill>
                <a:schemeClr val="bg1">
                  <a:lumMod val="65000"/>
                </a:schemeClr>
              </a:solidFill>
              <a:latin typeface="+mn-lt"/>
              <a:cs typeface="+mn-cs"/>
            </a:endParaRPr>
          </a:p>
        </p:txBody>
      </p:sp>
      <p:sp>
        <p:nvSpPr>
          <p:cNvPr id="7" name="TextBox 6"/>
          <p:cNvSpPr txBox="1"/>
          <p:nvPr/>
        </p:nvSpPr>
        <p:spPr>
          <a:xfrm>
            <a:off x="357158" y="2071678"/>
            <a:ext cx="8441735" cy="523220"/>
          </a:xfrm>
          <a:prstGeom prst="rect">
            <a:avLst/>
          </a:prstGeom>
          <a:noFill/>
        </p:spPr>
        <p:txBody>
          <a:bodyPr wrap="none" rtlCol="0">
            <a:spAutoFit/>
          </a:bodyPr>
          <a:lstStyle/>
          <a:p>
            <a:r>
              <a:rPr lang="fa-IR" sz="2800" b="1" dirty="0" smtClean="0">
                <a:solidFill>
                  <a:srgbClr val="FF0000"/>
                </a:solidFill>
                <a:effectLst>
                  <a:outerShdw blurRad="38100" dist="38100" dir="2700000" algn="tl">
                    <a:srgbClr val="000000">
                      <a:alpha val="43137"/>
                    </a:srgbClr>
                  </a:outerShdw>
                </a:effectLst>
                <a:cs typeface="B Zar" pitchFamily="2" charset="-78"/>
              </a:rPr>
              <a:t>عنوان: بررسی رابطه بین مصرف غذاهای آماده با ابتلا به سکته قلبی</a:t>
            </a:r>
            <a:endParaRPr lang="en-US" sz="28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8" name="TextBox 7"/>
          <p:cNvSpPr txBox="1"/>
          <p:nvPr/>
        </p:nvSpPr>
        <p:spPr>
          <a:xfrm>
            <a:off x="5786446" y="1643050"/>
            <a:ext cx="3097323" cy="461665"/>
          </a:xfrm>
          <a:prstGeom prst="rect">
            <a:avLst/>
          </a:prstGeom>
          <a:noFill/>
        </p:spPr>
        <p:txBody>
          <a:bodyPr wrap="none" rtlCol="0">
            <a:spAutoFit/>
          </a:bodyPr>
          <a:lstStyle/>
          <a:p>
            <a:r>
              <a:rPr lang="fa-IR" sz="2400" dirty="0" smtClean="0">
                <a:cs typeface="B Zar" pitchFamily="2" charset="-78"/>
              </a:rPr>
              <a:t>لطفا جدول زیر را تکمیل فرمایید</a:t>
            </a:r>
            <a:endParaRPr lang="en-US" sz="2400" dirty="0" smtClean="0">
              <a:cs typeface="B Zar" pitchFamily="2" charset="-78"/>
            </a:endParaRPr>
          </a:p>
        </p:txBody>
      </p:sp>
      <p:pic>
        <p:nvPicPr>
          <p:cNvPr id="9" name="~PP3503.WAV">
            <a:hlinkClick r:id="" action="ppaction://media"/>
          </p:cNvPr>
          <p:cNvPicPr>
            <a:picLocks noRot="1" noChangeAspect="1"/>
          </p:cNvPicPr>
          <p:nvPr>
            <a:wavAudioFile r:embed="rId1" name="~PP3503.WAV"/>
          </p:nvPr>
        </p:nvPicPr>
        <p:blipFill>
          <a:blip r:embed="rId4"/>
          <a:stretch>
            <a:fillRect/>
          </a:stretch>
        </p:blipFill>
        <p:spPr>
          <a:xfrm>
            <a:off x="8639175" y="6353175"/>
            <a:ext cx="304800" cy="304800"/>
          </a:xfrm>
          <a:prstGeom prst="rect">
            <a:avLst/>
          </a:prstGeom>
        </p:spPr>
      </p:pic>
    </p:spTree>
  </p:cSld>
  <p:clrMapOvr>
    <a:masterClrMapping/>
  </p:clrMapOvr>
  <p:transition advTm="51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wrap="square">
        <a:spAutoFit/>
      </a:bodyPr>
      <a:lstStyle>
        <a:defPPr>
          <a:defRPr sz="2400" dirty="0" smtClean="0">
            <a:cs typeface="B Zar" pitchFamily="2" charset="-78"/>
          </a:defRPr>
        </a:defPPr>
      </a:lstStyle>
    </a:spDef>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روش شناسي پژوهش در آموزش</Template>
  <TotalTime>634</TotalTime>
  <Words>746</Words>
  <Application>Microsoft Office PowerPoint</Application>
  <PresentationFormat>On-screen Show (4:3)</PresentationFormat>
  <Paragraphs>99</Paragraphs>
  <Slides>9</Slides>
  <Notes>9</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روش شناسي پژوهش در آموزش</vt:lpstr>
      <vt:lpstr>روش شناسي پژوهشهای کمی (6)  متغیرها</vt:lpstr>
      <vt:lpstr>تعريف متغير</vt:lpstr>
      <vt:lpstr>جایگاه متغیرها در تحقیق</vt:lpstr>
      <vt:lpstr>انواع متغيرها</vt:lpstr>
      <vt:lpstr>نقش متغيرها</vt:lpstr>
      <vt:lpstr>تعريف متغيرها</vt:lpstr>
      <vt:lpstr>واحد متغیرها</vt:lpstr>
      <vt:lpstr>جدول متغيرها</vt:lpstr>
      <vt:lpstr>سوالاتی برای شما</vt:lpstr>
    </vt:vector>
  </TitlesOfParts>
  <Company>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شناسي پژوهش در آموزش</dc:title>
  <dc:creator>Ali Akbar Haghdoost</dc:creator>
  <cp:lastModifiedBy>Ali Akbar Haghdoost</cp:lastModifiedBy>
  <cp:revision>320</cp:revision>
  <dcterms:created xsi:type="dcterms:W3CDTF">2010-01-27T16:56:38Z</dcterms:created>
  <dcterms:modified xsi:type="dcterms:W3CDTF">2010-02-05T17:45:30Z</dcterms:modified>
</cp:coreProperties>
</file>