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42"/>
  </p:notesMasterIdLst>
  <p:handoutMasterIdLst>
    <p:handoutMasterId r:id="rId43"/>
  </p:handoutMasterIdLst>
  <p:sldIdLst>
    <p:sldId id="256" r:id="rId2"/>
    <p:sldId id="285" r:id="rId3"/>
    <p:sldId id="274" r:id="rId4"/>
    <p:sldId id="275" r:id="rId5"/>
    <p:sldId id="276" r:id="rId6"/>
    <p:sldId id="277" r:id="rId7"/>
    <p:sldId id="278" r:id="rId8"/>
    <p:sldId id="279" r:id="rId9"/>
    <p:sldId id="280" r:id="rId10"/>
    <p:sldId id="281" r:id="rId11"/>
    <p:sldId id="282" r:id="rId12"/>
    <p:sldId id="283" r:id="rId13"/>
    <p:sldId id="284" r:id="rId14"/>
    <p:sldId id="272" r:id="rId15"/>
    <p:sldId id="287" r:id="rId16"/>
    <p:sldId id="290" r:id="rId17"/>
    <p:sldId id="291" r:id="rId18"/>
    <p:sldId id="299" r:id="rId19"/>
    <p:sldId id="301" r:id="rId20"/>
    <p:sldId id="302" r:id="rId21"/>
    <p:sldId id="303" r:id="rId22"/>
    <p:sldId id="304" r:id="rId23"/>
    <p:sldId id="305" r:id="rId24"/>
    <p:sldId id="306" r:id="rId25"/>
    <p:sldId id="307" r:id="rId26"/>
    <p:sldId id="308" r:id="rId27"/>
    <p:sldId id="310" r:id="rId28"/>
    <p:sldId id="311" r:id="rId29"/>
    <p:sldId id="312" r:id="rId30"/>
    <p:sldId id="313" r:id="rId31"/>
    <p:sldId id="314" r:id="rId32"/>
    <p:sldId id="315" r:id="rId33"/>
    <p:sldId id="316" r:id="rId34"/>
    <p:sldId id="317" r:id="rId35"/>
    <p:sldId id="319" r:id="rId36"/>
    <p:sldId id="320" r:id="rId37"/>
    <p:sldId id="321" r:id="rId38"/>
    <p:sldId id="322" r:id="rId39"/>
    <p:sldId id="323" r:id="rId40"/>
    <p:sldId id="324" r:id="rId41"/>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879" autoAdjust="0"/>
    <p:restoredTop sz="94660"/>
  </p:normalViewPr>
  <p:slideViewPr>
    <p:cSldViewPr>
      <p:cViewPr varScale="1">
        <p:scale>
          <a:sx n="70" d="100"/>
          <a:sy n="70" d="100"/>
        </p:scale>
        <p:origin x="-88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43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4C43AE06-F16E-4201-8E57-C0AAF5567796}" type="datetimeFigureOut">
              <a:rPr lang="en-US"/>
              <a:pPr>
                <a:defRPr/>
              </a:pPr>
              <a:t>4/5/2010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25C70AAE-3447-4C04-AD66-DD204813452C}"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F09DBF3F-D053-431F-B07A-3B50B7CA1C36}" type="datetimeFigureOut">
              <a:rPr lang="en-US"/>
              <a:pPr>
                <a:defRPr/>
              </a:pPr>
              <a:t>4/5/2010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CBB84F70-476E-4ED3-927E-A0E13519B7B4}"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B7064-C53A-41A5-B90B-9FBE809343A3}" type="slidenum">
              <a:rPr lang="en-US"/>
              <a:pPr fontAlgn="base">
                <a:spcBef>
                  <a:spcPct val="0"/>
                </a:spcBef>
                <a:spcAft>
                  <a:spcPct val="0"/>
                </a:spcAft>
              </a:pPr>
              <a:t>1</a:t>
            </a:fld>
            <a:endParaRPr lang="en-US"/>
          </a:p>
        </p:txBody>
      </p:sp>
      <p:sp>
        <p:nvSpPr>
          <p:cNvPr id="1946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a-IR"/>
              <a:t>دانشگاه علوم پزشكي شيراز</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9B089F-C7CF-4DB1-9371-F4580372E56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B97A84C7-B055-4D90-9E9A-4AC1E3E9B435}" type="datetime1">
              <a:rPr lang="en-US" smtClean="0"/>
              <a:pPr>
                <a:defRPr/>
              </a:pPr>
              <a:t>4/5/2010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علی اکبر حقدوست</a:t>
            </a:r>
            <a:endParaRPr lang="en-US"/>
          </a:p>
        </p:txBody>
      </p:sp>
      <p:sp>
        <p:nvSpPr>
          <p:cNvPr id="8" name="Slide Number Placeholder 5"/>
          <p:cNvSpPr>
            <a:spLocks noGrp="1"/>
          </p:cNvSpPr>
          <p:nvPr>
            <p:ph type="sldNum" sz="quarter" idx="12"/>
          </p:nvPr>
        </p:nvSpPr>
        <p:spPr/>
        <p:txBody>
          <a:bodyPr/>
          <a:lstStyle>
            <a:lvl1pPr>
              <a:defRPr/>
            </a:lvl1pPr>
          </a:lstStyle>
          <a:p>
            <a:pPr>
              <a:defRPr/>
            </a:pPr>
            <a:fld id="{D9BA851A-F884-49FD-8344-DE14BFD2E0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A65BCC-ED2B-4906-89AD-87C57D165479}" type="datetime1">
              <a:rPr lang="en-US" smtClean="0"/>
              <a:pPr>
                <a:defRPr/>
              </a:pPr>
              <a:t>4/5/2010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fa-IR" smtClean="0"/>
              <a:t>علی اکبر حقدوست</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D6DEA8-7823-4577-A40E-11E2FB0BBF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303EAE9A-3930-4238-8CC3-140E48126AFE}" type="datetime1">
              <a:rPr lang="en-US" smtClean="0"/>
              <a:pPr>
                <a:defRPr/>
              </a:pPr>
              <a:t>4/5/2010</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fa-IR" smtClean="0"/>
              <a:t>علی اکبر حقدوست</a:t>
            </a:r>
            <a:endParaRPr lang="en-US"/>
          </a:p>
        </p:txBody>
      </p:sp>
      <p:sp>
        <p:nvSpPr>
          <p:cNvPr id="8" name="Slide Number Placeholder 5"/>
          <p:cNvSpPr>
            <a:spLocks noGrp="1"/>
          </p:cNvSpPr>
          <p:nvPr>
            <p:ph type="sldNum" sz="quarter" idx="12"/>
          </p:nvPr>
        </p:nvSpPr>
        <p:spPr/>
        <p:txBody>
          <a:bodyPr/>
          <a:lstStyle>
            <a:lvl1pPr>
              <a:defRPr/>
            </a:lvl1pPr>
          </a:lstStyle>
          <a:p>
            <a:pPr>
              <a:defRPr/>
            </a:pPr>
            <a:fld id="{B39BC3DA-F26F-4D85-A866-16AA382561F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676400"/>
            <a:ext cx="8686800" cy="4572000"/>
          </a:xfrm>
        </p:spPr>
        <p:txBody>
          <a:bodyPr/>
          <a:lstStyle/>
          <a:p>
            <a:endParaRPr lang="en-US"/>
          </a:p>
        </p:txBody>
      </p:sp>
      <p:sp>
        <p:nvSpPr>
          <p:cNvPr id="4" name="Footer Placeholder 3"/>
          <p:cNvSpPr>
            <a:spLocks noGrp="1"/>
          </p:cNvSpPr>
          <p:nvPr>
            <p:ph type="ftr" sz="quarter" idx="10"/>
          </p:nvPr>
        </p:nvSpPr>
        <p:spPr>
          <a:xfrm>
            <a:off x="5791200" y="6400800"/>
            <a:ext cx="2895600" cy="381000"/>
          </a:xfrm>
        </p:spPr>
        <p:txBody>
          <a:bodyPr/>
          <a:lstStyle>
            <a:lvl1pPr>
              <a:defRPr/>
            </a:lvl1pPr>
          </a:lstStyle>
          <a:p>
            <a:r>
              <a:rPr lang="fa-IR" smtClean="0"/>
              <a:t>علی اکبر حقدوست</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lgn="r" rtl="1">
              <a:defRPr>
                <a:cs typeface="B Zar" pitchFamily="2" charset="-78"/>
              </a:defRPr>
            </a:lvl1pPr>
            <a:extLst/>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cs typeface="B Zar" pitchFamily="2" charset="-78"/>
              </a:defRPr>
            </a:lvl1pPr>
            <a:lvl2pPr algn="r" rtl="1">
              <a:defRPr>
                <a:cs typeface="B Zar" pitchFamily="2" charset="-78"/>
              </a:defRPr>
            </a:lvl2pPr>
            <a:lvl3pPr algn="r" rtl="1">
              <a:defRPr>
                <a:cs typeface="B Zar" pitchFamily="2" charset="-78"/>
              </a:defRPr>
            </a:lvl3pPr>
            <a:lvl4pPr algn="r" rtl="1">
              <a:defRPr>
                <a:cs typeface="B Zar" pitchFamily="2" charset="-78"/>
              </a:defRPr>
            </a:lvl4pPr>
            <a:lvl5pPr algn="r" rtl="1">
              <a:defRPr>
                <a:cs typeface="B Zar" pitchFamily="2" charset="-78"/>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16E0B3-10CE-4168-8350-AC49E8507D54}" type="datetime1">
              <a:rPr lang="en-US" smtClean="0"/>
              <a:pPr>
                <a:defRPr/>
              </a:pPr>
              <a:t>4/5/2010</a:t>
            </a:fld>
            <a:endParaRPr lang="en-US"/>
          </a:p>
        </p:txBody>
      </p:sp>
      <p:sp>
        <p:nvSpPr>
          <p:cNvPr id="5" name="Footer Placeholder 4"/>
          <p:cNvSpPr>
            <a:spLocks noGrp="1"/>
          </p:cNvSpPr>
          <p:nvPr>
            <p:ph type="ftr" sz="quarter" idx="11"/>
          </p:nvPr>
        </p:nvSpPr>
        <p:spPr>
          <a:xfrm>
            <a:off x="1714500" y="6477000"/>
            <a:ext cx="5576888" cy="274638"/>
          </a:xfrm>
        </p:spPr>
        <p:txBody>
          <a:bodyPr/>
          <a:lstStyle>
            <a:lvl1pPr algn="r" rtl="1">
              <a:defRPr smtClean="0">
                <a:solidFill>
                  <a:schemeClr val="bg1">
                    <a:lumMod val="65000"/>
                  </a:schemeClr>
                </a:solidFill>
              </a:defRPr>
            </a:lvl1pPr>
          </a:lstStyle>
          <a:p>
            <a:pPr>
              <a:defRPr/>
            </a:pPr>
            <a:r>
              <a:rPr lang="fa-IR" smtClean="0"/>
              <a:t>علی اکبر حقدوست</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DCD77C-200B-4F1D-8D04-2CDCDB447E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1CED663C-8BD9-4491-879A-FE66C6B6A152}" type="datetime1">
              <a:rPr lang="en-US" smtClean="0"/>
              <a:pPr>
                <a:defRPr/>
              </a:pPr>
              <a:t>4/5/2010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علی اکبر حقدوست</a:t>
            </a:r>
            <a:endParaRPr lang="en-US"/>
          </a:p>
        </p:txBody>
      </p:sp>
      <p:sp>
        <p:nvSpPr>
          <p:cNvPr id="8" name="Slide Number Placeholder 5"/>
          <p:cNvSpPr>
            <a:spLocks noGrp="1"/>
          </p:cNvSpPr>
          <p:nvPr>
            <p:ph type="sldNum" sz="quarter" idx="12"/>
          </p:nvPr>
        </p:nvSpPr>
        <p:spPr/>
        <p:txBody>
          <a:bodyPr/>
          <a:lstStyle>
            <a:lvl1pPr>
              <a:defRPr/>
            </a:lvl1pPr>
          </a:lstStyle>
          <a:p>
            <a:pPr>
              <a:defRPr/>
            </a:pPr>
            <a:fld id="{E45FE610-8055-47A9-B692-AA00BA04B7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B2CA1C-7E24-42F8-BAAC-7DAFB400CA5C}" type="datetime1">
              <a:rPr lang="en-US" smtClean="0"/>
              <a:pPr>
                <a:defRPr/>
              </a:pPr>
              <a:t>4/5/2010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a-IR" smtClean="0"/>
              <a:t>علی اکبر حقدوست</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3B671D4-926A-4643-A790-A4FDCCCCC6D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1EB12B-457B-4CA6-8807-DF7B905E98B3}" type="datetime1">
              <a:rPr lang="en-US" smtClean="0"/>
              <a:pPr>
                <a:defRPr/>
              </a:pPr>
              <a:t>4/5/2010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fa-IR" smtClean="0"/>
              <a:t>علی اکبر حقدوست</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EE887F-49BB-46B8-93A2-103995891FB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DD06E8D-D6F6-48F6-9DEB-D58CE661A618}" type="datetime1">
              <a:rPr lang="en-US" smtClean="0"/>
              <a:pPr>
                <a:defRPr/>
              </a:pPr>
              <a:t>4/5/2010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fa-IR" smtClean="0"/>
              <a:t>علی اکبر حقدوست</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8462D1-7C4A-43A5-A101-4356541B13F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3725247-48D3-48A9-964B-2A3A6527E563}" type="datetime1">
              <a:rPr lang="en-US" smtClean="0"/>
              <a:pPr>
                <a:defRPr/>
              </a:pPr>
              <a:t>4/5/2010</a:t>
            </a:fld>
            <a:endParaRPr lang="en-US"/>
          </a:p>
        </p:txBody>
      </p:sp>
      <p:sp>
        <p:nvSpPr>
          <p:cNvPr id="3" name="Footer Placeholder 2"/>
          <p:cNvSpPr>
            <a:spLocks noGrp="1"/>
          </p:cNvSpPr>
          <p:nvPr>
            <p:ph type="ftr" sz="quarter" idx="11"/>
          </p:nvPr>
        </p:nvSpPr>
        <p:spPr/>
        <p:txBody>
          <a:bodyPr/>
          <a:lstStyle>
            <a:lvl1pPr>
              <a:defRPr/>
            </a:lvl1pPr>
          </a:lstStyle>
          <a:p>
            <a:pPr>
              <a:defRPr/>
            </a:pPr>
            <a:r>
              <a:rPr lang="fa-IR" smtClean="0"/>
              <a:t>علی اکبر حقدوست</a:t>
            </a:r>
            <a:endParaRPr lang="en-US"/>
          </a:p>
        </p:txBody>
      </p:sp>
      <p:sp>
        <p:nvSpPr>
          <p:cNvPr id="4" name="Slide Number Placeholder 3"/>
          <p:cNvSpPr>
            <a:spLocks noGrp="1"/>
          </p:cNvSpPr>
          <p:nvPr>
            <p:ph type="sldNum" sz="quarter" idx="12"/>
          </p:nvPr>
        </p:nvSpPr>
        <p:spPr/>
        <p:txBody>
          <a:bodyPr/>
          <a:lstStyle>
            <a:lvl1pPr>
              <a:defRPr/>
            </a:lvl1pPr>
          </a:lstStyle>
          <a:p>
            <a:pPr>
              <a:defRPr/>
            </a:pPr>
            <a:fld id="{70AEEBBB-BFED-48C5-9252-40D3EA69B37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FA2451EB-1E59-479C-9274-14BA1ECCF1D7}" type="datetime1">
              <a:rPr lang="en-US" smtClean="0"/>
              <a:pPr>
                <a:defRPr/>
              </a:pPr>
              <a:t>4/5/2010</a:t>
            </a:fld>
            <a:endParaRPr lang="en-US"/>
          </a:p>
        </p:txBody>
      </p:sp>
      <p:sp>
        <p:nvSpPr>
          <p:cNvPr id="8" name="Footer Placeholder 5"/>
          <p:cNvSpPr>
            <a:spLocks noGrp="1"/>
          </p:cNvSpPr>
          <p:nvPr>
            <p:ph type="ftr" sz="quarter" idx="11"/>
          </p:nvPr>
        </p:nvSpPr>
        <p:spPr/>
        <p:txBody>
          <a:bodyPr/>
          <a:lstStyle>
            <a:lvl1pPr>
              <a:defRPr/>
            </a:lvl1pPr>
          </a:lstStyle>
          <a:p>
            <a:pPr>
              <a:defRPr/>
            </a:pPr>
            <a:r>
              <a:rPr lang="fa-IR" smtClean="0"/>
              <a:t>علی اکبر حقدوست</a:t>
            </a:r>
            <a:endParaRPr lang="en-US"/>
          </a:p>
        </p:txBody>
      </p:sp>
      <p:sp>
        <p:nvSpPr>
          <p:cNvPr id="9" name="Slide Number Placeholder 6"/>
          <p:cNvSpPr>
            <a:spLocks noGrp="1"/>
          </p:cNvSpPr>
          <p:nvPr>
            <p:ph type="sldNum" sz="quarter" idx="12"/>
          </p:nvPr>
        </p:nvSpPr>
        <p:spPr/>
        <p:txBody>
          <a:bodyPr/>
          <a:lstStyle>
            <a:lvl1pPr>
              <a:defRPr/>
            </a:lvl1pPr>
          </a:lstStyle>
          <a:p>
            <a:pPr>
              <a:defRPr/>
            </a:pPr>
            <a:fld id="{154B1FAE-AE3A-4CF7-B738-63C2706A80D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FDADB7F2-65AB-4C99-B8AF-B420576E6A75}" type="datetime1">
              <a:rPr lang="en-US" smtClean="0"/>
              <a:pPr>
                <a:defRPr/>
              </a:pPr>
              <a:t>4/5/2010</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smtClean="0">
                <a:solidFill>
                  <a:schemeClr val="bg1">
                    <a:shade val="50000"/>
                  </a:schemeClr>
                </a:solidFill>
              </a:defRPr>
            </a:lvl1pPr>
          </a:lstStyle>
          <a:p>
            <a:pPr>
              <a:defRPr/>
            </a:pPr>
            <a:r>
              <a:rPr lang="fa-IR" smtClean="0"/>
              <a:t>علی اکبر حقدوست</a:t>
            </a: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0CFDAB93-D311-46FC-8136-FA0D19365F5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F2DCD5B9-0028-4DDF-A170-86DD70C57C5E}" type="datetime1">
              <a:rPr lang="en-US" smtClean="0"/>
              <a:pPr>
                <a:defRPr/>
              </a:pPr>
              <a:t>4/5/2010</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r>
              <a:rPr lang="fa-IR" smtClean="0"/>
              <a:t>علی اکبر حقدوست</a:t>
            </a: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AA41785E-274E-4C7B-A84D-F1D0EAC76C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9" r:id="rId4"/>
    <p:sldLayoutId id="2147483680" r:id="rId5"/>
    <p:sldLayoutId id="2147483681" r:id="rId6"/>
    <p:sldLayoutId id="2147483686" r:id="rId7"/>
    <p:sldLayoutId id="2147483687" r:id="rId8"/>
    <p:sldLayoutId id="2147483688" r:id="rId9"/>
    <p:sldLayoutId id="2147483682" r:id="rId10"/>
    <p:sldLayoutId id="2147483689" r:id="rId11"/>
    <p:sldLayoutId id="2147483690" r:id="rId12"/>
  </p:sldLayoutIdLst>
  <p:timing>
    <p:tnLst>
      <p:par>
        <p:cTn id="1" dur="indefinite" restart="never" nodeType="tmRoot"/>
      </p:par>
    </p:tnLst>
  </p:timing>
  <p:hf sldNum="0" hdr="0" dt="0"/>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audio" Target="../media/audio14.wav"/><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amonkey.ed.asu.edu/~alex/teaching/assessment/alpha.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714620"/>
            <a:ext cx="8262966" cy="2314580"/>
          </a:xfrm>
        </p:spPr>
        <p:txBody>
          <a:bodyPr>
            <a:normAutofit fontScale="90000"/>
          </a:bodyPr>
          <a:lstStyle/>
          <a:p>
            <a:pPr algn="ctr" rtl="1" fontAlgn="auto">
              <a:spcAft>
                <a:spcPts val="0"/>
              </a:spcAft>
              <a:defRPr/>
            </a:pPr>
            <a:r>
              <a:rPr lang="fa-IR" sz="3600" b="0" u="sng" dirty="0" smtClean="0">
                <a:solidFill>
                  <a:schemeClr val="accent1">
                    <a:satMod val="150000"/>
                  </a:schemeClr>
                </a:solidFill>
                <a:effectLst>
                  <a:outerShdw blurRad="38100" dist="38100" dir="2700000" algn="tl">
                    <a:srgbClr val="000000">
                      <a:alpha val="43137"/>
                    </a:srgbClr>
                  </a:outerShdw>
                </a:effectLst>
              </a:rPr>
              <a:t>روش شناسي پژوهشهای کمی (</a:t>
            </a:r>
            <a:r>
              <a:rPr lang="en-US" sz="3600" b="0" u="sng" dirty="0" smtClean="0">
                <a:solidFill>
                  <a:schemeClr val="accent1">
                    <a:satMod val="150000"/>
                  </a:schemeClr>
                </a:solidFill>
                <a:effectLst>
                  <a:outerShdw blurRad="38100" dist="38100" dir="2700000" algn="tl">
                    <a:srgbClr val="000000">
                      <a:alpha val="43137"/>
                    </a:srgbClr>
                  </a:outerShdw>
                </a:effectLst>
              </a:rPr>
              <a:t>7</a:t>
            </a:r>
            <a:r>
              <a:rPr lang="fa-IR" sz="3600" b="0" u="sng" dirty="0" smtClean="0">
                <a:solidFill>
                  <a:schemeClr val="accent1">
                    <a:satMod val="150000"/>
                  </a:schemeClr>
                </a:solidFill>
                <a:effectLst>
                  <a:outerShdw blurRad="38100" dist="38100" dir="2700000" algn="tl">
                    <a:srgbClr val="000000">
                      <a:alpha val="43137"/>
                    </a:srgbClr>
                  </a:outerShdw>
                </a:effectLst>
              </a:rPr>
              <a:t>)</a:t>
            </a:r>
            <a:r>
              <a:rPr lang="fa-IR" sz="3600" u="sng" dirty="0" smtClean="0">
                <a:solidFill>
                  <a:schemeClr val="accent1">
                    <a:satMod val="150000"/>
                  </a:schemeClr>
                </a:solidFill>
                <a:effectLst>
                  <a:outerShdw blurRad="38100" dist="38100" dir="2700000" algn="tl">
                    <a:srgbClr val="000000">
                      <a:alpha val="43137"/>
                    </a:srgbClr>
                  </a:outerShdw>
                </a:effectLst>
              </a:rPr>
              <a:t/>
            </a:r>
            <a:br>
              <a:rPr lang="fa-IR" sz="3600" u="sng" dirty="0" smtClean="0">
                <a:solidFill>
                  <a:schemeClr val="accent1">
                    <a:satMod val="150000"/>
                  </a:schemeClr>
                </a:solidFill>
                <a:effectLst>
                  <a:outerShdw blurRad="38100" dist="38100" dir="2700000" algn="tl">
                    <a:srgbClr val="000000">
                      <a:alpha val="43137"/>
                    </a:srgbClr>
                  </a:outerShdw>
                </a:effectLst>
              </a:rPr>
            </a:br>
            <a:r>
              <a:rPr lang="fa-IR" sz="3600" dirty="0" smtClean="0">
                <a:solidFill>
                  <a:schemeClr val="accent1">
                    <a:satMod val="150000"/>
                  </a:schemeClr>
                </a:solidFill>
                <a:effectLst>
                  <a:outerShdw blurRad="38100" dist="38100" dir="2700000" algn="tl">
                    <a:srgbClr val="000000">
                      <a:alpha val="43137"/>
                    </a:srgbClr>
                  </a:outerShdw>
                </a:effectLst>
              </a:rPr>
              <a:t/>
            </a:r>
            <a:br>
              <a:rPr lang="fa-IR" sz="3600" dirty="0" smtClean="0">
                <a:solidFill>
                  <a:schemeClr val="accent1">
                    <a:satMod val="150000"/>
                  </a:schemeClr>
                </a:solidFill>
                <a:effectLst>
                  <a:outerShdw blurRad="38100" dist="38100" dir="2700000" algn="tl">
                    <a:srgbClr val="000000">
                      <a:alpha val="43137"/>
                    </a:srgbClr>
                  </a:outerShdw>
                </a:effectLst>
              </a:rPr>
            </a:br>
            <a:r>
              <a:rPr lang="fa-IR" sz="5400" dirty="0" smtClean="0">
                <a:solidFill>
                  <a:schemeClr val="accent1">
                    <a:satMod val="150000"/>
                  </a:schemeClr>
                </a:solidFill>
                <a:effectLst>
                  <a:outerShdw blurRad="38100" dist="38100" dir="2700000" algn="tl">
                    <a:srgbClr val="000000">
                      <a:alpha val="43137"/>
                    </a:srgbClr>
                  </a:outerShdw>
                </a:effectLst>
              </a:rPr>
              <a:t>روشهای جمع آوری اطلاعات</a:t>
            </a:r>
            <a:endParaRPr lang="en-US" sz="3600" dirty="0">
              <a:solidFill>
                <a:schemeClr val="accent1">
                  <a:satMod val="150000"/>
                </a:schemeClr>
              </a:solidFill>
              <a:effectLst>
                <a:outerShdw blurRad="38100" dist="38100" dir="2700000" algn="tl">
                  <a:srgbClr val="000000">
                    <a:alpha val="43137"/>
                  </a:srgbClr>
                </a:outerShdw>
              </a:effectLst>
            </a:endParaRPr>
          </a:p>
        </p:txBody>
      </p:sp>
      <p:sp>
        <p:nvSpPr>
          <p:cNvPr id="9219" name="Subtitle 2"/>
          <p:cNvSpPr txBox="1">
            <a:spLocks/>
          </p:cNvSpPr>
          <p:nvPr/>
        </p:nvSpPr>
        <p:spPr bwMode="auto">
          <a:xfrm>
            <a:off x="3143250" y="5429250"/>
            <a:ext cx="5719763" cy="614363"/>
          </a:xfrm>
          <a:prstGeom prst="rect">
            <a:avLst/>
          </a:prstGeom>
          <a:noFill/>
          <a:ln w="9525">
            <a:noFill/>
            <a:miter lim="800000"/>
            <a:headEnd/>
            <a:tailEnd/>
          </a:ln>
        </p:spPr>
        <p:txBody>
          <a:bodyPr lIns="118872" tIns="0" rIns="45720" bIns="0" anchor="b"/>
          <a:lstStyle/>
          <a:p>
            <a:pPr>
              <a:buClr>
                <a:schemeClr val="accent1"/>
              </a:buClr>
              <a:buSzPct val="80000"/>
              <a:buFont typeface="Wingdings 2" pitchFamily="18" charset="2"/>
              <a:buNone/>
            </a:pPr>
            <a:r>
              <a:rPr lang="fa-IR" dirty="0" smtClean="0">
                <a:solidFill>
                  <a:srgbClr val="FFFFFF"/>
                </a:solidFill>
                <a:latin typeface="Corbel" pitchFamily="34" charset="0"/>
                <a:cs typeface="Tahoma" pitchFamily="34" charset="0"/>
              </a:rPr>
              <a:t>علي اكبر حقدوست، اپيدميولوژيست</a:t>
            </a:r>
            <a:endParaRPr lang="fa-IR" dirty="0">
              <a:solidFill>
                <a:srgbClr val="FFFFFF"/>
              </a:solidFill>
              <a:latin typeface="Corbel" pitchFamily="34" charset="0"/>
              <a:cs typeface="Tahoma" pitchFamily="34" charset="0"/>
            </a:endParaRPr>
          </a:p>
        </p:txBody>
      </p:sp>
      <p:sp>
        <p:nvSpPr>
          <p:cNvPr id="7" name="TextBox 6"/>
          <p:cNvSpPr txBox="1"/>
          <p:nvPr/>
        </p:nvSpPr>
        <p:spPr>
          <a:xfrm>
            <a:off x="2420357" y="428604"/>
            <a:ext cx="3805850" cy="461665"/>
          </a:xfrm>
          <a:prstGeom prst="rect">
            <a:avLst/>
          </a:prstGeom>
          <a:solidFill>
            <a:schemeClr val="tx2">
              <a:lumMod val="25000"/>
            </a:schemeClr>
          </a:solidFill>
          <a:ln>
            <a:noFill/>
          </a:ln>
          <a:scene3d>
            <a:camera prst="orthographicFront"/>
            <a:lightRig rig="threePt" dir="t"/>
          </a:scene3d>
          <a:sp3d>
            <a:bevelT/>
          </a:sp3d>
        </p:spPr>
        <p:txBody>
          <a:bodyPr wrap="none">
            <a:spAutoFit/>
            <a:scene3d>
              <a:camera prst="orthographicFront"/>
              <a:lightRig rig="soft" dir="t">
                <a:rot lat="0" lon="0" rev="10800000"/>
              </a:lightRig>
            </a:scene3d>
            <a:sp3d>
              <a:bevelT w="27940" h="12700"/>
              <a:contourClr>
                <a:srgbClr val="DDDDDD"/>
              </a:contourClr>
            </a:sp3d>
          </a:bodyPr>
          <a:lstStyle/>
          <a:p>
            <a:pPr algn="l" rtl="0" fontAlgn="auto">
              <a:spcBef>
                <a:spcPts val="0"/>
              </a:spcBef>
              <a:spcAft>
                <a:spcPts val="0"/>
              </a:spcAft>
              <a:defRPr/>
            </a:pPr>
            <a:r>
              <a:rPr lang="fa-IR" sz="2400" spc="-150" dirty="0">
                <a:ln w="11430"/>
                <a:solidFill>
                  <a:srgbClr val="F8F8F8"/>
                </a:solidFill>
                <a:effectLst>
                  <a:glow rad="101600">
                    <a:schemeClr val="tx1">
                      <a:lumMod val="65000"/>
                      <a:alpha val="60000"/>
                    </a:schemeClr>
                  </a:glow>
                </a:effectLst>
                <a:latin typeface="+mn-lt"/>
                <a:cs typeface="Zar" pitchFamily="2" charset="-78"/>
              </a:rPr>
              <a:t>بنام او </a:t>
            </a:r>
            <a:r>
              <a:rPr lang="fa-IR" sz="2400" spc="-150" dirty="0" err="1">
                <a:ln w="11430"/>
                <a:solidFill>
                  <a:srgbClr val="F8F8F8"/>
                </a:solidFill>
                <a:effectLst>
                  <a:glow rad="101600">
                    <a:schemeClr val="tx1">
                      <a:lumMod val="65000"/>
                      <a:alpha val="60000"/>
                    </a:schemeClr>
                  </a:glow>
                </a:effectLst>
                <a:latin typeface="+mn-lt"/>
                <a:cs typeface="Zar" pitchFamily="2" charset="-78"/>
              </a:rPr>
              <a:t>كه</a:t>
            </a:r>
            <a:r>
              <a:rPr lang="fa-IR" sz="2400" spc="-150" dirty="0">
                <a:ln w="11430"/>
                <a:solidFill>
                  <a:srgbClr val="F8F8F8"/>
                </a:solidFill>
                <a:effectLst>
                  <a:glow rad="101600">
                    <a:schemeClr val="tx1">
                      <a:lumMod val="65000"/>
                      <a:alpha val="60000"/>
                    </a:schemeClr>
                  </a:glow>
                </a:effectLst>
                <a:latin typeface="+mn-lt"/>
                <a:cs typeface="Zar" pitchFamily="2" charset="-78"/>
              </a:rPr>
              <a:t> آگاه بر هر نهان است و دانا بر هر </a:t>
            </a:r>
            <a:r>
              <a:rPr lang="fa-IR" sz="2400" spc="-150" dirty="0" err="1">
                <a:ln w="11430"/>
                <a:solidFill>
                  <a:srgbClr val="F8F8F8"/>
                </a:solidFill>
                <a:effectLst>
                  <a:glow rad="101600">
                    <a:schemeClr val="tx1">
                      <a:lumMod val="65000"/>
                      <a:alpha val="60000"/>
                    </a:schemeClr>
                  </a:glow>
                </a:effectLst>
                <a:latin typeface="+mn-lt"/>
                <a:cs typeface="Zar" pitchFamily="2" charset="-78"/>
              </a:rPr>
              <a:t>حقيقت</a:t>
            </a:r>
            <a:endParaRPr lang="en-US" sz="2400" spc="-150" dirty="0">
              <a:ln w="11430"/>
              <a:solidFill>
                <a:srgbClr val="F8F8F8"/>
              </a:solidFill>
              <a:effectLst>
                <a:glow rad="101600">
                  <a:schemeClr val="tx1">
                    <a:lumMod val="65000"/>
                    <a:alpha val="60000"/>
                  </a:schemeClr>
                </a:glow>
              </a:effectLst>
              <a:latin typeface="+mn-lt"/>
              <a:cs typeface="Zar" pitchFamily="2" charset="-78"/>
            </a:endParaRPr>
          </a:p>
        </p:txBody>
      </p:sp>
      <p:pic>
        <p:nvPicPr>
          <p:cNvPr id="9221" name="Picture 7" descr="kerman logo.gif"/>
          <p:cNvPicPr>
            <a:picLocks noChangeAspect="1"/>
          </p:cNvPicPr>
          <p:nvPr/>
        </p:nvPicPr>
        <p:blipFill>
          <a:blip r:embed="rId4"/>
          <a:srcRect/>
          <a:stretch>
            <a:fillRect/>
          </a:stretch>
        </p:blipFill>
        <p:spPr bwMode="auto">
          <a:xfrm>
            <a:off x="3571875" y="1000125"/>
            <a:ext cx="1716088" cy="1285875"/>
          </a:xfrm>
          <a:prstGeom prst="rect">
            <a:avLst/>
          </a:prstGeom>
          <a:noFill/>
          <a:ln w="9525">
            <a:noFill/>
            <a:miter lim="800000"/>
            <a:headEnd/>
            <a:tailEnd/>
          </a:ln>
        </p:spPr>
      </p:pic>
      <p:sp>
        <p:nvSpPr>
          <p:cNvPr id="9222" name="Rectangle 9"/>
          <p:cNvSpPr>
            <a:spLocks noChangeArrowheads="1"/>
          </p:cNvSpPr>
          <p:nvPr/>
        </p:nvSpPr>
        <p:spPr bwMode="auto">
          <a:xfrm>
            <a:off x="3467100" y="2143125"/>
            <a:ext cx="1857375" cy="261938"/>
          </a:xfrm>
          <a:prstGeom prst="rect">
            <a:avLst/>
          </a:prstGeom>
          <a:noFill/>
          <a:ln w="9525">
            <a:noFill/>
            <a:miter lim="800000"/>
            <a:headEnd/>
            <a:tailEnd/>
          </a:ln>
        </p:spPr>
        <p:txBody>
          <a:bodyPr wrap="none">
            <a:spAutoFit/>
          </a:bodyPr>
          <a:lstStyle/>
          <a:p>
            <a:pPr algn="l" rtl="0"/>
            <a:r>
              <a:rPr lang="fa-IR" sz="1100">
                <a:solidFill>
                  <a:srgbClr val="FFFFFF"/>
                </a:solidFill>
                <a:latin typeface="Corbel" pitchFamily="34" charset="0"/>
                <a:cs typeface="Tahoma" pitchFamily="34" charset="0"/>
              </a:rPr>
              <a:t>دانشگاه علوم پزشكي كرمان</a:t>
            </a:r>
          </a:p>
        </p:txBody>
      </p:sp>
      <p:pic>
        <p:nvPicPr>
          <p:cNvPr id="8" name="~PP2386.WAV">
            <a:hlinkClick r:id="" action="ppaction://media"/>
          </p:cNvPr>
          <p:cNvPicPr>
            <a:picLocks noRot="1" noChangeAspect="1"/>
          </p:cNvPicPr>
          <p:nvPr>
            <a:wavAudioFile r:embed="rId1" name="~PP2386.WAV"/>
          </p:nvPr>
        </p:nvPicPr>
        <p:blipFill>
          <a:blip r:embed="rId5"/>
          <a:stretch>
            <a:fillRect/>
          </a:stretch>
        </p:blipFill>
        <p:spPr>
          <a:xfrm>
            <a:off x="8639175" y="6353175"/>
            <a:ext cx="304800" cy="304800"/>
          </a:xfrm>
          <a:prstGeom prst="rect">
            <a:avLst/>
          </a:prstGeom>
        </p:spPr>
      </p:pic>
    </p:spTree>
  </p:cSld>
  <p:clrMapOvr>
    <a:masterClrMapping/>
  </p:clrMapOvr>
  <p:transition advTm="88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mtClean="0"/>
              <a:t>علی اکبر حقدوست</a:t>
            </a:r>
            <a:endParaRPr lang="en-US"/>
          </a:p>
        </p:txBody>
      </p:sp>
      <p:sp>
        <p:nvSpPr>
          <p:cNvPr id="155650" name="Rectangle 2"/>
          <p:cNvSpPr>
            <a:spLocks noGrp="1" noChangeArrowheads="1"/>
          </p:cNvSpPr>
          <p:nvPr>
            <p:ph type="title"/>
          </p:nvPr>
        </p:nvSpPr>
        <p:spPr/>
        <p:txBody>
          <a:bodyPr/>
          <a:lstStyle/>
          <a:p>
            <a:r>
              <a:rPr lang="fa-IR"/>
              <a:t>پرسشنامه</a:t>
            </a:r>
            <a:endParaRPr lang="en-US"/>
          </a:p>
        </p:txBody>
      </p:sp>
      <p:sp>
        <p:nvSpPr>
          <p:cNvPr id="155651" name="Rectangle 3"/>
          <p:cNvSpPr>
            <a:spLocks noGrp="1" noChangeArrowheads="1"/>
          </p:cNvSpPr>
          <p:nvPr>
            <p:ph type="body" idx="1"/>
          </p:nvPr>
        </p:nvSpPr>
        <p:spPr>
          <a:xfrm>
            <a:off x="785786" y="1500174"/>
            <a:ext cx="7772400" cy="5000660"/>
          </a:xfrm>
        </p:spPr>
        <p:txBody>
          <a:bodyPr/>
          <a:lstStyle/>
          <a:p>
            <a:pPr>
              <a:lnSpc>
                <a:spcPct val="80000"/>
              </a:lnSpc>
            </a:pPr>
            <a:r>
              <a:rPr lang="fa-IR" sz="2800" dirty="0" smtClean="0"/>
              <a:t>یعنی جمع آوری اطلاعات از طریق سوال از نمونه ها</a:t>
            </a:r>
            <a:endParaRPr lang="fa-IR" sz="2800" dirty="0"/>
          </a:p>
          <a:p>
            <a:pPr>
              <a:lnSpc>
                <a:spcPct val="80000"/>
              </a:lnSpc>
            </a:pPr>
            <a:endParaRPr lang="fa-IR" sz="1600" dirty="0"/>
          </a:p>
          <a:p>
            <a:pPr>
              <a:lnSpc>
                <a:spcPct val="80000"/>
              </a:lnSpc>
            </a:pPr>
            <a:r>
              <a:rPr lang="fa-IR" sz="2400" b="1" dirty="0"/>
              <a:t>مزاياي پرسشنامه</a:t>
            </a:r>
          </a:p>
          <a:p>
            <a:pPr lvl="1">
              <a:lnSpc>
                <a:spcPct val="80000"/>
              </a:lnSpc>
            </a:pPr>
            <a:r>
              <a:rPr lang="fa-IR" sz="2200" dirty="0"/>
              <a:t>سرعت</a:t>
            </a:r>
          </a:p>
          <a:p>
            <a:pPr lvl="1">
              <a:lnSpc>
                <a:spcPct val="80000"/>
              </a:lnSpc>
            </a:pPr>
            <a:r>
              <a:rPr lang="fa-IR" sz="2200" dirty="0"/>
              <a:t>ارزان بودن</a:t>
            </a:r>
          </a:p>
          <a:p>
            <a:pPr lvl="1">
              <a:lnSpc>
                <a:spcPct val="80000"/>
              </a:lnSpc>
            </a:pPr>
            <a:r>
              <a:rPr lang="fa-IR" sz="2200" dirty="0"/>
              <a:t>وسعت اطلاعات جمع آوري شده</a:t>
            </a:r>
          </a:p>
          <a:p>
            <a:pPr lvl="1">
              <a:lnSpc>
                <a:spcPct val="80000"/>
              </a:lnSpc>
            </a:pPr>
            <a:endParaRPr lang="fa-IR" sz="1600" dirty="0"/>
          </a:p>
          <a:p>
            <a:pPr>
              <a:lnSpc>
                <a:spcPct val="80000"/>
              </a:lnSpc>
            </a:pPr>
            <a:r>
              <a:rPr lang="fa-IR" sz="2400" b="1" dirty="0"/>
              <a:t>معايب پرسشنامه</a:t>
            </a:r>
          </a:p>
          <a:p>
            <a:pPr lvl="1">
              <a:lnSpc>
                <a:spcPct val="80000"/>
              </a:lnSpc>
            </a:pPr>
            <a:r>
              <a:rPr lang="fa-IR" sz="2200" dirty="0"/>
              <a:t>افراد بي سواد</a:t>
            </a:r>
          </a:p>
          <a:p>
            <a:pPr lvl="1">
              <a:lnSpc>
                <a:spcPct val="80000"/>
              </a:lnSpc>
            </a:pPr>
            <a:r>
              <a:rPr lang="fa-IR" sz="2200" dirty="0"/>
              <a:t>پرشدن توسط </a:t>
            </a:r>
            <a:r>
              <a:rPr lang="fa-IR" sz="2200" dirty="0" smtClean="0"/>
              <a:t>ديگران</a:t>
            </a:r>
            <a:endParaRPr lang="fa-IR" sz="2200" dirty="0"/>
          </a:p>
          <a:p>
            <a:pPr lvl="1">
              <a:lnSpc>
                <a:spcPct val="80000"/>
              </a:lnSpc>
            </a:pPr>
            <a:endParaRPr lang="fa-IR" sz="1400" dirty="0"/>
          </a:p>
          <a:p>
            <a:pPr>
              <a:lnSpc>
                <a:spcPct val="80000"/>
              </a:lnSpc>
            </a:pPr>
            <a:r>
              <a:rPr lang="fa-IR" sz="2400" b="1" dirty="0"/>
              <a:t>شيوه پر نمودن پرسشنامه</a:t>
            </a:r>
          </a:p>
          <a:p>
            <a:pPr lvl="1">
              <a:lnSpc>
                <a:spcPct val="80000"/>
              </a:lnSpc>
            </a:pPr>
            <a:r>
              <a:rPr lang="fa-IR" sz="2200" dirty="0"/>
              <a:t>پستي</a:t>
            </a:r>
          </a:p>
          <a:p>
            <a:pPr lvl="1">
              <a:lnSpc>
                <a:spcPct val="80000"/>
              </a:lnSpc>
            </a:pPr>
            <a:r>
              <a:rPr lang="fa-IR" sz="2200" dirty="0"/>
              <a:t>حضوري</a:t>
            </a:r>
          </a:p>
          <a:p>
            <a:pPr lvl="1">
              <a:lnSpc>
                <a:spcPct val="80000"/>
              </a:lnSpc>
            </a:pPr>
            <a:r>
              <a:rPr lang="fa-IR" sz="2200" dirty="0"/>
              <a:t>اينترنتي</a:t>
            </a:r>
          </a:p>
          <a:p>
            <a:pPr lvl="1">
              <a:lnSpc>
                <a:spcPct val="80000"/>
              </a:lnSpc>
            </a:pPr>
            <a:r>
              <a:rPr lang="fa-IR" sz="2200" dirty="0"/>
              <a:t>خود ايفا بودن يا نبودن پرسشنامه</a:t>
            </a:r>
            <a:endParaRPr lang="en-US" sz="2200" dirty="0"/>
          </a:p>
        </p:txBody>
      </p:sp>
      <p:pic>
        <p:nvPicPr>
          <p:cNvPr id="6" name="~PP3185.WAV">
            <a:hlinkClick r:id="" action="ppaction://media"/>
          </p:cNvPr>
          <p:cNvPicPr>
            <a:picLocks noRot="1" noChangeAspect="1"/>
          </p:cNvPicPr>
          <p:nvPr>
            <a:wavAudioFile r:embed="rId1" name="~PP3185.WAV"/>
          </p:nvPr>
        </p:nvPicPr>
        <p:blipFill>
          <a:blip r:embed="rId4"/>
          <a:stretch>
            <a:fillRect/>
          </a:stretch>
        </p:blipFill>
        <p:spPr>
          <a:xfrm>
            <a:off x="8639175" y="6353175"/>
            <a:ext cx="304800" cy="304800"/>
          </a:xfrm>
          <a:prstGeom prst="rect">
            <a:avLst/>
          </a:prstGeom>
        </p:spPr>
      </p:pic>
    </p:spTree>
  </p:cSld>
  <p:clrMapOvr>
    <a:masterClrMapping/>
  </p:clrMapOvr>
  <p:transition advTm="659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mtClean="0"/>
              <a:t>علی اکبر حقدوست</a:t>
            </a:r>
            <a:endParaRPr lang="en-US"/>
          </a:p>
        </p:txBody>
      </p:sp>
      <p:sp>
        <p:nvSpPr>
          <p:cNvPr id="156674" name="Rectangle 2"/>
          <p:cNvSpPr>
            <a:spLocks noGrp="1" noChangeArrowheads="1"/>
          </p:cNvSpPr>
          <p:nvPr>
            <p:ph type="title"/>
          </p:nvPr>
        </p:nvSpPr>
        <p:spPr/>
        <p:txBody>
          <a:bodyPr/>
          <a:lstStyle/>
          <a:p>
            <a:r>
              <a:rPr lang="fa-IR"/>
              <a:t>انواع سوالات پرسشنامه</a:t>
            </a:r>
            <a:endParaRPr lang="en-US"/>
          </a:p>
        </p:txBody>
      </p:sp>
      <p:sp>
        <p:nvSpPr>
          <p:cNvPr id="156675" name="Rectangle 3"/>
          <p:cNvSpPr>
            <a:spLocks noGrp="1" noChangeArrowheads="1"/>
          </p:cNvSpPr>
          <p:nvPr>
            <p:ph type="body" idx="1"/>
          </p:nvPr>
        </p:nvSpPr>
        <p:spPr>
          <a:xfrm>
            <a:off x="785786" y="1571612"/>
            <a:ext cx="7772400" cy="4000528"/>
          </a:xfrm>
        </p:spPr>
        <p:txBody>
          <a:bodyPr/>
          <a:lstStyle/>
          <a:p>
            <a:pPr>
              <a:lnSpc>
                <a:spcPct val="90000"/>
              </a:lnSpc>
              <a:spcBef>
                <a:spcPts val="1200"/>
              </a:spcBef>
            </a:pPr>
            <a:r>
              <a:rPr lang="fa-IR" dirty="0" smtClean="0"/>
              <a:t>باز</a:t>
            </a:r>
            <a:r>
              <a:rPr lang="fa-IR" dirty="0"/>
              <a:t>	</a:t>
            </a:r>
            <a:r>
              <a:rPr lang="en-US" dirty="0" smtClean="0"/>
              <a:t>open</a:t>
            </a:r>
            <a:r>
              <a:rPr lang="fa-IR" dirty="0" smtClean="0"/>
              <a:t> که می تواند کوته پاسخ و یا تشریحی باشد</a:t>
            </a:r>
            <a:endParaRPr lang="fa-IR" dirty="0"/>
          </a:p>
          <a:p>
            <a:pPr>
              <a:lnSpc>
                <a:spcPct val="90000"/>
              </a:lnSpc>
              <a:spcBef>
                <a:spcPts val="1200"/>
              </a:spcBef>
            </a:pPr>
            <a:r>
              <a:rPr lang="fa-IR" dirty="0" smtClean="0"/>
              <a:t>بسته </a:t>
            </a:r>
            <a:r>
              <a:rPr lang="en-US" dirty="0" smtClean="0"/>
              <a:t>close</a:t>
            </a:r>
            <a:endParaRPr lang="fa-IR" dirty="0"/>
          </a:p>
          <a:p>
            <a:pPr>
              <a:lnSpc>
                <a:spcPct val="90000"/>
              </a:lnSpc>
              <a:spcBef>
                <a:spcPts val="1200"/>
              </a:spcBef>
            </a:pPr>
            <a:r>
              <a:rPr lang="fa-IR" dirty="0" smtClean="0"/>
              <a:t>نيمه بسته </a:t>
            </a:r>
            <a:r>
              <a:rPr lang="en-US" dirty="0" smtClean="0"/>
              <a:t>semi-close</a:t>
            </a:r>
            <a:endParaRPr lang="fa-IR" dirty="0"/>
          </a:p>
          <a:p>
            <a:pPr>
              <a:lnSpc>
                <a:spcPct val="90000"/>
              </a:lnSpc>
              <a:spcBef>
                <a:spcPts val="1200"/>
              </a:spcBef>
            </a:pPr>
            <a:r>
              <a:rPr lang="fa-IR" dirty="0" smtClean="0"/>
              <a:t>جور كردندي </a:t>
            </a:r>
            <a:r>
              <a:rPr lang="en-US" dirty="0" smtClean="0"/>
              <a:t>matching</a:t>
            </a:r>
            <a:endParaRPr lang="fa-IR" dirty="0"/>
          </a:p>
          <a:p>
            <a:pPr>
              <a:lnSpc>
                <a:spcPct val="90000"/>
              </a:lnSpc>
              <a:spcBef>
                <a:spcPts val="1200"/>
              </a:spcBef>
            </a:pPr>
            <a:r>
              <a:rPr lang="fa-IR" dirty="0" smtClean="0"/>
              <a:t>رتبه گذاري </a:t>
            </a:r>
            <a:r>
              <a:rPr lang="en-US" dirty="0" smtClean="0"/>
              <a:t>rank list</a:t>
            </a:r>
            <a:endParaRPr lang="fa-IR" dirty="0" smtClean="0"/>
          </a:p>
          <a:p>
            <a:pPr>
              <a:lnSpc>
                <a:spcPct val="90000"/>
              </a:lnSpc>
              <a:spcBef>
                <a:spcPts val="1200"/>
              </a:spcBef>
            </a:pPr>
            <a:endParaRPr lang="en-US" dirty="0" smtClean="0"/>
          </a:p>
          <a:p>
            <a:pPr>
              <a:lnSpc>
                <a:spcPct val="90000"/>
              </a:lnSpc>
              <a:spcBef>
                <a:spcPts val="1200"/>
              </a:spcBef>
            </a:pPr>
            <a:r>
              <a:rPr lang="fa-IR" dirty="0" smtClean="0"/>
              <a:t>سوالات تصویری در مقابل سوالات متنی</a:t>
            </a:r>
            <a:endParaRPr lang="en-US" dirty="0"/>
          </a:p>
        </p:txBody>
      </p:sp>
      <p:pic>
        <p:nvPicPr>
          <p:cNvPr id="6" name="~PP2009.WAV">
            <a:hlinkClick r:id="" action="ppaction://media"/>
          </p:cNvPr>
          <p:cNvPicPr>
            <a:picLocks noRot="1" noChangeAspect="1"/>
          </p:cNvPicPr>
          <p:nvPr>
            <a:wavAudioFile r:embed="rId1" name="~PP2009.WAV"/>
          </p:nvPr>
        </p:nvPicPr>
        <p:blipFill>
          <a:blip r:embed="rId4"/>
          <a:stretch>
            <a:fillRect/>
          </a:stretch>
        </p:blipFill>
        <p:spPr>
          <a:xfrm>
            <a:off x="8639175" y="6353175"/>
            <a:ext cx="304800" cy="304800"/>
          </a:xfrm>
          <a:prstGeom prst="rect">
            <a:avLst/>
          </a:prstGeom>
        </p:spPr>
      </p:pic>
    </p:spTree>
  </p:cSld>
  <p:clrMapOvr>
    <a:masterClrMapping/>
  </p:clrMapOvr>
  <p:transition advTm="356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mtClean="0"/>
              <a:t>علی اکبر حقدوست</a:t>
            </a:r>
            <a:endParaRPr lang="en-US"/>
          </a:p>
        </p:txBody>
      </p:sp>
      <p:sp>
        <p:nvSpPr>
          <p:cNvPr id="157698" name="Rectangle 2"/>
          <p:cNvSpPr>
            <a:spLocks noGrp="1" noChangeArrowheads="1"/>
          </p:cNvSpPr>
          <p:nvPr>
            <p:ph type="title"/>
          </p:nvPr>
        </p:nvSpPr>
        <p:spPr/>
        <p:txBody>
          <a:bodyPr/>
          <a:lstStyle/>
          <a:p>
            <a:r>
              <a:rPr lang="fa-IR"/>
              <a:t>مراحل طراحي پرسشنامه</a:t>
            </a:r>
            <a:endParaRPr lang="en-US"/>
          </a:p>
        </p:txBody>
      </p:sp>
      <p:sp>
        <p:nvSpPr>
          <p:cNvPr id="157699" name="Rectangle 3"/>
          <p:cNvSpPr>
            <a:spLocks noGrp="1" noChangeArrowheads="1"/>
          </p:cNvSpPr>
          <p:nvPr>
            <p:ph type="body" idx="1"/>
          </p:nvPr>
        </p:nvSpPr>
        <p:spPr>
          <a:xfrm>
            <a:off x="785786" y="1928802"/>
            <a:ext cx="7772400" cy="3429024"/>
          </a:xfrm>
        </p:spPr>
        <p:txBody>
          <a:bodyPr/>
          <a:lstStyle/>
          <a:p>
            <a:pPr>
              <a:lnSpc>
                <a:spcPct val="90000"/>
              </a:lnSpc>
              <a:spcBef>
                <a:spcPts val="1200"/>
              </a:spcBef>
            </a:pPr>
            <a:r>
              <a:rPr lang="fa-IR" dirty="0"/>
              <a:t>تنظيم نمودار </a:t>
            </a:r>
            <a:r>
              <a:rPr lang="fa-IR" dirty="0" smtClean="0"/>
              <a:t>مفهومی</a:t>
            </a:r>
            <a:endParaRPr lang="fa-IR" dirty="0"/>
          </a:p>
          <a:p>
            <a:pPr>
              <a:lnSpc>
                <a:spcPct val="90000"/>
              </a:lnSpc>
              <a:spcBef>
                <a:spcPts val="1200"/>
              </a:spcBef>
            </a:pPr>
            <a:r>
              <a:rPr lang="fa-IR" dirty="0" smtClean="0"/>
              <a:t>تهيه </a:t>
            </a:r>
            <a:r>
              <a:rPr lang="fa-IR" dirty="0"/>
              <a:t>بانك سوالات</a:t>
            </a:r>
          </a:p>
          <a:p>
            <a:pPr>
              <a:lnSpc>
                <a:spcPct val="90000"/>
              </a:lnSpc>
              <a:spcBef>
                <a:spcPts val="1200"/>
              </a:spcBef>
            </a:pPr>
            <a:r>
              <a:rPr lang="fa-IR" dirty="0" smtClean="0"/>
              <a:t>گزينش </a:t>
            </a:r>
            <a:r>
              <a:rPr lang="fa-IR" dirty="0"/>
              <a:t>سوالات مهم</a:t>
            </a:r>
          </a:p>
          <a:p>
            <a:pPr>
              <a:lnSpc>
                <a:spcPct val="90000"/>
              </a:lnSpc>
              <a:spcBef>
                <a:spcPts val="1200"/>
              </a:spcBef>
            </a:pPr>
            <a:r>
              <a:rPr lang="fa-IR" dirty="0" smtClean="0"/>
              <a:t>اعتبارسنجي </a:t>
            </a:r>
            <a:r>
              <a:rPr lang="fa-IR" dirty="0"/>
              <a:t>و پايايي سنجي</a:t>
            </a:r>
          </a:p>
          <a:p>
            <a:pPr>
              <a:lnSpc>
                <a:spcPct val="90000"/>
              </a:lnSpc>
              <a:spcBef>
                <a:spcPts val="1200"/>
              </a:spcBef>
            </a:pPr>
            <a:r>
              <a:rPr lang="fa-IR" dirty="0" smtClean="0"/>
              <a:t>تنظيم </a:t>
            </a:r>
            <a:r>
              <a:rPr lang="fa-IR" dirty="0"/>
              <a:t>فرم نهايي پرسشنامه</a:t>
            </a:r>
            <a:endParaRPr lang="en-US" dirty="0"/>
          </a:p>
        </p:txBody>
      </p:sp>
      <p:pic>
        <p:nvPicPr>
          <p:cNvPr id="6" name="~PP629.WAV">
            <a:hlinkClick r:id="" action="ppaction://media"/>
          </p:cNvPr>
          <p:cNvPicPr>
            <a:picLocks noRot="1" noChangeAspect="1"/>
          </p:cNvPicPr>
          <p:nvPr>
            <a:wavAudioFile r:embed="rId1" name="~PP629.WAV"/>
          </p:nvPr>
        </p:nvPicPr>
        <p:blipFill>
          <a:blip r:embed="rId4"/>
          <a:stretch>
            <a:fillRect/>
          </a:stretch>
        </p:blipFill>
        <p:spPr>
          <a:xfrm>
            <a:off x="8639175" y="6353175"/>
            <a:ext cx="304800" cy="304800"/>
          </a:xfrm>
          <a:prstGeom prst="rect">
            <a:avLst/>
          </a:prstGeom>
        </p:spPr>
      </p:pic>
    </p:spTree>
  </p:cSld>
  <p:clrMapOvr>
    <a:masterClrMapping/>
  </p:clrMapOvr>
  <p:transition advTm="354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mtClean="0"/>
              <a:t>علی اکبر حقدوست</a:t>
            </a:r>
            <a:endParaRPr lang="en-US"/>
          </a:p>
        </p:txBody>
      </p:sp>
      <p:sp>
        <p:nvSpPr>
          <p:cNvPr id="158722" name="Rectangle 2"/>
          <p:cNvSpPr>
            <a:spLocks noGrp="1" noChangeArrowheads="1"/>
          </p:cNvSpPr>
          <p:nvPr>
            <p:ph type="title"/>
          </p:nvPr>
        </p:nvSpPr>
        <p:spPr/>
        <p:txBody>
          <a:bodyPr/>
          <a:lstStyle/>
          <a:p>
            <a:r>
              <a:rPr lang="fa-IR"/>
              <a:t>انواع اعتبار در پرسشنامه</a:t>
            </a:r>
            <a:endParaRPr lang="en-US"/>
          </a:p>
        </p:txBody>
      </p:sp>
      <p:sp>
        <p:nvSpPr>
          <p:cNvPr id="158723" name="Rectangle 3"/>
          <p:cNvSpPr>
            <a:spLocks noGrp="1" noChangeArrowheads="1"/>
          </p:cNvSpPr>
          <p:nvPr>
            <p:ph type="body" idx="1"/>
          </p:nvPr>
        </p:nvSpPr>
        <p:spPr>
          <a:xfrm>
            <a:off x="0" y="1571612"/>
            <a:ext cx="9144000" cy="4625975"/>
          </a:xfrm>
        </p:spPr>
        <p:txBody>
          <a:bodyPr/>
          <a:lstStyle/>
          <a:p>
            <a:pPr>
              <a:spcBef>
                <a:spcPts val="600"/>
              </a:spcBef>
            </a:pPr>
            <a:r>
              <a:rPr lang="fa-IR" dirty="0">
                <a:solidFill>
                  <a:srgbClr val="FF0000"/>
                </a:solidFill>
                <a:effectLst>
                  <a:outerShdw blurRad="38100" dist="38100" dir="2700000" algn="tl">
                    <a:srgbClr val="000000">
                      <a:alpha val="43137"/>
                    </a:srgbClr>
                  </a:outerShdw>
                </a:effectLst>
              </a:rPr>
              <a:t>اعتبار </a:t>
            </a:r>
            <a:r>
              <a:rPr lang="fa-IR" dirty="0" smtClean="0">
                <a:solidFill>
                  <a:srgbClr val="FF0000"/>
                </a:solidFill>
                <a:effectLst>
                  <a:outerShdw blurRad="38100" dist="38100" dir="2700000" algn="tl">
                    <a:srgbClr val="000000">
                      <a:alpha val="43137"/>
                    </a:srgbClr>
                  </a:outerShdw>
                </a:effectLst>
              </a:rPr>
              <a:t>ظاهري</a:t>
            </a:r>
            <a:r>
              <a:rPr lang="en-US" dirty="0" smtClean="0">
                <a:solidFill>
                  <a:srgbClr val="FF0000"/>
                </a:solidFill>
                <a:effectLst>
                  <a:outerShdw blurRad="38100" dist="38100" dir="2700000" algn="tl">
                    <a:srgbClr val="000000">
                      <a:alpha val="43137"/>
                    </a:srgbClr>
                  </a:outerShdw>
                </a:effectLst>
              </a:rPr>
              <a:t>face </a:t>
            </a:r>
            <a:r>
              <a:rPr lang="en-US" dirty="0">
                <a:solidFill>
                  <a:srgbClr val="FF0000"/>
                </a:solidFill>
                <a:effectLst>
                  <a:outerShdw blurRad="38100" dist="38100" dir="2700000" algn="tl">
                    <a:srgbClr val="000000">
                      <a:alpha val="43137"/>
                    </a:srgbClr>
                  </a:outerShdw>
                </a:effectLst>
              </a:rPr>
              <a:t>validity </a:t>
            </a:r>
            <a:r>
              <a:rPr lang="fa-IR" dirty="0" smtClean="0"/>
              <a:t>: آیا درک پاسخ دهنده از سوالات با منظور محقق یکی است و آیا شکل ظاهری سوالات جذاب است؟</a:t>
            </a:r>
            <a:endParaRPr lang="fa-IR" dirty="0"/>
          </a:p>
          <a:p>
            <a:pPr>
              <a:spcBef>
                <a:spcPts val="600"/>
              </a:spcBef>
            </a:pPr>
            <a:r>
              <a:rPr lang="fa-IR" dirty="0">
                <a:solidFill>
                  <a:srgbClr val="FF0000"/>
                </a:solidFill>
                <a:effectLst>
                  <a:outerShdw blurRad="38100" dist="38100" dir="2700000" algn="tl">
                    <a:srgbClr val="000000">
                      <a:alpha val="43137"/>
                    </a:srgbClr>
                  </a:outerShdw>
                </a:effectLst>
              </a:rPr>
              <a:t>اعتبار </a:t>
            </a:r>
            <a:r>
              <a:rPr lang="fa-IR" dirty="0" smtClean="0">
                <a:solidFill>
                  <a:srgbClr val="FF0000"/>
                </a:solidFill>
                <a:effectLst>
                  <a:outerShdw blurRad="38100" dist="38100" dir="2700000" algn="tl">
                    <a:srgbClr val="000000">
                      <a:alpha val="43137"/>
                    </a:srgbClr>
                  </a:outerShdw>
                </a:effectLst>
              </a:rPr>
              <a:t>محتوا</a:t>
            </a:r>
            <a:r>
              <a:rPr lang="en-US" dirty="0" smtClean="0">
                <a:solidFill>
                  <a:srgbClr val="FF0000"/>
                </a:solidFill>
                <a:effectLst>
                  <a:outerShdw blurRad="38100" dist="38100" dir="2700000" algn="tl">
                    <a:srgbClr val="000000">
                      <a:alpha val="43137"/>
                    </a:srgbClr>
                  </a:outerShdw>
                </a:effectLst>
              </a:rPr>
              <a:t>content </a:t>
            </a:r>
            <a:r>
              <a:rPr lang="en-US" dirty="0">
                <a:solidFill>
                  <a:srgbClr val="FF0000"/>
                </a:solidFill>
                <a:effectLst>
                  <a:outerShdw blurRad="38100" dist="38100" dir="2700000" algn="tl">
                    <a:srgbClr val="000000">
                      <a:alpha val="43137"/>
                    </a:srgbClr>
                  </a:outerShdw>
                </a:effectLst>
              </a:rPr>
              <a:t>validity</a:t>
            </a:r>
            <a:r>
              <a:rPr lang="en-US" dirty="0"/>
              <a:t> </a:t>
            </a:r>
            <a:r>
              <a:rPr lang="fa-IR" dirty="0" smtClean="0"/>
              <a:t>: آیا همه مطالبی که باید سوال می شده است در پرسشنامه آمده و آیا مطالب اضافه ای که مرتبط به اهداف نباشد در پرسشنامه وجود دارد؟</a:t>
            </a:r>
            <a:endParaRPr lang="fa-IR" dirty="0"/>
          </a:p>
          <a:p>
            <a:pPr>
              <a:spcBef>
                <a:spcPts val="600"/>
              </a:spcBef>
            </a:pPr>
            <a:r>
              <a:rPr lang="fa-IR" dirty="0" smtClean="0">
                <a:solidFill>
                  <a:srgbClr val="FF0000"/>
                </a:solidFill>
                <a:effectLst>
                  <a:outerShdw blurRad="38100" dist="38100" dir="2700000" algn="tl">
                    <a:srgbClr val="000000">
                      <a:alpha val="43137"/>
                    </a:srgbClr>
                  </a:outerShdw>
                </a:effectLst>
              </a:rPr>
              <a:t>اعتبار </a:t>
            </a:r>
            <a:r>
              <a:rPr lang="fa-IR" dirty="0">
                <a:solidFill>
                  <a:srgbClr val="FF0000"/>
                </a:solidFill>
                <a:effectLst>
                  <a:outerShdw blurRad="38100" dist="38100" dir="2700000" algn="tl">
                    <a:srgbClr val="000000">
                      <a:alpha val="43137"/>
                    </a:srgbClr>
                  </a:outerShdw>
                </a:effectLst>
              </a:rPr>
              <a:t>سازه </a:t>
            </a:r>
            <a:r>
              <a:rPr lang="fa-IR" dirty="0" smtClean="0">
                <a:solidFill>
                  <a:srgbClr val="FF0000"/>
                </a:solidFill>
                <a:effectLst>
                  <a:outerShdw blurRad="38100" dist="38100" dir="2700000" algn="tl">
                    <a:srgbClr val="000000">
                      <a:alpha val="43137"/>
                    </a:srgbClr>
                  </a:outerShdw>
                </a:effectLst>
              </a:rPr>
              <a:t>اي </a:t>
            </a:r>
            <a:r>
              <a:rPr lang="en-US" dirty="0" smtClean="0">
                <a:solidFill>
                  <a:srgbClr val="FF0000"/>
                </a:solidFill>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construct </a:t>
            </a:r>
            <a:r>
              <a:rPr lang="en-US" dirty="0" smtClean="0">
                <a:solidFill>
                  <a:srgbClr val="FF0000"/>
                </a:solidFill>
                <a:effectLst>
                  <a:outerShdw blurRad="38100" dist="38100" dir="2700000" algn="tl">
                    <a:srgbClr val="000000">
                      <a:alpha val="43137"/>
                    </a:srgbClr>
                  </a:outerShdw>
                </a:effectLst>
              </a:rPr>
              <a:t>validity</a:t>
            </a:r>
            <a:r>
              <a:rPr lang="fa-IR" dirty="0" smtClean="0"/>
              <a:t>: آیا از نظر مفهومی با پرسشنامه های مشابه متناظر و مترادف است و نتایج آنها با هم همخوانی دارد؟</a:t>
            </a:r>
            <a:endParaRPr lang="fa-IR" dirty="0"/>
          </a:p>
          <a:p>
            <a:pPr>
              <a:spcBef>
                <a:spcPts val="600"/>
              </a:spcBef>
            </a:pPr>
            <a:r>
              <a:rPr lang="fa-IR" dirty="0">
                <a:solidFill>
                  <a:srgbClr val="FF0000"/>
                </a:solidFill>
                <a:effectLst>
                  <a:outerShdw blurRad="38100" dist="38100" dir="2700000" algn="tl">
                    <a:srgbClr val="000000">
                      <a:alpha val="43137"/>
                    </a:srgbClr>
                  </a:outerShdw>
                </a:effectLst>
              </a:rPr>
              <a:t>اعتبار پيشگويي </a:t>
            </a:r>
            <a:r>
              <a:rPr lang="fa-IR" dirty="0" smtClean="0">
                <a:solidFill>
                  <a:srgbClr val="FF0000"/>
                </a:solidFill>
                <a:effectLst>
                  <a:outerShdw blurRad="38100" dist="38100" dir="2700000" algn="tl">
                    <a:srgbClr val="000000">
                      <a:alpha val="43137"/>
                    </a:srgbClr>
                  </a:outerShdw>
                </a:effectLst>
              </a:rPr>
              <a:t>كننده </a:t>
            </a:r>
            <a:r>
              <a:rPr lang="en-US" dirty="0">
                <a:solidFill>
                  <a:srgbClr val="FF0000"/>
                </a:solidFill>
                <a:effectLst>
                  <a:outerShdw blurRad="38100" dist="38100" dir="2700000" algn="tl">
                    <a:srgbClr val="000000">
                      <a:alpha val="43137"/>
                    </a:srgbClr>
                  </a:outerShdw>
                </a:effectLst>
              </a:rPr>
              <a:t>predictive </a:t>
            </a:r>
            <a:r>
              <a:rPr lang="en-US" dirty="0" smtClean="0">
                <a:solidFill>
                  <a:srgbClr val="FF0000"/>
                </a:solidFill>
                <a:effectLst>
                  <a:outerShdw blurRad="38100" dist="38100" dir="2700000" algn="tl">
                    <a:srgbClr val="000000">
                      <a:alpha val="43137"/>
                    </a:srgbClr>
                  </a:outerShdw>
                </a:effectLst>
              </a:rPr>
              <a:t>validity</a:t>
            </a:r>
            <a:r>
              <a:rPr lang="fa-IR" dirty="0" smtClean="0">
                <a:solidFill>
                  <a:srgbClr val="FF0000"/>
                </a:solidFill>
                <a:effectLst>
                  <a:outerShdw blurRad="38100" dist="38100" dir="2700000" algn="tl">
                    <a:srgbClr val="000000">
                      <a:alpha val="43137"/>
                    </a:srgbClr>
                  </a:outerShdw>
                </a:effectLst>
              </a:rPr>
              <a:t>: </a:t>
            </a:r>
            <a:r>
              <a:rPr lang="fa-IR" dirty="0" smtClean="0"/>
              <a:t>آیا بر اساس نتایج پرسشنامه می توان پیشگوییهای قابل قبولی ارایه داد؟</a:t>
            </a:r>
            <a:endParaRPr lang="en-US" dirty="0" smtClean="0"/>
          </a:p>
        </p:txBody>
      </p:sp>
      <p:pic>
        <p:nvPicPr>
          <p:cNvPr id="6" name="~PP3260.WAV">
            <a:hlinkClick r:id="" action="ppaction://media"/>
          </p:cNvPr>
          <p:cNvPicPr>
            <a:picLocks noRot="1" noChangeAspect="1"/>
          </p:cNvPicPr>
          <p:nvPr>
            <a:wavAudioFile r:embed="rId1" name="~PP3260.WAV"/>
          </p:nvPr>
        </p:nvPicPr>
        <p:blipFill>
          <a:blip r:embed="rId4"/>
          <a:stretch>
            <a:fillRect/>
          </a:stretch>
        </p:blipFill>
        <p:spPr>
          <a:xfrm>
            <a:off x="8639175" y="6353175"/>
            <a:ext cx="304800" cy="304800"/>
          </a:xfrm>
          <a:prstGeom prst="rect">
            <a:avLst/>
          </a:prstGeom>
        </p:spPr>
      </p:pic>
    </p:spTree>
  </p:cSld>
  <p:clrMapOvr>
    <a:masterClrMapping/>
  </p:clrMapOvr>
  <p:transition advTm="1336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14290"/>
            <a:ext cx="8686800" cy="838200"/>
          </a:xfrm>
        </p:spPr>
        <p:txBody>
          <a:bodyPr>
            <a:normAutofit/>
          </a:bodyPr>
          <a:lstStyle/>
          <a:p>
            <a:pPr algn="r" rtl="1"/>
            <a:r>
              <a:rPr lang="fa-IR" dirty="0" smtClean="0">
                <a:cs typeface="B Zar" pitchFamily="2" charset="-78"/>
              </a:rPr>
              <a:t>سوالاتی برای شما</a:t>
            </a:r>
            <a:endParaRPr lang="en-US" dirty="0">
              <a:cs typeface="B Zar" pitchFamily="2" charset="-78"/>
            </a:endParaRPr>
          </a:p>
        </p:txBody>
      </p:sp>
      <p:sp>
        <p:nvSpPr>
          <p:cNvPr id="6" name="Footer Placeholder 3"/>
          <p:cNvSpPr>
            <a:spLocks noGrp="1"/>
          </p:cNvSpPr>
          <p:nvPr>
            <p:ph type="ftr" sz="quarter" idx="4294967295"/>
          </p:nvPr>
        </p:nvSpPr>
        <p:spPr>
          <a:xfrm>
            <a:off x="1714500" y="6477000"/>
            <a:ext cx="5576888" cy="274638"/>
          </a:xfrm>
          <a:prstGeom prst="rect">
            <a:avLst/>
          </a:prstGeom>
        </p:spPr>
        <p:txBody>
          <a:bodyPr/>
          <a:lstStyle/>
          <a:p>
            <a:pPr>
              <a:defRPr/>
            </a:pPr>
            <a:r>
              <a:rPr lang="fa-IR" sz="1200" smtClean="0">
                <a:solidFill>
                  <a:schemeClr val="bg1">
                    <a:lumMod val="65000"/>
                  </a:schemeClr>
                </a:solidFill>
                <a:latin typeface="+mn-lt"/>
                <a:cs typeface="+mn-cs"/>
              </a:rPr>
              <a:t>علی اکبر حقدوست</a:t>
            </a:r>
            <a:endParaRPr lang="en-US" sz="1200" dirty="0">
              <a:solidFill>
                <a:schemeClr val="bg1">
                  <a:lumMod val="65000"/>
                </a:schemeClr>
              </a:solidFill>
              <a:latin typeface="+mn-lt"/>
              <a:cs typeface="+mn-cs"/>
            </a:endParaRPr>
          </a:p>
        </p:txBody>
      </p:sp>
      <p:sp>
        <p:nvSpPr>
          <p:cNvPr id="7" name="TextBox 6"/>
          <p:cNvSpPr txBox="1"/>
          <p:nvPr/>
        </p:nvSpPr>
        <p:spPr>
          <a:xfrm>
            <a:off x="428596" y="3786190"/>
            <a:ext cx="8077852" cy="584775"/>
          </a:xfrm>
          <a:prstGeom prst="rect">
            <a:avLst/>
          </a:prstGeom>
          <a:noFill/>
        </p:spPr>
        <p:txBody>
          <a:bodyPr wrap="none" rtlCol="0">
            <a:spAutoFit/>
          </a:bodyPr>
          <a:lstStyle/>
          <a:p>
            <a:r>
              <a:rPr lang="fa-IR" sz="3200" b="1" dirty="0" smtClean="0">
                <a:solidFill>
                  <a:srgbClr val="FF0000"/>
                </a:solidFill>
                <a:effectLst>
                  <a:outerShdw blurRad="38100" dist="38100" dir="2700000" algn="tl">
                    <a:srgbClr val="000000">
                      <a:alpha val="43137"/>
                    </a:srgbClr>
                  </a:outerShdw>
                </a:effectLst>
                <a:cs typeface="B Zar" pitchFamily="2" charset="-78"/>
              </a:rPr>
              <a:t>بررسی عوامل موثر بر میزان فعالیتهای بدنی دانشجویان </a:t>
            </a:r>
            <a:endParaRPr lang="en-US" sz="3200" b="1" dirty="0" smtClean="0">
              <a:solidFill>
                <a:srgbClr val="FF0000"/>
              </a:solidFill>
              <a:effectLst>
                <a:outerShdw blurRad="38100" dist="38100" dir="2700000" algn="tl">
                  <a:srgbClr val="000000">
                    <a:alpha val="43137"/>
                  </a:srgbClr>
                </a:outerShdw>
              </a:effectLst>
              <a:cs typeface="B Zar" pitchFamily="2" charset="-78"/>
            </a:endParaRPr>
          </a:p>
        </p:txBody>
      </p:sp>
      <p:sp>
        <p:nvSpPr>
          <p:cNvPr id="8" name="TextBox 7"/>
          <p:cNvSpPr txBox="1"/>
          <p:nvPr/>
        </p:nvSpPr>
        <p:spPr>
          <a:xfrm>
            <a:off x="1142976" y="1714488"/>
            <a:ext cx="6715172" cy="1200329"/>
          </a:xfrm>
          <a:prstGeom prst="rect">
            <a:avLst/>
          </a:prstGeom>
          <a:noFill/>
        </p:spPr>
        <p:txBody>
          <a:bodyPr wrap="square" rtlCol="0">
            <a:spAutoFit/>
          </a:bodyPr>
          <a:lstStyle/>
          <a:p>
            <a:r>
              <a:rPr lang="fa-IR" sz="2400" dirty="0" smtClean="0">
                <a:cs typeface="B Zar" pitchFamily="2" charset="-78"/>
              </a:rPr>
              <a:t>لطفا برای موضوع زیر نمودار مفهومی ساده ای تنظیم نمایید یعنی مشخص نمایید که احتمالاً چه عوامل مهمی بر فعالیت بدنی دانشجویان تاثیرگذارند و هر یک از این عوامل از چه اجزایی تشکیل شده اند</a:t>
            </a:r>
            <a:endParaRPr lang="en-US" sz="2400" dirty="0" smtClean="0">
              <a:cs typeface="B Zar" pitchFamily="2" charset="-78"/>
            </a:endParaRPr>
          </a:p>
        </p:txBody>
      </p:sp>
      <p:pic>
        <p:nvPicPr>
          <p:cNvPr id="9" name="~PP331.WAV">
            <a:hlinkClick r:id="" action="ppaction://media"/>
          </p:cNvPr>
          <p:cNvPicPr>
            <a:picLocks noRot="1" noChangeAspect="1"/>
          </p:cNvPicPr>
          <p:nvPr>
            <a:wavAudioFile r:embed="rId1" name="~PP331.WAV"/>
          </p:nvPr>
        </p:nvPicPr>
        <p:blipFill>
          <a:blip r:embed="rId4"/>
          <a:stretch>
            <a:fillRect/>
          </a:stretch>
        </p:blipFill>
        <p:spPr>
          <a:xfrm>
            <a:off x="8639175" y="6353175"/>
            <a:ext cx="304800" cy="304800"/>
          </a:xfrm>
          <a:prstGeom prst="rect">
            <a:avLst/>
          </a:prstGeom>
        </p:spPr>
      </p:pic>
    </p:spTree>
  </p:cSld>
  <p:clrMapOvr>
    <a:masterClrMapping/>
  </p:clrMapOvr>
  <p:transition advTm="379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fa-IR" dirty="0" smtClean="0"/>
              <a:t>اسلایدهای اضافه در مورد پرسشنامه</a:t>
            </a:r>
          </a:p>
        </p:txBody>
      </p:sp>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6" name="TextBox 5"/>
          <p:cNvSpPr txBox="1"/>
          <p:nvPr/>
        </p:nvSpPr>
        <p:spPr>
          <a:xfrm>
            <a:off x="0" y="2071678"/>
            <a:ext cx="9144000" cy="2123658"/>
          </a:xfrm>
          <a:prstGeom prst="rect">
            <a:avLst/>
          </a:prstGeom>
          <a:noFill/>
        </p:spPr>
        <p:txBody>
          <a:bodyPr wrap="square" rtlCol="0">
            <a:spAutoFit/>
          </a:bodyPr>
          <a:lstStyle/>
          <a:p>
            <a:pPr algn="ctr"/>
            <a:r>
              <a:rPr lang="fa-IR" sz="4400" dirty="0" smtClean="0">
                <a:cs typeface="B Zar" pitchFamily="2" charset="-78"/>
              </a:rPr>
              <a:t>اسلایدهای بعدی توضیحات بیشتری در خصوص انواع روشهای جمع آوری اطلاعات خصوصاً پرسشنامه ارایه می دهند که مطالعه آنها توصیه می شود</a:t>
            </a:r>
            <a:endParaRPr lang="en-US" sz="4400" dirty="0" smtClean="0">
              <a:cs typeface="B Za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fa-IR" dirty="0" smtClean="0"/>
              <a:t>بررسی مستندات موجود</a:t>
            </a:r>
            <a:endParaRPr lang="en-US" dirty="0" smtClean="0"/>
          </a:p>
        </p:txBody>
      </p:sp>
      <p:sp>
        <p:nvSpPr>
          <p:cNvPr id="7171" name="Rectangle 3"/>
          <p:cNvSpPr>
            <a:spLocks noGrp="1" noChangeArrowheads="1"/>
          </p:cNvSpPr>
          <p:nvPr>
            <p:ph type="body" idx="1"/>
          </p:nvPr>
        </p:nvSpPr>
        <p:spPr>
          <a:xfrm>
            <a:off x="0" y="1774825"/>
            <a:ext cx="8686800" cy="4625975"/>
          </a:xfrm>
        </p:spPr>
        <p:txBody>
          <a:bodyPr/>
          <a:lstStyle/>
          <a:p>
            <a:pPr eaLnBrk="1" hangingPunct="1"/>
            <a:r>
              <a:rPr lang="fa-IR" dirty="0" smtClean="0"/>
              <a:t>مزايا</a:t>
            </a:r>
          </a:p>
          <a:p>
            <a:pPr lvl="1" eaLnBrk="1" hangingPunct="1"/>
            <a:r>
              <a:rPr lang="fa-IR" dirty="0" smtClean="0"/>
              <a:t>ارزان</a:t>
            </a:r>
          </a:p>
          <a:p>
            <a:pPr lvl="1" eaLnBrk="1" hangingPunct="1"/>
            <a:r>
              <a:rPr lang="fa-IR" dirty="0" smtClean="0"/>
              <a:t>سريع</a:t>
            </a:r>
          </a:p>
          <a:p>
            <a:pPr lvl="1" eaLnBrk="1" hangingPunct="1"/>
            <a:r>
              <a:rPr lang="fa-IR" dirty="0" smtClean="0"/>
              <a:t>گسترده</a:t>
            </a:r>
          </a:p>
          <a:p>
            <a:pPr eaLnBrk="1" hangingPunct="1"/>
            <a:endParaRPr lang="fa-IR" sz="900" dirty="0" smtClean="0"/>
          </a:p>
          <a:p>
            <a:pPr eaLnBrk="1" hangingPunct="1"/>
            <a:r>
              <a:rPr lang="fa-IR" dirty="0" smtClean="0"/>
              <a:t>معايب</a:t>
            </a:r>
          </a:p>
          <a:p>
            <a:pPr lvl="1" eaLnBrk="1" hangingPunct="1"/>
            <a:r>
              <a:rPr lang="fa-IR" dirty="0" smtClean="0"/>
              <a:t>كم بودن دقت و صحت اطلاعات</a:t>
            </a:r>
          </a:p>
          <a:p>
            <a:pPr lvl="1" eaLnBrk="1" hangingPunct="1"/>
            <a:r>
              <a:rPr lang="fa-IR" dirty="0" smtClean="0"/>
              <a:t>عدم امكان دستيابي به همه متغيرهاي مورد نظر</a:t>
            </a:r>
          </a:p>
          <a:p>
            <a:pPr lvl="1" eaLnBrk="1" hangingPunct="1"/>
            <a:r>
              <a:rPr lang="fa-IR" dirty="0" smtClean="0"/>
              <a:t>محدوديت در دستيابي به اطلاعات به دليل امنيت و يا معذوريتهاي اخلاقي</a:t>
            </a:r>
          </a:p>
        </p:txBody>
      </p:sp>
      <p:sp>
        <p:nvSpPr>
          <p:cNvPr id="6" name="Footer Placeholder 3"/>
          <p:cNvSpPr>
            <a:spLocks noGrp="1"/>
          </p:cNvSpPr>
          <p:nvPr>
            <p:ph type="ftr" sz="quarter" idx="10"/>
          </p:nvPr>
        </p:nvSpPr>
        <p:spPr/>
        <p:txBody>
          <a:bodyPr/>
          <a:lstStyle/>
          <a:p>
            <a:pPr>
              <a:defRPr/>
            </a:pPr>
            <a:r>
              <a:rPr lang="fa-IR" smtClean="0"/>
              <a:t>علی اکبر حقدوست</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fa-IR" dirty="0" smtClean="0"/>
              <a:t>بررسی مستندات موجود</a:t>
            </a:r>
          </a:p>
        </p:txBody>
      </p:sp>
      <p:sp>
        <p:nvSpPr>
          <p:cNvPr id="8195" name="Content Placeholder 2"/>
          <p:cNvSpPr>
            <a:spLocks noGrp="1"/>
          </p:cNvSpPr>
          <p:nvPr>
            <p:ph idx="1"/>
          </p:nvPr>
        </p:nvSpPr>
        <p:spPr/>
        <p:txBody>
          <a:bodyPr/>
          <a:lstStyle/>
          <a:p>
            <a:pPr lvl="1" eaLnBrk="1" hangingPunct="1"/>
            <a:endParaRPr lang="fa-IR" smtClean="0"/>
          </a:p>
          <a:p>
            <a:pPr eaLnBrk="1" hangingPunct="1"/>
            <a:r>
              <a:rPr lang="fa-IR" smtClean="0"/>
              <a:t>انواع روشهاي استخراج اطلاعات از مستندات</a:t>
            </a:r>
          </a:p>
          <a:p>
            <a:pPr lvl="1" eaLnBrk="1" hangingPunct="1"/>
            <a:endParaRPr lang="fa-IR" smtClean="0"/>
          </a:p>
          <a:p>
            <a:pPr lvl="1" eaLnBrk="1" hangingPunct="1"/>
            <a:r>
              <a:rPr lang="fa-IR" smtClean="0"/>
              <a:t>اطلاعات دسته بندي</a:t>
            </a:r>
          </a:p>
          <a:p>
            <a:pPr lvl="1" eaLnBrk="1" hangingPunct="1"/>
            <a:r>
              <a:rPr lang="fa-IR" smtClean="0"/>
              <a:t>اطلاعات غير دسته بندي شده</a:t>
            </a:r>
          </a:p>
          <a:p>
            <a:pPr eaLnBrk="1" hangingPunct="1"/>
            <a:endParaRPr lang="fa-IR" smtClean="0"/>
          </a:p>
          <a:p>
            <a:pPr eaLnBrk="1" hangingPunct="1">
              <a:buFontTx/>
              <a:buNone/>
            </a:pPr>
            <a:endParaRPr lang="en-US" smtClean="0"/>
          </a:p>
          <a:p>
            <a:pPr eaLnBrk="1" hangingPunct="1"/>
            <a:endParaRPr lang="fa-IR" smtClean="0"/>
          </a:p>
        </p:txBody>
      </p:sp>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fa-IR" smtClean="0"/>
              <a:t>اهداف پرسشگري</a:t>
            </a:r>
          </a:p>
        </p:txBody>
      </p:sp>
      <p:sp>
        <p:nvSpPr>
          <p:cNvPr id="16387" name="Content Placeholder 2"/>
          <p:cNvSpPr>
            <a:spLocks noGrp="1"/>
          </p:cNvSpPr>
          <p:nvPr>
            <p:ph idx="1"/>
          </p:nvPr>
        </p:nvSpPr>
        <p:spPr>
          <a:xfrm>
            <a:off x="142844" y="1774825"/>
            <a:ext cx="8543956" cy="4625975"/>
          </a:xfrm>
        </p:spPr>
        <p:txBody>
          <a:bodyPr/>
          <a:lstStyle/>
          <a:p>
            <a:pPr eaLnBrk="1" hangingPunct="1">
              <a:spcBef>
                <a:spcPts val="1200"/>
              </a:spcBef>
            </a:pPr>
            <a:r>
              <a:rPr lang="fa-IR" dirty="0" smtClean="0"/>
              <a:t>جمع آوري اطلاعات پايه</a:t>
            </a:r>
          </a:p>
          <a:p>
            <a:pPr eaLnBrk="1" hangingPunct="1">
              <a:spcBef>
                <a:spcPts val="1200"/>
              </a:spcBef>
            </a:pPr>
            <a:r>
              <a:rPr lang="fa-IR" dirty="0" smtClean="0"/>
              <a:t>آگاهي سنجي مانند سوالات امتحاني</a:t>
            </a:r>
          </a:p>
          <a:p>
            <a:pPr eaLnBrk="1" hangingPunct="1">
              <a:spcBef>
                <a:spcPts val="1200"/>
              </a:spcBef>
            </a:pPr>
            <a:r>
              <a:rPr lang="fa-IR" dirty="0" smtClean="0"/>
              <a:t>نظرسنجي</a:t>
            </a:r>
          </a:p>
          <a:p>
            <a:pPr eaLnBrk="1" hangingPunct="1">
              <a:spcBef>
                <a:spcPts val="1200"/>
              </a:spcBef>
            </a:pPr>
            <a:r>
              <a:rPr lang="fa-IR" dirty="0" smtClean="0"/>
              <a:t>نگرش سنجي</a:t>
            </a:r>
          </a:p>
          <a:p>
            <a:pPr lvl="1" eaLnBrk="1" hangingPunct="1">
              <a:spcBef>
                <a:spcPts val="1200"/>
              </a:spcBef>
            </a:pPr>
            <a:r>
              <a:rPr lang="fa-IR" dirty="0" smtClean="0"/>
              <a:t>بايد ابعاد سه گانه نگرش (آگاهي، رفتار و عاطفي پوشش داده شود)</a:t>
            </a:r>
          </a:p>
          <a:p>
            <a:pPr eaLnBrk="1" hangingPunct="1">
              <a:spcBef>
                <a:spcPts val="1200"/>
              </a:spcBef>
            </a:pPr>
            <a:r>
              <a:rPr lang="fa-IR" dirty="0" smtClean="0"/>
              <a:t>رفتارسنجي مانند سوال در خصوص رژیم غذایی و یا فعالیت بدنی و یا شکل مطالعه</a:t>
            </a:r>
          </a:p>
        </p:txBody>
      </p:sp>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fa-IR" smtClean="0"/>
              <a:t>نمودار درختي</a:t>
            </a:r>
          </a:p>
        </p:txBody>
      </p:sp>
      <p:sp>
        <p:nvSpPr>
          <p:cNvPr id="3" name="Content Placeholder 2"/>
          <p:cNvSpPr>
            <a:spLocks noGrp="1"/>
          </p:cNvSpPr>
          <p:nvPr>
            <p:ph idx="1"/>
          </p:nvPr>
        </p:nvSpPr>
        <p:spPr>
          <a:xfrm>
            <a:off x="428596" y="1571612"/>
            <a:ext cx="8229600" cy="4625975"/>
          </a:xfrm>
        </p:spPr>
        <p:txBody>
          <a:bodyPr/>
          <a:lstStyle/>
          <a:p>
            <a:pPr eaLnBrk="1" hangingPunct="1">
              <a:defRPr/>
            </a:pPr>
            <a:r>
              <a:rPr lang="fa-IR" sz="2400" dirty="0" err="1" smtClean="0"/>
              <a:t>يعني</a:t>
            </a:r>
            <a:r>
              <a:rPr lang="fa-IR" sz="2400" dirty="0" smtClean="0"/>
              <a:t> </a:t>
            </a:r>
            <a:r>
              <a:rPr lang="fa-IR" sz="2400" dirty="0" err="1" smtClean="0"/>
              <a:t>تقسيم</a:t>
            </a:r>
            <a:r>
              <a:rPr lang="fa-IR" sz="2400" dirty="0" smtClean="0"/>
              <a:t> نمودن موضوع به </a:t>
            </a:r>
            <a:r>
              <a:rPr lang="fa-IR" sz="2400" dirty="0" err="1" smtClean="0"/>
              <a:t>زيرشاخه</a:t>
            </a:r>
            <a:r>
              <a:rPr lang="fa-IR" sz="2400" dirty="0" smtClean="0"/>
              <a:t> </a:t>
            </a:r>
            <a:r>
              <a:rPr lang="fa-IR" sz="2400" dirty="0" err="1" smtClean="0"/>
              <a:t>هايي</a:t>
            </a:r>
            <a:r>
              <a:rPr lang="fa-IR" sz="2400" dirty="0" smtClean="0"/>
              <a:t> </a:t>
            </a:r>
            <a:r>
              <a:rPr lang="fa-IR" sz="2400" dirty="0" err="1" smtClean="0"/>
              <a:t>كه</a:t>
            </a:r>
            <a:r>
              <a:rPr lang="fa-IR" sz="2400" dirty="0" smtClean="0"/>
              <a:t> ارتباط </a:t>
            </a:r>
            <a:r>
              <a:rPr lang="fa-IR" sz="2400" dirty="0" err="1" smtClean="0"/>
              <a:t>مفهومي</a:t>
            </a:r>
            <a:r>
              <a:rPr lang="fa-IR" sz="2400" dirty="0" smtClean="0"/>
              <a:t> داشته باشند.</a:t>
            </a:r>
          </a:p>
          <a:p>
            <a:pPr eaLnBrk="1" hangingPunct="1">
              <a:defRPr/>
            </a:pPr>
            <a:endParaRPr lang="fa-IR" sz="1050" dirty="0" smtClean="0"/>
          </a:p>
          <a:p>
            <a:pPr eaLnBrk="1" hangingPunct="1">
              <a:defRPr/>
            </a:pPr>
            <a:r>
              <a:rPr lang="fa-IR" dirty="0" smtClean="0"/>
              <a:t>مثلا: </a:t>
            </a:r>
            <a:r>
              <a:rPr lang="fa-IR" dirty="0" err="1" smtClean="0"/>
              <a:t>بررسي</a:t>
            </a:r>
            <a:r>
              <a:rPr lang="fa-IR" dirty="0" smtClean="0"/>
              <a:t> </a:t>
            </a:r>
            <a:r>
              <a:rPr lang="fa-IR" dirty="0" err="1" smtClean="0"/>
              <a:t>كيفيت</a:t>
            </a:r>
            <a:r>
              <a:rPr lang="fa-IR" dirty="0" smtClean="0"/>
              <a:t> </a:t>
            </a:r>
            <a:r>
              <a:rPr lang="fa-IR" dirty="0" err="1" smtClean="0"/>
              <a:t>برگزاري</a:t>
            </a:r>
            <a:r>
              <a:rPr lang="fa-IR" dirty="0" smtClean="0"/>
              <a:t> </a:t>
            </a:r>
            <a:r>
              <a:rPr lang="fa-IR" dirty="0" err="1" smtClean="0"/>
              <a:t>كارگاه</a:t>
            </a:r>
            <a:r>
              <a:rPr lang="fa-IR" dirty="0" smtClean="0"/>
              <a:t> </a:t>
            </a:r>
            <a:r>
              <a:rPr lang="fa-IR" dirty="0" err="1" smtClean="0"/>
              <a:t>طراحي</a:t>
            </a:r>
            <a:r>
              <a:rPr lang="fa-IR" dirty="0" smtClean="0"/>
              <a:t> پرسشنامه</a:t>
            </a:r>
          </a:p>
          <a:p>
            <a:pPr lvl="1" eaLnBrk="1" hangingPunct="1">
              <a:defRPr/>
            </a:pPr>
            <a:r>
              <a:rPr lang="fa-IR" dirty="0" err="1" smtClean="0"/>
              <a:t>شيوه</a:t>
            </a:r>
            <a:r>
              <a:rPr lang="fa-IR" dirty="0" smtClean="0"/>
              <a:t> </a:t>
            </a:r>
            <a:r>
              <a:rPr lang="fa-IR" dirty="0" err="1" smtClean="0"/>
              <a:t>تدريس</a:t>
            </a:r>
            <a:endParaRPr lang="fa-IR" dirty="0" smtClean="0"/>
          </a:p>
          <a:p>
            <a:pPr lvl="2" eaLnBrk="1" hangingPunct="1">
              <a:defRPr/>
            </a:pPr>
            <a:r>
              <a:rPr lang="fa-IR" dirty="0" smtClean="0"/>
              <a:t>سواد </a:t>
            </a:r>
            <a:r>
              <a:rPr lang="fa-IR" dirty="0" err="1" smtClean="0"/>
              <a:t>علمي</a:t>
            </a:r>
            <a:endParaRPr lang="fa-IR" dirty="0" smtClean="0"/>
          </a:p>
          <a:p>
            <a:pPr lvl="2" eaLnBrk="1" hangingPunct="1">
              <a:defRPr/>
            </a:pPr>
            <a:r>
              <a:rPr lang="fa-IR" dirty="0" smtClean="0"/>
              <a:t>قدرت </a:t>
            </a:r>
            <a:r>
              <a:rPr lang="fa-IR" dirty="0" err="1" smtClean="0"/>
              <a:t>بيان</a:t>
            </a:r>
            <a:endParaRPr lang="fa-IR" dirty="0" smtClean="0"/>
          </a:p>
          <a:p>
            <a:pPr lvl="2" eaLnBrk="1" hangingPunct="1">
              <a:defRPr/>
            </a:pPr>
            <a:r>
              <a:rPr lang="fa-IR" dirty="0" err="1" smtClean="0"/>
              <a:t>زمانبندي</a:t>
            </a:r>
            <a:endParaRPr lang="fa-IR" dirty="0" smtClean="0"/>
          </a:p>
          <a:p>
            <a:pPr lvl="1" eaLnBrk="1" hangingPunct="1">
              <a:defRPr/>
            </a:pPr>
            <a:r>
              <a:rPr lang="fa-IR" dirty="0" err="1" smtClean="0"/>
              <a:t>شيوه</a:t>
            </a:r>
            <a:r>
              <a:rPr lang="fa-IR" dirty="0" smtClean="0"/>
              <a:t> </a:t>
            </a:r>
            <a:r>
              <a:rPr lang="fa-IR" dirty="0" err="1" smtClean="0"/>
              <a:t>برگزاري</a:t>
            </a:r>
            <a:endParaRPr lang="fa-IR" dirty="0" smtClean="0"/>
          </a:p>
          <a:p>
            <a:pPr lvl="2" eaLnBrk="1" hangingPunct="1">
              <a:defRPr/>
            </a:pPr>
            <a:r>
              <a:rPr lang="fa-IR" dirty="0" smtClean="0"/>
              <a:t>زمان </a:t>
            </a:r>
            <a:r>
              <a:rPr lang="fa-IR" dirty="0" err="1" smtClean="0"/>
              <a:t>برگزاري</a:t>
            </a:r>
            <a:endParaRPr lang="fa-IR" dirty="0" smtClean="0"/>
          </a:p>
          <a:p>
            <a:pPr lvl="2" eaLnBrk="1" hangingPunct="1">
              <a:defRPr/>
            </a:pPr>
            <a:r>
              <a:rPr lang="fa-IR" dirty="0" err="1" smtClean="0"/>
              <a:t>شرايط</a:t>
            </a:r>
            <a:r>
              <a:rPr lang="fa-IR" dirty="0" smtClean="0"/>
              <a:t> </a:t>
            </a:r>
            <a:r>
              <a:rPr lang="fa-IR" dirty="0" err="1" smtClean="0"/>
              <a:t>فيزيكي</a:t>
            </a:r>
            <a:r>
              <a:rPr lang="fa-IR" dirty="0" smtClean="0"/>
              <a:t> محل </a:t>
            </a:r>
            <a:r>
              <a:rPr lang="fa-IR" dirty="0" err="1" smtClean="0"/>
              <a:t>برگزاري</a:t>
            </a:r>
            <a:endParaRPr lang="fa-IR" dirty="0" smtClean="0"/>
          </a:p>
          <a:p>
            <a:pPr lvl="2" eaLnBrk="1" hangingPunct="1">
              <a:defRPr/>
            </a:pPr>
            <a:r>
              <a:rPr lang="fa-IR" dirty="0" smtClean="0"/>
              <a:t>نوع و کیفیت جزو ارایه شده به عنوان خودآموز</a:t>
            </a:r>
          </a:p>
          <a:p>
            <a:pPr lvl="2" eaLnBrk="1" hangingPunct="1">
              <a:defRPr/>
            </a:pPr>
            <a:r>
              <a:rPr lang="fa-IR" dirty="0" smtClean="0"/>
              <a:t>پذيرايي</a:t>
            </a:r>
          </a:p>
          <a:p>
            <a:pPr eaLnBrk="1" hangingPunct="1">
              <a:buFontTx/>
              <a:buNone/>
              <a:defRPr/>
            </a:pPr>
            <a:endParaRPr lang="fa-IR" dirty="0" smtClean="0"/>
          </a:p>
        </p:txBody>
      </p:sp>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جایگاه روشهای جمع آوری اطلاعات</a:t>
            </a:r>
            <a:endParaRPr lang="en-US" dirty="0"/>
          </a:p>
        </p:txBody>
      </p:sp>
      <p:sp>
        <p:nvSpPr>
          <p:cNvPr id="3" name="Content Placeholder 2"/>
          <p:cNvSpPr>
            <a:spLocks noGrp="1"/>
          </p:cNvSpPr>
          <p:nvPr>
            <p:ph idx="1"/>
          </p:nvPr>
        </p:nvSpPr>
        <p:spPr/>
        <p:txBody>
          <a:bodyPr/>
          <a:lstStyle/>
          <a:p>
            <a:r>
              <a:rPr lang="fa-IR" dirty="0" smtClean="0"/>
              <a:t>بعد از شناختن دقیق متغیرها و تعریف عملیاتی از متغیرها باید به دقت شیوه جمع آوری اطلاعات را شرح داد</a:t>
            </a:r>
            <a:endParaRPr lang="en-US" dirty="0"/>
          </a:p>
        </p:txBody>
      </p:sp>
      <p:sp>
        <p:nvSpPr>
          <p:cNvPr id="4" name="Footer Placeholder 3"/>
          <p:cNvSpPr>
            <a:spLocks noGrp="1"/>
          </p:cNvSpPr>
          <p:nvPr>
            <p:ph type="ftr" sz="quarter" idx="11"/>
          </p:nvPr>
        </p:nvSpPr>
        <p:spPr/>
        <p:txBody>
          <a:bodyPr/>
          <a:lstStyle/>
          <a:p>
            <a:pPr>
              <a:defRPr/>
            </a:pPr>
            <a:r>
              <a:rPr lang="fa-IR" smtClean="0"/>
              <a:t>علی اکبر حقدوست</a:t>
            </a:r>
            <a:endParaRPr lang="en-US" dirty="0"/>
          </a:p>
        </p:txBody>
      </p:sp>
      <p:pic>
        <p:nvPicPr>
          <p:cNvPr id="5" name="~PP3051.WAV">
            <a:hlinkClick r:id="" action="ppaction://media"/>
          </p:cNvPr>
          <p:cNvPicPr>
            <a:picLocks noRot="1" noChangeAspect="1"/>
          </p:cNvPicPr>
          <p:nvPr>
            <a:wavAudioFile r:embed="rId1" name="~PP3051.WAV"/>
          </p:nvPr>
        </p:nvPicPr>
        <p:blipFill>
          <a:blip r:embed="rId4"/>
          <a:stretch>
            <a:fillRect/>
          </a:stretch>
        </p:blipFill>
        <p:spPr>
          <a:xfrm>
            <a:off x="8639175" y="6353175"/>
            <a:ext cx="304800" cy="304800"/>
          </a:xfrm>
          <a:prstGeom prst="rect">
            <a:avLst/>
          </a:prstGeom>
        </p:spPr>
      </p:pic>
    </p:spTree>
  </p:cSld>
  <p:clrMapOvr>
    <a:masterClrMapping/>
  </p:clrMapOvr>
  <p:transition advTm="129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fa-IR" smtClean="0"/>
              <a:t>كار عملي</a:t>
            </a:r>
          </a:p>
        </p:txBody>
      </p:sp>
      <p:sp>
        <p:nvSpPr>
          <p:cNvPr id="19459" name="Content Placeholder 2"/>
          <p:cNvSpPr>
            <a:spLocks noGrp="1"/>
          </p:cNvSpPr>
          <p:nvPr>
            <p:ph idx="1"/>
          </p:nvPr>
        </p:nvSpPr>
        <p:spPr/>
        <p:txBody>
          <a:bodyPr/>
          <a:lstStyle/>
          <a:p>
            <a:pPr eaLnBrk="1" hangingPunct="1"/>
            <a:r>
              <a:rPr lang="fa-IR" dirty="0" smtClean="0"/>
              <a:t>براي ارزيابي ميزان تمايل مردم به فعاليتهاي بدني بايست پرسشنامه اي طراحي شود. به نظر شما نمودار درختي مناسب براي اين پرسشگري چگونه بايد باشد؟</a:t>
            </a:r>
          </a:p>
          <a:p>
            <a:pPr eaLnBrk="1" hangingPunct="1"/>
            <a:endParaRPr lang="fa-IR" dirty="0" smtClean="0"/>
          </a:p>
        </p:txBody>
      </p:sp>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fa-IR" smtClean="0"/>
              <a:t>تهيه بانك سوالات</a:t>
            </a:r>
          </a:p>
        </p:txBody>
      </p:sp>
      <p:sp>
        <p:nvSpPr>
          <p:cNvPr id="20483" name="Content Placeholder 2"/>
          <p:cNvSpPr>
            <a:spLocks noGrp="1"/>
          </p:cNvSpPr>
          <p:nvPr>
            <p:ph idx="1"/>
          </p:nvPr>
        </p:nvSpPr>
        <p:spPr/>
        <p:txBody>
          <a:bodyPr/>
          <a:lstStyle/>
          <a:p>
            <a:pPr eaLnBrk="1" hangingPunct="1"/>
            <a:r>
              <a:rPr lang="fa-IR" dirty="0" smtClean="0"/>
              <a:t>بايست تا حد امكان تعداد سوال زيادي منطبق بر نمودار مفهومی طراحي گردد و سپس با يك سري روشهاي علمي مهمترين و معتبرترين سوالات از بانك گزينش و در پرسشنامه نهايي وارد گردد</a:t>
            </a:r>
          </a:p>
        </p:txBody>
      </p:sp>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fa-IR" smtClean="0"/>
              <a:t>گزينش سوالات برتر</a:t>
            </a:r>
          </a:p>
        </p:txBody>
      </p:sp>
      <p:sp>
        <p:nvSpPr>
          <p:cNvPr id="21507" name="Content Placeholder 2"/>
          <p:cNvSpPr>
            <a:spLocks noGrp="1"/>
          </p:cNvSpPr>
          <p:nvPr>
            <p:ph idx="1"/>
          </p:nvPr>
        </p:nvSpPr>
        <p:spPr/>
        <p:txBody>
          <a:bodyPr/>
          <a:lstStyle/>
          <a:p>
            <a:pPr eaLnBrk="1" hangingPunct="1"/>
            <a:r>
              <a:rPr lang="fa-IR" smtClean="0"/>
              <a:t>روشهاي مفهومي و ذهني</a:t>
            </a:r>
          </a:p>
          <a:p>
            <a:pPr lvl="1" eaLnBrk="1" hangingPunct="1"/>
            <a:r>
              <a:rPr lang="fa-IR" smtClean="0"/>
              <a:t>نظرخواهي از افراد صاحب نظر</a:t>
            </a:r>
          </a:p>
          <a:p>
            <a:pPr lvl="1" eaLnBrk="1" hangingPunct="1"/>
            <a:r>
              <a:rPr lang="fa-IR" smtClean="0"/>
              <a:t>انجام پايلوت</a:t>
            </a:r>
          </a:p>
          <a:p>
            <a:pPr eaLnBrk="1" hangingPunct="1"/>
            <a:endParaRPr lang="fa-IR" smtClean="0"/>
          </a:p>
          <a:p>
            <a:pPr eaLnBrk="1" hangingPunct="1"/>
            <a:r>
              <a:rPr lang="fa-IR" smtClean="0"/>
              <a:t>روشهاي آماري و محاسباتي</a:t>
            </a:r>
          </a:p>
          <a:p>
            <a:pPr lvl="1" eaLnBrk="1" hangingPunct="1"/>
            <a:r>
              <a:rPr lang="fa-IR" smtClean="0"/>
              <a:t>ليكرت</a:t>
            </a:r>
          </a:p>
          <a:p>
            <a:pPr lvl="1" eaLnBrk="1" hangingPunct="1"/>
            <a:r>
              <a:rPr lang="fa-IR" smtClean="0"/>
              <a:t>تورستون</a:t>
            </a:r>
          </a:p>
          <a:p>
            <a:pPr lvl="1" eaLnBrk="1" hangingPunct="1"/>
            <a:r>
              <a:rPr lang="fa-IR" smtClean="0"/>
              <a:t>گاتمن</a:t>
            </a:r>
          </a:p>
        </p:txBody>
      </p:sp>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22531" name="Rectangle 2"/>
          <p:cNvSpPr>
            <a:spLocks noGrp="1" noChangeArrowheads="1"/>
          </p:cNvSpPr>
          <p:nvPr>
            <p:ph type="title"/>
          </p:nvPr>
        </p:nvSpPr>
        <p:spPr/>
        <p:txBody>
          <a:bodyPr/>
          <a:lstStyle/>
          <a:p>
            <a:pPr eaLnBrk="1" hangingPunct="1"/>
            <a:r>
              <a:rPr lang="fa-IR" smtClean="0"/>
              <a:t>مفهوم دقت در اندازه گيري</a:t>
            </a:r>
            <a:endParaRPr lang="en-US" smtClean="0"/>
          </a:p>
        </p:txBody>
      </p:sp>
      <p:sp>
        <p:nvSpPr>
          <p:cNvPr id="22532" name="Rectangle 3"/>
          <p:cNvSpPr>
            <a:spLocks noGrp="1" noChangeArrowheads="1"/>
          </p:cNvSpPr>
          <p:nvPr>
            <p:ph type="body" idx="1"/>
          </p:nvPr>
        </p:nvSpPr>
        <p:spPr/>
        <p:txBody>
          <a:bodyPr/>
          <a:lstStyle/>
          <a:p>
            <a:pPr eaLnBrk="1" hangingPunct="1">
              <a:spcBef>
                <a:spcPts val="1200"/>
              </a:spcBef>
            </a:pPr>
            <a:r>
              <a:rPr lang="fa-IR" dirty="0" smtClean="0"/>
              <a:t>به عنوان يك اصل كلي هيچ اندازه گيري خالي از خطا نيست.</a:t>
            </a:r>
          </a:p>
          <a:p>
            <a:pPr eaLnBrk="1" hangingPunct="1">
              <a:spcBef>
                <a:spcPts val="1200"/>
              </a:spcBef>
            </a:pPr>
            <a:r>
              <a:rPr lang="fa-IR" dirty="0" smtClean="0"/>
              <a:t>در يك كلام دقت در اندازه گيري يعني اينكه مقدار سنجيده شده چه ميزان به واقعيت نزديك است.</a:t>
            </a:r>
          </a:p>
          <a:p>
            <a:pPr eaLnBrk="1" hangingPunct="1">
              <a:spcBef>
                <a:spcPts val="1200"/>
              </a:spcBef>
            </a:pPr>
            <a:r>
              <a:rPr lang="fa-IR" dirty="0" smtClean="0"/>
              <a:t>دقت در انداره گيري توسط دو شاخص اعتبار و پاياي به صورت كمي در مي آيد.</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fa-IR" smtClean="0"/>
              <a:t>مفهوم پاياي و اعتبار</a:t>
            </a:r>
          </a:p>
        </p:txBody>
      </p:sp>
      <p:sp>
        <p:nvSpPr>
          <p:cNvPr id="23555" name="Content Placeholder 2"/>
          <p:cNvSpPr>
            <a:spLocks noGrp="1"/>
          </p:cNvSpPr>
          <p:nvPr>
            <p:ph idx="1"/>
          </p:nvPr>
        </p:nvSpPr>
        <p:spPr/>
        <p:txBody>
          <a:bodyPr/>
          <a:lstStyle/>
          <a:p>
            <a:pPr eaLnBrk="1" hangingPunct="1"/>
            <a:r>
              <a:rPr lang="fa-IR" smtClean="0"/>
              <a:t>پايايي (</a:t>
            </a:r>
            <a:r>
              <a:rPr lang="en-US" sz="2800" smtClean="0"/>
              <a:t>reliability</a:t>
            </a:r>
            <a:r>
              <a:rPr lang="fa-IR" smtClean="0"/>
              <a:t>): ميزان ثبات در پاسخها را نشان مي دهد</a:t>
            </a:r>
          </a:p>
          <a:p>
            <a:pPr eaLnBrk="1" hangingPunct="1"/>
            <a:endParaRPr lang="fa-IR" smtClean="0"/>
          </a:p>
          <a:p>
            <a:pPr eaLnBrk="1" hangingPunct="1"/>
            <a:r>
              <a:rPr lang="fa-IR" smtClean="0"/>
              <a:t>اعتبار (</a:t>
            </a:r>
            <a:r>
              <a:rPr lang="en-US" sz="2400" smtClean="0"/>
              <a:t>validity or accuracy</a:t>
            </a:r>
            <a:r>
              <a:rPr lang="fa-IR" smtClean="0"/>
              <a:t>): ميزان صحت اطلاعات را نشان مي دهد</a:t>
            </a:r>
          </a:p>
          <a:p>
            <a:pPr eaLnBrk="1" hangingPunct="1"/>
            <a:endParaRPr lang="fa-IR" smtClean="0"/>
          </a:p>
          <a:p>
            <a:pPr eaLnBrk="1" hangingPunct="1">
              <a:buFontTx/>
              <a:buNone/>
            </a:pPr>
            <a:endParaRPr lang="fa-IR" smtClean="0"/>
          </a:p>
          <a:p>
            <a:pPr eaLnBrk="1" hangingPunct="1"/>
            <a:endParaRPr lang="fa-IR" smtClean="0"/>
          </a:p>
        </p:txBody>
      </p:sp>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24579" name="Rectangle 2"/>
          <p:cNvSpPr>
            <a:spLocks noGrp="1" noChangeArrowheads="1"/>
          </p:cNvSpPr>
          <p:nvPr>
            <p:ph type="title"/>
          </p:nvPr>
        </p:nvSpPr>
        <p:spPr/>
        <p:txBody>
          <a:bodyPr/>
          <a:lstStyle/>
          <a:p>
            <a:pPr eaLnBrk="1" hangingPunct="1"/>
            <a:r>
              <a:rPr lang="fa-IR" smtClean="0"/>
              <a:t>پايايي يا ثبات (</a:t>
            </a:r>
            <a:r>
              <a:rPr lang="en-US" smtClean="0"/>
              <a:t>reliability</a:t>
            </a:r>
            <a:r>
              <a:rPr lang="fa-IR" smtClean="0"/>
              <a:t>)</a:t>
            </a:r>
            <a:endParaRPr lang="en-US" smtClean="0"/>
          </a:p>
        </p:txBody>
      </p:sp>
      <p:sp>
        <p:nvSpPr>
          <p:cNvPr id="24580" name="Rectangle 3"/>
          <p:cNvSpPr>
            <a:spLocks noGrp="1" noChangeArrowheads="1"/>
          </p:cNvSpPr>
          <p:nvPr>
            <p:ph type="body" idx="1"/>
          </p:nvPr>
        </p:nvSpPr>
        <p:spPr/>
        <p:txBody>
          <a:bodyPr/>
          <a:lstStyle/>
          <a:p>
            <a:pPr eaLnBrk="1" hangingPunct="1">
              <a:spcBef>
                <a:spcPts val="1200"/>
              </a:spcBef>
            </a:pPr>
            <a:r>
              <a:rPr lang="fa-IR" dirty="0" smtClean="0"/>
              <a:t>در صورت تكرار يك اندازه گيري تا چه ميزان مقادير سنجيده شده به يكديگر نزديك هستند.</a:t>
            </a:r>
          </a:p>
          <a:p>
            <a:pPr lvl="1" eaLnBrk="1" hangingPunct="1">
              <a:spcBef>
                <a:spcPts val="1200"/>
              </a:spcBef>
            </a:pPr>
            <a:r>
              <a:rPr lang="fa-IR" dirty="0" smtClean="0"/>
              <a:t>اگر دو مرتبه  از يك فرد به فاصله چند دقيقه و در شرايط كاملاً يكسان فشارخون گرفته شود تا چه ميزان مقادير به يكديگر نزديك هستند؟</a:t>
            </a:r>
          </a:p>
          <a:p>
            <a:pPr lvl="1" eaLnBrk="1" hangingPunct="1">
              <a:spcBef>
                <a:spcPts val="1200"/>
              </a:spcBef>
            </a:pPr>
            <a:r>
              <a:rPr lang="fa-IR" dirty="0" smtClean="0"/>
              <a:t>اگر به فاصله چند روز از يك فرد در خصوص تعداد ساعات مشاهده تلويزيون سوال شود آيا اعداد بيان شده به يكديگر نزديك هستند؟</a:t>
            </a:r>
          </a:p>
          <a:p>
            <a:pPr lvl="1" eaLnBrk="1" hangingPunct="1">
              <a:spcBef>
                <a:spcPts val="1200"/>
              </a:spcBef>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25603" name="Rectangle 2"/>
          <p:cNvSpPr>
            <a:spLocks noGrp="1" noChangeArrowheads="1"/>
          </p:cNvSpPr>
          <p:nvPr>
            <p:ph type="title"/>
          </p:nvPr>
        </p:nvSpPr>
        <p:spPr/>
        <p:txBody>
          <a:bodyPr/>
          <a:lstStyle/>
          <a:p>
            <a:pPr eaLnBrk="1" hangingPunct="1"/>
            <a:r>
              <a:rPr lang="fa-IR" smtClean="0"/>
              <a:t>اعتبار (</a:t>
            </a:r>
            <a:r>
              <a:rPr lang="en-US" smtClean="0"/>
              <a:t>validity</a:t>
            </a:r>
            <a:r>
              <a:rPr lang="fa-IR" smtClean="0"/>
              <a:t>)</a:t>
            </a:r>
            <a:endParaRPr lang="en-US" smtClean="0"/>
          </a:p>
        </p:txBody>
      </p:sp>
      <p:sp>
        <p:nvSpPr>
          <p:cNvPr id="25604" name="Rectangle 3"/>
          <p:cNvSpPr>
            <a:spLocks noGrp="1" noChangeArrowheads="1"/>
          </p:cNvSpPr>
          <p:nvPr>
            <p:ph type="body" idx="1"/>
          </p:nvPr>
        </p:nvSpPr>
        <p:spPr/>
        <p:txBody>
          <a:bodyPr/>
          <a:lstStyle/>
          <a:p>
            <a:pPr eaLnBrk="1" hangingPunct="1"/>
            <a:r>
              <a:rPr lang="fa-IR" smtClean="0"/>
              <a:t>مقدار سنجيده شده چه ميزان به واقعيت نزديك است؟</a:t>
            </a:r>
          </a:p>
          <a:p>
            <a:pPr lvl="1" eaLnBrk="1" hangingPunct="1"/>
            <a:r>
              <a:rPr lang="fa-IR" smtClean="0"/>
              <a:t>اندازه گيري فشارخون با يك كاف كوچك هرچند ممكن است پايا باشد ولي معتبر نيست.</a:t>
            </a:r>
          </a:p>
          <a:p>
            <a:pPr lvl="1" eaLnBrk="1" hangingPunct="1"/>
            <a:r>
              <a:rPr lang="fa-IR" smtClean="0"/>
              <a:t>سوال در خصوص بعضي موضوعات خاص ممكن است پايا باشد ولي معتبر نباشد.</a:t>
            </a:r>
          </a:p>
          <a:p>
            <a:pPr lvl="2" eaLnBrk="1" hangingPunct="1"/>
            <a:r>
              <a:rPr lang="fa-IR" smtClean="0"/>
              <a:t>ميزان درآمد شما در ماه چقدر است؟</a:t>
            </a:r>
          </a:p>
          <a:p>
            <a:pPr lvl="2" eaLnBrk="1" hangingPunct="1"/>
            <a:r>
              <a:rPr lang="fa-IR" smtClean="0"/>
              <a:t>در هفته چند ساعت كتاب مي خوانيد؟</a:t>
            </a:r>
          </a:p>
          <a:p>
            <a:pPr lvl="2" eaLnBrk="1" hangingPunct="1"/>
            <a:r>
              <a:rPr lang="fa-IR" smtClean="0"/>
              <a:t>چه ميزان سيگار كشيدن را مضر مي دانيد؟ (به خصوص اگر از افراد سيگاري پرسيده شود)</a:t>
            </a:r>
          </a:p>
          <a:p>
            <a:pPr lvl="2" eaLnBrk="1" hangingPunct="1"/>
            <a:r>
              <a:rPr lang="fa-IR" smtClean="0"/>
              <a:t>چند مرتبه فرزندتان را كتك زده ايد؟</a:t>
            </a: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27651" name="Rectangle 2"/>
          <p:cNvSpPr>
            <a:spLocks noGrp="1" noChangeArrowheads="1"/>
          </p:cNvSpPr>
          <p:nvPr>
            <p:ph type="title"/>
          </p:nvPr>
        </p:nvSpPr>
        <p:spPr/>
        <p:txBody>
          <a:bodyPr/>
          <a:lstStyle/>
          <a:p>
            <a:pPr eaLnBrk="1" hangingPunct="1"/>
            <a:r>
              <a:rPr lang="fa-IR" smtClean="0"/>
              <a:t>عوامل موثر بر اعتبار و پايايي (1)</a:t>
            </a:r>
            <a:endParaRPr lang="en-US" smtClean="0"/>
          </a:p>
        </p:txBody>
      </p:sp>
      <p:sp>
        <p:nvSpPr>
          <p:cNvPr id="27652" name="Rectangle 3"/>
          <p:cNvSpPr>
            <a:spLocks noGrp="1" noChangeArrowheads="1"/>
          </p:cNvSpPr>
          <p:nvPr>
            <p:ph type="body" idx="1"/>
          </p:nvPr>
        </p:nvSpPr>
        <p:spPr/>
        <p:txBody>
          <a:bodyPr/>
          <a:lstStyle/>
          <a:p>
            <a:pPr eaLnBrk="1" hangingPunct="1"/>
            <a:r>
              <a:rPr lang="fa-IR" smtClean="0"/>
              <a:t>شيوه طراحي سوالات:</a:t>
            </a:r>
          </a:p>
          <a:p>
            <a:pPr eaLnBrk="1" hangingPunct="1"/>
            <a:r>
              <a:rPr lang="fa-IR" smtClean="0"/>
              <a:t>كدام سوال احتمالاً معتبرتر است؟</a:t>
            </a:r>
          </a:p>
          <a:p>
            <a:pPr lvl="1" eaLnBrk="1" hangingPunct="1"/>
            <a:r>
              <a:rPr lang="fa-IR" smtClean="0"/>
              <a:t>در سال گذشته چند بار سردرد داشته ايد؟</a:t>
            </a:r>
          </a:p>
          <a:p>
            <a:pPr lvl="1" eaLnBrk="1" hangingPunct="1"/>
            <a:r>
              <a:rPr lang="fa-IR" smtClean="0"/>
              <a:t>در ماه گذشته چند بار سردرد داشته ايد؟</a:t>
            </a:r>
          </a:p>
          <a:p>
            <a:pPr lvl="1" eaLnBrk="1" hangingPunct="1"/>
            <a:r>
              <a:rPr lang="fa-IR" smtClean="0"/>
              <a:t>در دو روز گذشته چند بار سردرد داشته ايد؟</a:t>
            </a:r>
          </a:p>
          <a:p>
            <a:pPr lvl="1" eaLnBrk="1" hangingPunct="1"/>
            <a:endParaRPr lang="fa-IR" smtClean="0"/>
          </a:p>
          <a:p>
            <a:pPr lvl="1" eaLnBrk="1" hangingPunct="1"/>
            <a:r>
              <a:rPr lang="fa-IR" smtClean="0"/>
              <a:t>اگر بخواهيم در خصوص بستري در بيمارستان سوال كنيم فكر مي كنيد بهترين بازه زماني چقدر است؟</a:t>
            </a: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dirty="0"/>
          </a:p>
        </p:txBody>
      </p:sp>
      <p:sp>
        <p:nvSpPr>
          <p:cNvPr id="28675" name="Rectangle 3"/>
          <p:cNvSpPr>
            <a:spLocks noGrp="1" noChangeArrowheads="1"/>
          </p:cNvSpPr>
          <p:nvPr>
            <p:ph type="body" idx="1"/>
          </p:nvPr>
        </p:nvSpPr>
        <p:spPr>
          <a:xfrm>
            <a:off x="1214414" y="1643050"/>
            <a:ext cx="7583487" cy="4979987"/>
          </a:xfrm>
        </p:spPr>
        <p:txBody>
          <a:bodyPr/>
          <a:lstStyle/>
          <a:p>
            <a:pPr eaLnBrk="1" hangingPunct="1">
              <a:lnSpc>
                <a:spcPct val="90000"/>
              </a:lnSpc>
            </a:pPr>
            <a:r>
              <a:rPr lang="fa-IR" dirty="0" smtClean="0"/>
              <a:t>نوع سوالات و گزينه ها</a:t>
            </a:r>
          </a:p>
          <a:p>
            <a:pPr lvl="1" eaLnBrk="1" hangingPunct="1">
              <a:lnSpc>
                <a:spcPct val="90000"/>
              </a:lnSpc>
            </a:pPr>
            <a:r>
              <a:rPr lang="fa-IR" dirty="0" smtClean="0"/>
              <a:t>بعضي مواقع گذاردن گزينه باعث سوگيري پاسخها مي شود. لذا در اين مواقع سوالات كوته پاسخ ارجح هستند.</a:t>
            </a:r>
          </a:p>
          <a:p>
            <a:pPr lvl="1" eaLnBrk="1" hangingPunct="1">
              <a:lnSpc>
                <a:spcPct val="90000"/>
              </a:lnSpc>
            </a:pPr>
            <a:r>
              <a:rPr lang="fa-IR" dirty="0" smtClean="0"/>
              <a:t>گزينه های سوال گاه با مفهوم سوال همخواني ندارد.</a:t>
            </a:r>
          </a:p>
          <a:p>
            <a:pPr lvl="2" eaLnBrk="1" hangingPunct="1">
              <a:lnSpc>
                <a:spcPct val="90000"/>
              </a:lnSpc>
            </a:pPr>
            <a:r>
              <a:rPr lang="fa-IR" dirty="0" smtClean="0"/>
              <a:t>چه اندازه رفتار پرستاران با بيماران مناسب است؟</a:t>
            </a:r>
          </a:p>
          <a:p>
            <a:pPr lvl="3" eaLnBrk="1" hangingPunct="1">
              <a:lnSpc>
                <a:spcPct val="90000"/>
              </a:lnSpc>
            </a:pPr>
            <a:r>
              <a:rPr lang="fa-IR" dirty="0" smtClean="0"/>
              <a:t>بسيار خوب، خوب،  نمي دانم، بد، بسيار بد</a:t>
            </a:r>
          </a:p>
          <a:p>
            <a:pPr lvl="3" eaLnBrk="1" hangingPunct="1">
              <a:lnSpc>
                <a:spcPct val="90000"/>
              </a:lnSpc>
            </a:pPr>
            <a:r>
              <a:rPr lang="fa-IR" dirty="0" smtClean="0"/>
              <a:t>بسيار خوب، خوب،  تاحدودي خوب،  بد، بسيار بد</a:t>
            </a:r>
          </a:p>
          <a:p>
            <a:pPr lvl="3" eaLnBrk="1" hangingPunct="1">
              <a:lnSpc>
                <a:spcPct val="90000"/>
              </a:lnSpc>
            </a:pPr>
            <a:r>
              <a:rPr lang="fa-IR" dirty="0" smtClean="0"/>
              <a:t>بسيار خوب، خوب،  نيمه مطلوب، بد، بسيار بد</a:t>
            </a:r>
          </a:p>
          <a:p>
            <a:pPr lvl="3" eaLnBrk="1" hangingPunct="1">
              <a:lnSpc>
                <a:spcPct val="90000"/>
              </a:lnSpc>
            </a:pPr>
            <a:r>
              <a:rPr lang="fa-IR" dirty="0" smtClean="0"/>
              <a:t>صحيح، تا حدودي درست، ميانه، بد، غير مسولانه</a:t>
            </a:r>
          </a:p>
          <a:p>
            <a:pPr lvl="3" eaLnBrk="1" hangingPunct="1">
              <a:lnSpc>
                <a:spcPct val="90000"/>
              </a:lnSpc>
            </a:pPr>
            <a:r>
              <a:rPr lang="fa-IR" dirty="0" smtClean="0"/>
              <a:t>راضي، تا حدودي راضي، كمي راضي، ناراضي، بسيار ناراضي</a:t>
            </a:r>
          </a:p>
          <a:p>
            <a:pPr lvl="3" eaLnBrk="1" hangingPunct="1">
              <a:lnSpc>
                <a:spcPct val="90000"/>
              </a:lnSpc>
            </a:pPr>
            <a:r>
              <a:rPr lang="fa-IR" dirty="0" smtClean="0"/>
              <a:t>موافقم، تا حدودي موافقم، بي نظرم، مخالفم، بسيار مخالفم</a:t>
            </a:r>
          </a:p>
          <a:p>
            <a:pPr lvl="3" eaLnBrk="1" hangingPunct="1">
              <a:lnSpc>
                <a:spcPct val="90000"/>
              </a:lnSpc>
            </a:pPr>
            <a:r>
              <a:rPr lang="fa-IR" dirty="0" smtClean="0"/>
              <a:t>هميشه، اغلب اوقات، گاهي اوقات، بسيار كم، ابداً</a:t>
            </a:r>
          </a:p>
          <a:p>
            <a:pPr lvl="3" eaLnBrk="1" hangingPunct="1">
              <a:lnSpc>
                <a:spcPct val="90000"/>
              </a:lnSpc>
            </a:pPr>
            <a:r>
              <a:rPr lang="fa-IR" dirty="0" smtClean="0"/>
              <a:t>100%، 75%،50%،25%،0</a:t>
            </a:r>
          </a:p>
          <a:p>
            <a:pPr lvl="3" eaLnBrk="1" hangingPunct="1">
              <a:lnSpc>
                <a:spcPct val="90000"/>
              </a:lnSpc>
            </a:pPr>
            <a:endParaRPr lang="fa-IR" dirty="0" smtClean="0"/>
          </a:p>
        </p:txBody>
      </p:sp>
      <p:sp>
        <p:nvSpPr>
          <p:cNvPr id="28676" name="Rectangle 4"/>
          <p:cNvSpPr>
            <a:spLocks noGrp="1" noChangeArrowheads="1"/>
          </p:cNvSpPr>
          <p:nvPr>
            <p:ph type="title"/>
          </p:nvPr>
        </p:nvSpPr>
        <p:spPr>
          <a:noFill/>
        </p:spPr>
        <p:txBody>
          <a:bodyPr/>
          <a:lstStyle/>
          <a:p>
            <a:pPr eaLnBrk="1" hangingPunct="1"/>
            <a:r>
              <a:rPr lang="fa-IR" smtClean="0"/>
              <a:t>عوامل موثر بر اعتبار و پايايي (2)</a:t>
            </a: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29699" name="Rectangle 3"/>
          <p:cNvSpPr>
            <a:spLocks noGrp="1" noChangeArrowheads="1"/>
          </p:cNvSpPr>
          <p:nvPr>
            <p:ph type="body" idx="1"/>
          </p:nvPr>
        </p:nvSpPr>
        <p:spPr/>
        <p:txBody>
          <a:bodyPr/>
          <a:lstStyle/>
          <a:p>
            <a:pPr eaLnBrk="1" hangingPunct="1"/>
            <a:r>
              <a:rPr lang="fa-IR" smtClean="0"/>
              <a:t>ترتيب سوالات</a:t>
            </a:r>
          </a:p>
          <a:p>
            <a:pPr lvl="1" eaLnBrk="1" hangingPunct="1"/>
            <a:r>
              <a:rPr lang="fa-IR" smtClean="0"/>
              <a:t>سوال در مورد خصوصيات و مسايل حساس در ابتداي پرسشنامه اعتبار سوالات بعدي را ممكن است به شدت كاهش دهد.</a:t>
            </a:r>
          </a:p>
          <a:p>
            <a:pPr lvl="1" eaLnBrk="1" hangingPunct="1"/>
            <a:r>
              <a:rPr lang="fa-IR" smtClean="0"/>
              <a:t>به هم ريختگي زياد و ارتباط مبهم سوالات ممكن است باعث مخشوش شدن ذهن پاسخ دهنده شود.</a:t>
            </a:r>
          </a:p>
          <a:p>
            <a:pPr lvl="1" eaLnBrk="1" hangingPunct="1"/>
            <a:r>
              <a:rPr lang="fa-IR" smtClean="0"/>
              <a:t>گذاردن سوالات انگيزشي در ابتداي پرسشنامه و همچنين مقدمه روشن و كامل در ابتداي پرسشنامه و يا قبل از هر سوال، اعتبار سوالات را افزايش مي دهد.</a:t>
            </a:r>
          </a:p>
        </p:txBody>
      </p:sp>
      <p:sp>
        <p:nvSpPr>
          <p:cNvPr id="29700" name="Rectangle 4"/>
          <p:cNvSpPr>
            <a:spLocks noGrp="1" noChangeArrowheads="1"/>
          </p:cNvSpPr>
          <p:nvPr>
            <p:ph type="title"/>
          </p:nvPr>
        </p:nvSpPr>
        <p:spPr>
          <a:noFill/>
        </p:spPr>
        <p:txBody>
          <a:bodyPr/>
          <a:lstStyle/>
          <a:p>
            <a:pPr eaLnBrk="1" hangingPunct="1"/>
            <a:r>
              <a:rPr lang="fa-IR" smtClean="0"/>
              <a:t>عوامل موثر بر اعتبار و پايايي (3)</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mtClean="0"/>
              <a:t>علی اکبر حقدوست</a:t>
            </a:r>
            <a:endParaRPr lang="en-US"/>
          </a:p>
        </p:txBody>
      </p:sp>
      <p:sp>
        <p:nvSpPr>
          <p:cNvPr id="148482" name="Rectangle 2"/>
          <p:cNvSpPr>
            <a:spLocks noGrp="1" noChangeArrowheads="1"/>
          </p:cNvSpPr>
          <p:nvPr>
            <p:ph type="title"/>
          </p:nvPr>
        </p:nvSpPr>
        <p:spPr/>
        <p:txBody>
          <a:bodyPr>
            <a:normAutofit/>
          </a:bodyPr>
          <a:lstStyle/>
          <a:p>
            <a:r>
              <a:rPr lang="fa-IR" dirty="0"/>
              <a:t>درجمع آوري اطلاعات بايد </a:t>
            </a:r>
            <a:r>
              <a:rPr lang="fa-IR" dirty="0" smtClean="0"/>
              <a:t>سعی شود</a:t>
            </a:r>
            <a:endParaRPr lang="en-US" dirty="0"/>
          </a:p>
        </p:txBody>
      </p:sp>
      <p:sp>
        <p:nvSpPr>
          <p:cNvPr id="148483" name="Rectangle 3"/>
          <p:cNvSpPr>
            <a:spLocks noGrp="1" noChangeArrowheads="1"/>
          </p:cNvSpPr>
          <p:nvPr>
            <p:ph type="body" idx="1"/>
          </p:nvPr>
        </p:nvSpPr>
        <p:spPr/>
        <p:txBody>
          <a:bodyPr/>
          <a:lstStyle/>
          <a:p>
            <a:r>
              <a:rPr lang="fa-IR" dirty="0" smtClean="0"/>
              <a:t>دقيقترين </a:t>
            </a:r>
            <a:r>
              <a:rPr lang="fa-IR" dirty="0"/>
              <a:t>اطلاعات مورد </a:t>
            </a:r>
            <a:r>
              <a:rPr lang="fa-IR" dirty="0" smtClean="0"/>
              <a:t>نياز ثبت شود</a:t>
            </a:r>
            <a:endParaRPr lang="fa-IR" dirty="0"/>
          </a:p>
          <a:p>
            <a:endParaRPr lang="fa-IR" dirty="0"/>
          </a:p>
          <a:p>
            <a:r>
              <a:rPr lang="fa-IR" dirty="0" smtClean="0"/>
              <a:t>سريعترين </a:t>
            </a:r>
            <a:r>
              <a:rPr lang="fa-IR" dirty="0"/>
              <a:t>روش </a:t>
            </a:r>
            <a:r>
              <a:rPr lang="fa-IR" dirty="0" smtClean="0"/>
              <a:t>ممكن به اطلاعات مورد نیاز دست یافت</a:t>
            </a:r>
            <a:endParaRPr lang="fa-IR" dirty="0"/>
          </a:p>
          <a:p>
            <a:endParaRPr lang="fa-IR" dirty="0"/>
          </a:p>
          <a:p>
            <a:r>
              <a:rPr lang="fa-IR" dirty="0" smtClean="0"/>
              <a:t>اطلاعات را به </a:t>
            </a:r>
            <a:r>
              <a:rPr lang="fa-IR" dirty="0"/>
              <a:t>ارزانترين روش </a:t>
            </a:r>
            <a:r>
              <a:rPr lang="fa-IR" dirty="0" smtClean="0"/>
              <a:t>ممكن جمع آوری کرد</a:t>
            </a:r>
            <a:endParaRPr lang="fa-IR" dirty="0"/>
          </a:p>
          <a:p>
            <a:endParaRPr lang="fa-IR" dirty="0"/>
          </a:p>
          <a:p>
            <a:r>
              <a:rPr lang="fa-IR" dirty="0" smtClean="0"/>
              <a:t>اطلاعات </a:t>
            </a:r>
            <a:r>
              <a:rPr lang="fa-IR" dirty="0"/>
              <a:t>به معتبرترين روش </a:t>
            </a:r>
            <a:r>
              <a:rPr lang="fa-IR" dirty="0" smtClean="0"/>
              <a:t>ممكن جمع آوری شود</a:t>
            </a:r>
            <a:endParaRPr lang="en-US" dirty="0"/>
          </a:p>
        </p:txBody>
      </p:sp>
      <p:pic>
        <p:nvPicPr>
          <p:cNvPr id="6" name="~PP2752.WAV">
            <a:hlinkClick r:id="" action="ppaction://media"/>
          </p:cNvPr>
          <p:cNvPicPr>
            <a:picLocks noRot="1" noChangeAspect="1"/>
          </p:cNvPicPr>
          <p:nvPr>
            <a:wavAudioFile r:embed="rId1" name="~PP2752.WAV"/>
          </p:nvPr>
        </p:nvPicPr>
        <p:blipFill>
          <a:blip r:embed="rId4"/>
          <a:stretch>
            <a:fillRect/>
          </a:stretch>
        </p:blipFill>
        <p:spPr>
          <a:xfrm>
            <a:off x="8639175" y="6353175"/>
            <a:ext cx="304800" cy="304800"/>
          </a:xfrm>
          <a:prstGeom prst="rect">
            <a:avLst/>
          </a:prstGeom>
        </p:spPr>
      </p:pic>
    </p:spTree>
  </p:cSld>
  <p:clrMapOvr>
    <a:masterClrMapping/>
  </p:clrMapOvr>
  <p:transition advTm="324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30723" name="Rectangle 3"/>
          <p:cNvSpPr>
            <a:spLocks noGrp="1" noChangeArrowheads="1"/>
          </p:cNvSpPr>
          <p:nvPr>
            <p:ph type="body" idx="1"/>
          </p:nvPr>
        </p:nvSpPr>
        <p:spPr/>
        <p:txBody>
          <a:bodyPr/>
          <a:lstStyle/>
          <a:p>
            <a:pPr eaLnBrk="1" hangingPunct="1"/>
            <a:r>
              <a:rPr lang="fa-IR" dirty="0" smtClean="0"/>
              <a:t>مثال: كدام سوال معتبرتر است؟</a:t>
            </a:r>
          </a:p>
          <a:p>
            <a:pPr lvl="1" eaLnBrk="1" hangingPunct="1"/>
            <a:r>
              <a:rPr lang="fa-IR" dirty="0" smtClean="0"/>
              <a:t>نظرتان در خصوص رفتار دانشجويان با بيماران چيست؟</a:t>
            </a:r>
          </a:p>
          <a:p>
            <a:pPr lvl="2" eaLnBrk="1" hangingPunct="1"/>
            <a:endParaRPr lang="fa-IR" dirty="0" smtClean="0"/>
          </a:p>
          <a:p>
            <a:pPr lvl="1" eaLnBrk="1" hangingPunct="1"/>
            <a:r>
              <a:rPr lang="fa-IR" dirty="0" smtClean="0"/>
              <a:t>دانشجويان بايست بتوانند در طول دوره آموزشی خود شيوه صحيح ارتباط برقرار نمودن با بيمار را فرابگيرند و به شكلي منطقي با بيمار ارتباط برقرار كنند. ارتباط بسيار نزديك با بيمار و يا ارتباطي يك طرفه و آمرانه  مطلوب نيست و باعث مي شود كه بيمار به خوبي به پزشك خود اعتماد نكند. با توجه به اين توضيحات فكر مي كنيد شيوه ارتباط دانشجويان با بيماران چگونه است؟</a:t>
            </a:r>
            <a:endParaRPr lang="en-US" dirty="0" smtClean="0"/>
          </a:p>
          <a:p>
            <a:pPr eaLnBrk="1" hangingPunct="1"/>
            <a:endParaRPr lang="en-US" dirty="0" smtClean="0"/>
          </a:p>
        </p:txBody>
      </p:sp>
      <p:sp>
        <p:nvSpPr>
          <p:cNvPr id="30724" name="Rectangle 4"/>
          <p:cNvSpPr>
            <a:spLocks noGrp="1" noChangeArrowheads="1"/>
          </p:cNvSpPr>
          <p:nvPr>
            <p:ph type="title"/>
          </p:nvPr>
        </p:nvSpPr>
        <p:spPr>
          <a:noFill/>
        </p:spPr>
        <p:txBody>
          <a:bodyPr/>
          <a:lstStyle/>
          <a:p>
            <a:pPr eaLnBrk="1" hangingPunct="1"/>
            <a:r>
              <a:rPr lang="fa-IR" smtClean="0"/>
              <a:t>عوامل موثر بر اعتبار و پايايي (4)</a:t>
            </a: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31747" name="Rectangle 3"/>
          <p:cNvSpPr>
            <a:spLocks noGrp="1" noChangeArrowheads="1"/>
          </p:cNvSpPr>
          <p:nvPr>
            <p:ph type="body" idx="1"/>
          </p:nvPr>
        </p:nvSpPr>
        <p:spPr/>
        <p:txBody>
          <a:bodyPr/>
          <a:lstStyle/>
          <a:p>
            <a:pPr eaLnBrk="1" hangingPunct="1"/>
            <a:r>
              <a:rPr lang="fa-IR" dirty="0" smtClean="0"/>
              <a:t>فرد پرسشگر</a:t>
            </a:r>
          </a:p>
          <a:p>
            <a:pPr lvl="1" eaLnBrk="1" hangingPunct="1"/>
            <a:r>
              <a:rPr lang="fa-IR" dirty="0" smtClean="0"/>
              <a:t>شكل ظاهري، موقعيت اجتماعي، اخلاق و رفتار</a:t>
            </a:r>
          </a:p>
          <a:p>
            <a:pPr lvl="2" eaLnBrk="1" hangingPunct="1"/>
            <a:r>
              <a:rPr lang="fa-IR" dirty="0" smtClean="0"/>
              <a:t> آيا پاسخهاي دريافت شده توسط پرسشگران زن و مرد برابر است؟</a:t>
            </a:r>
          </a:p>
          <a:p>
            <a:pPr lvl="2" eaLnBrk="1" hangingPunct="1"/>
            <a:r>
              <a:rPr lang="fa-IR" dirty="0" smtClean="0"/>
              <a:t>آيا پاسخ داده شده توسط بيمار به استاد معتبرتر است يا به دانشجو؟</a:t>
            </a:r>
          </a:p>
          <a:p>
            <a:pPr lvl="2" eaLnBrk="1" hangingPunct="1"/>
            <a:r>
              <a:rPr lang="fa-IR" dirty="0" smtClean="0"/>
              <a:t>آيا پاسخ بيمار به دانشجويي كه مرتب است و خود را معرفي مي كند دقيقتر است يا به دانشجويي كه لباس چروكيده و یا چهره اي نامرتب دارد؟</a:t>
            </a:r>
          </a:p>
          <a:p>
            <a:pPr lvl="2" eaLnBrk="1" hangingPunct="1"/>
            <a:r>
              <a:rPr lang="fa-IR" dirty="0" smtClean="0"/>
              <a:t>به نظر شما سن پرسشگر و سواد وي در دريافت پاسخها تاثير دارد؟</a:t>
            </a:r>
            <a:endParaRPr lang="en-US" dirty="0" smtClean="0"/>
          </a:p>
        </p:txBody>
      </p:sp>
      <p:sp>
        <p:nvSpPr>
          <p:cNvPr id="31748" name="Rectangle 4"/>
          <p:cNvSpPr>
            <a:spLocks noGrp="1" noChangeArrowheads="1"/>
          </p:cNvSpPr>
          <p:nvPr>
            <p:ph type="title"/>
          </p:nvPr>
        </p:nvSpPr>
        <p:spPr>
          <a:noFill/>
        </p:spPr>
        <p:txBody>
          <a:bodyPr/>
          <a:lstStyle/>
          <a:p>
            <a:pPr eaLnBrk="1" hangingPunct="1"/>
            <a:r>
              <a:rPr lang="fa-IR" smtClean="0"/>
              <a:t>عوامل موثر بر اعتبار و پايايي (5)</a:t>
            </a: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32771" name="Rectangle 2"/>
          <p:cNvSpPr>
            <a:spLocks noGrp="1" noChangeArrowheads="1"/>
          </p:cNvSpPr>
          <p:nvPr>
            <p:ph type="title"/>
          </p:nvPr>
        </p:nvSpPr>
        <p:spPr/>
        <p:txBody>
          <a:bodyPr/>
          <a:lstStyle/>
          <a:p>
            <a:pPr eaLnBrk="1" hangingPunct="1"/>
            <a:r>
              <a:rPr lang="fa-IR" smtClean="0"/>
              <a:t>عوامل موثر بر اعتبار و پايايي (6)</a:t>
            </a:r>
            <a:endParaRPr lang="en-US" smtClean="0"/>
          </a:p>
        </p:txBody>
      </p:sp>
      <p:sp>
        <p:nvSpPr>
          <p:cNvPr id="32772" name="Rectangle 3"/>
          <p:cNvSpPr>
            <a:spLocks noGrp="1" noChangeArrowheads="1"/>
          </p:cNvSpPr>
          <p:nvPr>
            <p:ph type="body" idx="1"/>
          </p:nvPr>
        </p:nvSpPr>
        <p:spPr/>
        <p:txBody>
          <a:bodyPr/>
          <a:lstStyle/>
          <a:p>
            <a:pPr eaLnBrk="1" hangingPunct="1"/>
            <a:r>
              <a:rPr lang="fa-IR" dirty="0" smtClean="0"/>
              <a:t>شرايط پرسشگري در يك محيط متناسب و آرام </a:t>
            </a:r>
            <a:r>
              <a:rPr lang="fa-IR" dirty="0" smtClean="0">
                <a:solidFill>
                  <a:srgbClr val="FF0000"/>
                </a:solidFill>
              </a:rPr>
              <a:t>(</a:t>
            </a:r>
            <a:r>
              <a:rPr lang="fa-IR" sz="2800" dirty="0" smtClean="0">
                <a:solidFill>
                  <a:srgbClr val="FF0000"/>
                </a:solidFill>
              </a:rPr>
              <a:t>اگر بتوان پيدا نمود</a:t>
            </a:r>
            <a:r>
              <a:rPr lang="fa-IR" sz="2000" dirty="0" smtClean="0">
                <a:solidFill>
                  <a:srgbClr val="FF0000"/>
                </a:solidFill>
              </a:rPr>
              <a:t>!!!</a:t>
            </a:r>
            <a:r>
              <a:rPr lang="fa-IR" dirty="0" smtClean="0">
                <a:solidFill>
                  <a:srgbClr val="FF0000"/>
                </a:solidFill>
              </a:rPr>
              <a:t>)</a:t>
            </a:r>
          </a:p>
          <a:p>
            <a:pPr lvl="2" eaLnBrk="1" hangingPunct="1"/>
            <a:r>
              <a:rPr lang="fa-IR" dirty="0" smtClean="0"/>
              <a:t>سوال در خصوص كيفيت تدريس استاد در زمان امتحان ؟؟</a:t>
            </a:r>
          </a:p>
          <a:p>
            <a:pPr lvl="2" eaLnBrk="1" hangingPunct="1"/>
            <a:r>
              <a:rPr lang="fa-IR" dirty="0" smtClean="0"/>
              <a:t>پرسشگري از مردم در هنگام رانندگي و پشت چراغ قرمز؟؟</a:t>
            </a:r>
          </a:p>
          <a:p>
            <a:pPr lvl="2" eaLnBrk="1" hangingPunct="1"/>
            <a:r>
              <a:rPr lang="fa-IR" dirty="0" smtClean="0"/>
              <a:t>هنگام گردش در پارك</a:t>
            </a:r>
          </a:p>
          <a:p>
            <a:pPr lvl="2" eaLnBrk="1" hangingPunct="1"/>
            <a:endParaRPr lang="fa-IR"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33795" name="Rectangle 2"/>
          <p:cNvSpPr>
            <a:spLocks noGrp="1" noChangeArrowheads="1"/>
          </p:cNvSpPr>
          <p:nvPr>
            <p:ph type="title"/>
          </p:nvPr>
        </p:nvSpPr>
        <p:spPr/>
        <p:txBody>
          <a:bodyPr/>
          <a:lstStyle/>
          <a:p>
            <a:pPr eaLnBrk="1" hangingPunct="1"/>
            <a:r>
              <a:rPr lang="fa-IR" smtClean="0"/>
              <a:t>عوامل موثر بر اعتبار و پايايي (7)</a:t>
            </a:r>
            <a:endParaRPr lang="en-US" smtClean="0"/>
          </a:p>
        </p:txBody>
      </p:sp>
      <p:sp>
        <p:nvSpPr>
          <p:cNvPr id="33796" name="Rectangle 3"/>
          <p:cNvSpPr>
            <a:spLocks noGrp="1" noChangeArrowheads="1"/>
          </p:cNvSpPr>
          <p:nvPr>
            <p:ph type="body" idx="1"/>
          </p:nvPr>
        </p:nvSpPr>
        <p:spPr/>
        <p:txBody>
          <a:bodyPr/>
          <a:lstStyle/>
          <a:p>
            <a:pPr eaLnBrk="1" hangingPunct="1">
              <a:spcBef>
                <a:spcPts val="1200"/>
              </a:spcBef>
            </a:pPr>
            <a:r>
              <a:rPr lang="fa-IR" dirty="0" smtClean="0"/>
              <a:t>شكل ظاهري پرسشنامه</a:t>
            </a:r>
          </a:p>
          <a:p>
            <a:pPr lvl="1" eaLnBrk="1" hangingPunct="1">
              <a:spcBef>
                <a:spcPts val="1200"/>
              </a:spcBef>
            </a:pPr>
            <a:r>
              <a:rPr lang="fa-IR" dirty="0" smtClean="0"/>
              <a:t>تعداد صفحات و تعداد سوالات</a:t>
            </a:r>
          </a:p>
          <a:p>
            <a:pPr lvl="1" eaLnBrk="1" hangingPunct="1">
              <a:spcBef>
                <a:spcPts val="1200"/>
              </a:spcBef>
            </a:pPr>
            <a:r>
              <a:rPr lang="fa-IR" dirty="0" smtClean="0"/>
              <a:t>رنگ كاغذ</a:t>
            </a:r>
          </a:p>
          <a:p>
            <a:pPr lvl="1" eaLnBrk="1" hangingPunct="1">
              <a:spcBef>
                <a:spcPts val="1200"/>
              </a:spcBef>
            </a:pPr>
            <a:r>
              <a:rPr lang="fa-IR" dirty="0" smtClean="0"/>
              <a:t>فونت مورد استفاده</a:t>
            </a:r>
          </a:p>
          <a:p>
            <a:pPr lvl="1" eaLnBrk="1" hangingPunct="1">
              <a:spcBef>
                <a:spcPts val="1200"/>
              </a:spcBef>
            </a:pPr>
            <a:r>
              <a:rPr lang="fa-IR" dirty="0" smtClean="0"/>
              <a:t>آرايش متن</a:t>
            </a:r>
          </a:p>
          <a:p>
            <a:pPr lvl="1" eaLnBrk="1" hangingPunct="1">
              <a:spcBef>
                <a:spcPts val="1200"/>
              </a:spcBef>
            </a:pPr>
            <a:r>
              <a:rPr lang="fa-IR" dirty="0" smtClean="0"/>
              <a:t>بكار بردن كلمات ملموس و مورد استفاده در فرهنگ مربوطه</a:t>
            </a:r>
          </a:p>
          <a:p>
            <a:pPr lvl="1" eaLnBrk="1" hangingPunct="1">
              <a:spcBef>
                <a:spcPts val="1200"/>
              </a:spcBef>
            </a:pPr>
            <a:r>
              <a:rPr lang="fa-IR" dirty="0" smtClean="0"/>
              <a:t>دقت در عدم استفاده از كلمات منفي به صورت مكرر در جمله</a:t>
            </a:r>
          </a:p>
          <a:p>
            <a:pPr lvl="1" eaLnBrk="1" hangingPunct="1">
              <a:spcBef>
                <a:spcPts val="1200"/>
              </a:spcBef>
              <a:buFontTx/>
              <a:buNone/>
            </a:pPr>
            <a:r>
              <a:rPr lang="fa-IR" dirty="0" smtClean="0"/>
              <a:t> </a:t>
            </a: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34819" name="Rectangle 2"/>
          <p:cNvSpPr>
            <a:spLocks noGrp="1" noChangeArrowheads="1"/>
          </p:cNvSpPr>
          <p:nvPr>
            <p:ph type="title"/>
          </p:nvPr>
        </p:nvSpPr>
        <p:spPr/>
        <p:txBody>
          <a:bodyPr/>
          <a:lstStyle/>
          <a:p>
            <a:pPr eaLnBrk="1" hangingPunct="1"/>
            <a:r>
              <a:rPr lang="fa-IR" smtClean="0"/>
              <a:t>نحوه سنجش پايايي</a:t>
            </a:r>
            <a:endParaRPr lang="en-US" smtClean="0"/>
          </a:p>
        </p:txBody>
      </p:sp>
      <p:sp>
        <p:nvSpPr>
          <p:cNvPr id="34820" name="Rectangle 4"/>
          <p:cNvSpPr>
            <a:spLocks noGrp="1" noChangeArrowheads="1"/>
          </p:cNvSpPr>
          <p:nvPr>
            <p:ph type="body" idx="1"/>
          </p:nvPr>
        </p:nvSpPr>
        <p:spPr>
          <a:noFill/>
        </p:spPr>
        <p:txBody>
          <a:bodyPr/>
          <a:lstStyle/>
          <a:p>
            <a:pPr algn="l" rtl="0" eaLnBrk="1" hangingPunct="1"/>
            <a:r>
              <a:rPr lang="en-US" b="1" smtClean="0"/>
              <a:t>Temporal stability</a:t>
            </a:r>
            <a:r>
              <a:rPr lang="en-US" smtClean="0"/>
              <a:t> </a:t>
            </a:r>
          </a:p>
          <a:p>
            <a:pPr lvl="1" algn="l" rtl="0" eaLnBrk="1" hangingPunct="1"/>
            <a:r>
              <a:rPr lang="en-US" smtClean="0"/>
              <a:t>Retest with a reasonable gap</a:t>
            </a:r>
            <a:endParaRPr lang="fa-IR" smtClean="0"/>
          </a:p>
          <a:p>
            <a:pPr algn="l" rtl="0" eaLnBrk="1" hangingPunct="1"/>
            <a:r>
              <a:rPr lang="en-US" b="1" smtClean="0"/>
              <a:t>Form equivalence</a:t>
            </a:r>
          </a:p>
          <a:p>
            <a:pPr lvl="1" algn="l" rtl="0" eaLnBrk="1" hangingPunct="1"/>
            <a:r>
              <a:rPr lang="en-US" smtClean="0"/>
              <a:t>Parallel tests  </a:t>
            </a:r>
            <a:endParaRPr lang="fa-IR" smtClean="0"/>
          </a:p>
          <a:p>
            <a:pPr algn="l" rtl="0" eaLnBrk="1" hangingPunct="1"/>
            <a:r>
              <a:rPr lang="en-US" b="1" smtClean="0"/>
              <a:t>Internal consistency</a:t>
            </a:r>
          </a:p>
          <a:p>
            <a:pPr lvl="1" algn="l" rtl="0" eaLnBrk="1" hangingPunct="1"/>
            <a:r>
              <a:rPr lang="en-US" smtClean="0"/>
              <a:t>the coefficient of test scores obtained from a single test or survey (</a:t>
            </a:r>
            <a:r>
              <a:rPr lang="en-US" smtClean="0">
                <a:hlinkClick r:id="rId3"/>
              </a:rPr>
              <a:t>Cronbach Alpha</a:t>
            </a:r>
            <a:r>
              <a:rPr lang="en-US" smtClean="0"/>
              <a:t>, KR20, Spilt-half).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36867" name="Rectangle 2"/>
          <p:cNvSpPr>
            <a:spLocks noGrp="1" noChangeArrowheads="1"/>
          </p:cNvSpPr>
          <p:nvPr>
            <p:ph type="title"/>
          </p:nvPr>
        </p:nvSpPr>
        <p:spPr/>
        <p:txBody>
          <a:bodyPr/>
          <a:lstStyle/>
          <a:p>
            <a:pPr eaLnBrk="1" hangingPunct="1"/>
            <a:r>
              <a:rPr lang="fa-IR" smtClean="0"/>
              <a:t>شيوه سنجش اعتبار پرسشنامه (1)</a:t>
            </a:r>
            <a:endParaRPr lang="en-US" smtClean="0"/>
          </a:p>
        </p:txBody>
      </p:sp>
      <p:sp>
        <p:nvSpPr>
          <p:cNvPr id="36868" name="Rectangle 3"/>
          <p:cNvSpPr>
            <a:spLocks noGrp="1" noChangeArrowheads="1"/>
          </p:cNvSpPr>
          <p:nvPr>
            <p:ph type="body" idx="1"/>
          </p:nvPr>
        </p:nvSpPr>
        <p:spPr/>
        <p:txBody>
          <a:bodyPr/>
          <a:lstStyle/>
          <a:p>
            <a:pPr eaLnBrk="1" hangingPunct="1">
              <a:spcBef>
                <a:spcPts val="1200"/>
              </a:spcBef>
            </a:pPr>
            <a:r>
              <a:rPr lang="fa-IR" dirty="0" smtClean="0"/>
              <a:t>بايد دقت شود كه اعتبار پرسشنامه با اعتبار پاسخها يكي نيست.</a:t>
            </a:r>
          </a:p>
          <a:p>
            <a:pPr eaLnBrk="1" hangingPunct="1">
              <a:spcBef>
                <a:spcPts val="1200"/>
              </a:spcBef>
            </a:pPr>
            <a:r>
              <a:rPr lang="fa-IR" dirty="0" smtClean="0"/>
              <a:t>براي سنجش اعتبار بايد </a:t>
            </a:r>
            <a:r>
              <a:rPr lang="en-US" dirty="0" smtClean="0"/>
              <a:t>gold standard</a:t>
            </a:r>
            <a:r>
              <a:rPr lang="fa-IR" dirty="0" smtClean="0"/>
              <a:t> داشت كه در مورد پرسشگري تقريباً در اكثر موارد وجود ندارد.</a:t>
            </a:r>
          </a:p>
          <a:p>
            <a:pPr eaLnBrk="1" hangingPunct="1">
              <a:spcBef>
                <a:spcPts val="1200"/>
              </a:spcBef>
            </a:pPr>
            <a:r>
              <a:rPr lang="fa-IR" dirty="0" smtClean="0"/>
              <a:t>آيا نظرات كارشناسان را مي توان ملاك قرار داد و به عنوان نوعي </a:t>
            </a:r>
            <a:r>
              <a:rPr lang="en-US" dirty="0" smtClean="0"/>
              <a:t>gold standard</a:t>
            </a:r>
            <a:r>
              <a:rPr lang="fa-IR" dirty="0" smtClean="0"/>
              <a:t> دانست؟</a:t>
            </a:r>
          </a:p>
          <a:p>
            <a:pPr eaLnBrk="1" hangingPunct="1">
              <a:spcBef>
                <a:spcPts val="1200"/>
              </a:spcBef>
            </a:pPr>
            <a:r>
              <a:rPr lang="fa-IR" dirty="0" smtClean="0"/>
              <a:t>در صورت مثبت بودن پاسخ شايد يك راه، درخواست از كارشناسان براي نظر دادن به كيفيت تك تك سوالات و يا گروه سوالات است.</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37891" name="Rectangle 2"/>
          <p:cNvSpPr>
            <a:spLocks noGrp="1" noChangeArrowheads="1"/>
          </p:cNvSpPr>
          <p:nvPr>
            <p:ph type="title"/>
          </p:nvPr>
        </p:nvSpPr>
        <p:spPr/>
        <p:txBody>
          <a:bodyPr/>
          <a:lstStyle/>
          <a:p>
            <a:pPr eaLnBrk="1" hangingPunct="1"/>
            <a:r>
              <a:rPr lang="fa-IR" smtClean="0"/>
              <a:t>شيوه سنجش اعتبار پرسشنامه (2)</a:t>
            </a:r>
            <a:endParaRPr lang="en-US" smtClean="0"/>
          </a:p>
        </p:txBody>
      </p:sp>
      <p:sp>
        <p:nvSpPr>
          <p:cNvPr id="44035" name="Rectangle 3"/>
          <p:cNvSpPr>
            <a:spLocks noGrp="1" noChangeArrowheads="1"/>
          </p:cNvSpPr>
          <p:nvPr>
            <p:ph type="body" idx="1"/>
          </p:nvPr>
        </p:nvSpPr>
        <p:spPr/>
        <p:txBody>
          <a:bodyPr/>
          <a:lstStyle/>
          <a:p>
            <a:pPr eaLnBrk="1" hangingPunct="1">
              <a:lnSpc>
                <a:spcPct val="90000"/>
              </a:lnSpc>
              <a:defRPr/>
            </a:pPr>
            <a:r>
              <a:rPr lang="fa-IR" sz="2800" dirty="0" smtClean="0"/>
              <a:t>به </a:t>
            </a:r>
            <a:r>
              <a:rPr lang="fa-IR" sz="2800" dirty="0" err="1" smtClean="0"/>
              <a:t>اين</a:t>
            </a:r>
            <a:r>
              <a:rPr lang="fa-IR" sz="2800" dirty="0" smtClean="0"/>
              <a:t> </a:t>
            </a:r>
            <a:r>
              <a:rPr lang="fa-IR" sz="2800" dirty="0" err="1" smtClean="0"/>
              <a:t>شكل</a:t>
            </a:r>
            <a:r>
              <a:rPr lang="fa-IR" sz="2800" dirty="0" smtClean="0"/>
              <a:t> </a:t>
            </a:r>
            <a:r>
              <a:rPr lang="fa-IR" sz="2800" dirty="0" err="1" smtClean="0"/>
              <a:t>كه</a:t>
            </a:r>
            <a:r>
              <a:rPr lang="fa-IR" sz="2800" dirty="0" smtClean="0"/>
              <a:t> حدود 5 تا 10 نفر </a:t>
            </a:r>
            <a:r>
              <a:rPr lang="fa-IR" sz="2800" dirty="0" err="1" smtClean="0"/>
              <a:t>كارشناس</a:t>
            </a:r>
            <a:r>
              <a:rPr lang="fa-IR" sz="2800" dirty="0" smtClean="0"/>
              <a:t> به </a:t>
            </a:r>
            <a:r>
              <a:rPr lang="fa-IR" sz="2800" dirty="0" err="1" smtClean="0"/>
              <a:t>كيفيت</a:t>
            </a:r>
            <a:r>
              <a:rPr lang="fa-IR" sz="2800" dirty="0" smtClean="0"/>
              <a:t> سوالات </a:t>
            </a:r>
            <a:r>
              <a:rPr lang="fa-IR" sz="2800" dirty="0" err="1" smtClean="0"/>
              <a:t>امتياز</a:t>
            </a:r>
            <a:r>
              <a:rPr lang="fa-IR" sz="2800" dirty="0" smtClean="0"/>
              <a:t> داده و سپس </a:t>
            </a:r>
            <a:r>
              <a:rPr lang="fa-IR" sz="2800" dirty="0" err="1" smtClean="0"/>
              <a:t>امتيازات</a:t>
            </a:r>
            <a:r>
              <a:rPr lang="fa-IR" sz="2800" dirty="0" smtClean="0"/>
              <a:t> آنها با </a:t>
            </a:r>
            <a:r>
              <a:rPr lang="fa-IR" sz="2800" dirty="0" err="1" smtClean="0"/>
              <a:t>يكديگر</a:t>
            </a:r>
            <a:r>
              <a:rPr lang="fa-IR" sz="2800" dirty="0" smtClean="0"/>
              <a:t> جمع زده و </a:t>
            </a:r>
            <a:r>
              <a:rPr lang="fa-IR" sz="2800" dirty="0" err="1" smtClean="0"/>
              <a:t>ميانگين</a:t>
            </a:r>
            <a:r>
              <a:rPr lang="fa-IR" sz="2800" dirty="0" smtClean="0"/>
              <a:t> </a:t>
            </a:r>
            <a:r>
              <a:rPr lang="fa-IR" sz="2800" dirty="0" err="1" smtClean="0"/>
              <a:t>گيري</a:t>
            </a:r>
            <a:r>
              <a:rPr lang="fa-IR" sz="2800" dirty="0" smtClean="0"/>
              <a:t> </a:t>
            </a:r>
            <a:r>
              <a:rPr lang="fa-IR" sz="2800" dirty="0" err="1" smtClean="0"/>
              <a:t>مي</a:t>
            </a:r>
            <a:r>
              <a:rPr lang="fa-IR" sz="2800" dirty="0" smtClean="0"/>
              <a:t> شود.</a:t>
            </a:r>
          </a:p>
          <a:p>
            <a:pPr eaLnBrk="1" hangingPunct="1">
              <a:lnSpc>
                <a:spcPct val="90000"/>
              </a:lnSpc>
              <a:defRPr/>
            </a:pPr>
            <a:endParaRPr lang="fa-IR" sz="1400" dirty="0" smtClean="0"/>
          </a:p>
          <a:p>
            <a:pPr algn="ctr" eaLnBrk="1" hangingPunct="1">
              <a:lnSpc>
                <a:spcPct val="90000"/>
              </a:lnSpc>
              <a:buFontTx/>
              <a:buNone/>
              <a:defRPr/>
            </a:pPr>
            <a:r>
              <a:rPr lang="fa-IR" dirty="0" smtClean="0">
                <a:solidFill>
                  <a:srgbClr val="FF0000"/>
                </a:solidFill>
                <a:effectLst>
                  <a:outerShdw blurRad="38100" dist="38100" dir="2700000" algn="tl">
                    <a:srgbClr val="000000"/>
                  </a:outerShdw>
                </a:effectLst>
              </a:rPr>
              <a:t>به عنوان </a:t>
            </a:r>
            <a:r>
              <a:rPr lang="fa-IR" dirty="0" err="1" smtClean="0">
                <a:solidFill>
                  <a:srgbClr val="FF0000"/>
                </a:solidFill>
                <a:effectLst>
                  <a:outerShdw blurRad="38100" dist="38100" dir="2700000" algn="tl">
                    <a:srgbClr val="000000"/>
                  </a:outerShdw>
                </a:effectLst>
              </a:rPr>
              <a:t>يك</a:t>
            </a:r>
            <a:r>
              <a:rPr lang="fa-IR" dirty="0" smtClean="0">
                <a:solidFill>
                  <a:srgbClr val="FF0000"/>
                </a:solidFill>
                <a:effectLst>
                  <a:outerShdw blurRad="38100" dist="38100" dir="2700000" algn="tl">
                    <a:srgbClr val="000000"/>
                  </a:outerShdw>
                </a:effectLst>
              </a:rPr>
              <a:t> اصل شخصاً </a:t>
            </a:r>
            <a:r>
              <a:rPr lang="fa-IR" dirty="0" err="1" smtClean="0">
                <a:solidFill>
                  <a:srgbClr val="FF0000"/>
                </a:solidFill>
                <a:effectLst>
                  <a:outerShdw blurRad="38100" dist="38100" dir="2700000" algn="tl">
                    <a:srgbClr val="000000"/>
                  </a:outerShdw>
                </a:effectLst>
              </a:rPr>
              <a:t>هيچ</a:t>
            </a:r>
            <a:r>
              <a:rPr lang="fa-IR" dirty="0" smtClean="0">
                <a:solidFill>
                  <a:srgbClr val="FF0000"/>
                </a:solidFill>
                <a:effectLst>
                  <a:outerShdw blurRad="38100" dist="38100" dir="2700000" algn="tl">
                    <a:srgbClr val="000000"/>
                  </a:outerShdw>
                </a:effectLst>
              </a:rPr>
              <a:t> </a:t>
            </a:r>
            <a:r>
              <a:rPr lang="fa-IR" dirty="0" err="1" smtClean="0">
                <a:solidFill>
                  <a:srgbClr val="FF0000"/>
                </a:solidFill>
                <a:effectLst>
                  <a:outerShdw blurRad="38100" dist="38100" dir="2700000" algn="tl">
                    <a:srgbClr val="000000"/>
                  </a:outerShdw>
                </a:effectLst>
              </a:rPr>
              <a:t>يك</a:t>
            </a:r>
            <a:r>
              <a:rPr lang="fa-IR" dirty="0" smtClean="0">
                <a:solidFill>
                  <a:srgbClr val="FF0000"/>
                </a:solidFill>
                <a:effectLst>
                  <a:outerShdw blurRad="38100" dist="38100" dir="2700000" algn="tl">
                    <a:srgbClr val="000000"/>
                  </a:outerShdw>
                </a:effectLst>
              </a:rPr>
              <a:t> از </a:t>
            </a:r>
            <a:r>
              <a:rPr lang="fa-IR" dirty="0" err="1" smtClean="0">
                <a:solidFill>
                  <a:srgbClr val="FF0000"/>
                </a:solidFill>
                <a:effectLst>
                  <a:outerShdw blurRad="38100" dist="38100" dir="2700000" algn="tl">
                    <a:srgbClr val="000000"/>
                  </a:outerShdw>
                </a:effectLst>
              </a:rPr>
              <a:t>ضرايب</a:t>
            </a:r>
            <a:r>
              <a:rPr lang="fa-IR" dirty="0" smtClean="0">
                <a:solidFill>
                  <a:srgbClr val="FF0000"/>
                </a:solidFill>
                <a:effectLst>
                  <a:outerShdw blurRad="38100" dist="38100" dir="2700000" algn="tl">
                    <a:srgbClr val="000000"/>
                  </a:outerShdw>
                </a:effectLst>
              </a:rPr>
              <a:t> محاسبه شده به </a:t>
            </a:r>
            <a:r>
              <a:rPr lang="fa-IR" dirty="0" err="1" smtClean="0">
                <a:solidFill>
                  <a:srgbClr val="FF0000"/>
                </a:solidFill>
                <a:effectLst>
                  <a:outerShdw blurRad="38100" dist="38100" dir="2700000" algn="tl">
                    <a:srgbClr val="000000"/>
                  </a:outerShdw>
                </a:effectLst>
              </a:rPr>
              <a:t>اين</a:t>
            </a:r>
            <a:r>
              <a:rPr lang="fa-IR" dirty="0" smtClean="0">
                <a:solidFill>
                  <a:srgbClr val="FF0000"/>
                </a:solidFill>
                <a:effectLst>
                  <a:outerShdw blurRad="38100" dist="38100" dir="2700000" algn="tl">
                    <a:srgbClr val="000000"/>
                  </a:outerShdw>
                </a:effectLst>
              </a:rPr>
              <a:t> </a:t>
            </a:r>
            <a:r>
              <a:rPr lang="fa-IR" dirty="0" err="1" smtClean="0">
                <a:solidFill>
                  <a:srgbClr val="FF0000"/>
                </a:solidFill>
                <a:effectLst>
                  <a:outerShdw blurRad="38100" dist="38100" dir="2700000" algn="tl">
                    <a:srgbClr val="000000"/>
                  </a:outerShdw>
                </a:effectLst>
              </a:rPr>
              <a:t>شيوه</a:t>
            </a:r>
            <a:r>
              <a:rPr lang="fa-IR" dirty="0" smtClean="0">
                <a:solidFill>
                  <a:srgbClr val="FF0000"/>
                </a:solidFill>
                <a:effectLst>
                  <a:outerShdw blurRad="38100" dist="38100" dir="2700000" algn="tl">
                    <a:srgbClr val="000000"/>
                  </a:outerShdw>
                </a:effectLst>
              </a:rPr>
              <a:t> را باور </a:t>
            </a:r>
            <a:r>
              <a:rPr lang="fa-IR" dirty="0" err="1" smtClean="0">
                <a:solidFill>
                  <a:srgbClr val="FF0000"/>
                </a:solidFill>
                <a:effectLst>
                  <a:outerShdw blurRad="38100" dist="38100" dir="2700000" algn="tl">
                    <a:srgbClr val="000000"/>
                  </a:outerShdw>
                </a:effectLst>
              </a:rPr>
              <a:t>نمي</a:t>
            </a:r>
            <a:r>
              <a:rPr lang="fa-IR" dirty="0" smtClean="0">
                <a:solidFill>
                  <a:srgbClr val="FF0000"/>
                </a:solidFill>
                <a:effectLst>
                  <a:outerShdw blurRad="38100" dist="38100" dir="2700000" algn="tl">
                    <a:srgbClr val="000000"/>
                  </a:outerShdw>
                </a:effectLst>
              </a:rPr>
              <a:t> </a:t>
            </a:r>
            <a:r>
              <a:rPr lang="fa-IR" dirty="0" err="1" smtClean="0">
                <a:solidFill>
                  <a:srgbClr val="FF0000"/>
                </a:solidFill>
                <a:effectLst>
                  <a:outerShdw blurRad="38100" dist="38100" dir="2700000" algn="tl">
                    <a:srgbClr val="000000"/>
                  </a:outerShdw>
                </a:effectLst>
              </a:rPr>
              <a:t>كنم</a:t>
            </a:r>
            <a:r>
              <a:rPr lang="fa-IR" dirty="0" smtClean="0">
                <a:solidFill>
                  <a:srgbClr val="FF0000"/>
                </a:solidFill>
                <a:effectLst>
                  <a:outerShdw blurRad="38100" dist="38100" dir="2700000" algn="tl">
                    <a:srgbClr val="000000"/>
                  </a:outerShdw>
                </a:effectLst>
              </a:rPr>
              <a:t> مگر خلاف آن ثابت شود. اگرچه متاسفانه خود مجبورم </a:t>
            </a:r>
            <a:r>
              <a:rPr lang="fa-IR" dirty="0" err="1" smtClean="0">
                <a:solidFill>
                  <a:srgbClr val="FF0000"/>
                </a:solidFill>
                <a:effectLst>
                  <a:outerShdw blurRad="38100" dist="38100" dir="2700000" algn="tl">
                    <a:srgbClr val="000000"/>
                  </a:outerShdw>
                </a:effectLst>
              </a:rPr>
              <a:t>كه</a:t>
            </a:r>
            <a:r>
              <a:rPr lang="fa-IR" dirty="0" smtClean="0">
                <a:solidFill>
                  <a:srgbClr val="FF0000"/>
                </a:solidFill>
                <a:effectLst>
                  <a:outerShdw blurRad="38100" dist="38100" dir="2700000" algn="tl">
                    <a:srgbClr val="000000"/>
                  </a:outerShdw>
                </a:effectLst>
              </a:rPr>
              <a:t> در مشاوره ها </a:t>
            </a:r>
            <a:r>
              <a:rPr lang="fa-IR" dirty="0" err="1" smtClean="0">
                <a:solidFill>
                  <a:srgbClr val="FF0000"/>
                </a:solidFill>
                <a:effectLst>
                  <a:outerShdw blurRad="38100" dist="38100" dir="2700000" algn="tl">
                    <a:srgbClr val="000000"/>
                  </a:outerShdw>
                </a:effectLst>
              </a:rPr>
              <a:t>ديگران</a:t>
            </a:r>
            <a:r>
              <a:rPr lang="fa-IR" dirty="0" smtClean="0">
                <a:solidFill>
                  <a:srgbClr val="FF0000"/>
                </a:solidFill>
                <a:effectLst>
                  <a:outerShdw blurRad="38100" dist="38100" dir="2700000" algn="tl">
                    <a:srgbClr val="000000"/>
                  </a:outerShdw>
                </a:effectLst>
              </a:rPr>
              <a:t> را به انجام </a:t>
            </a:r>
            <a:r>
              <a:rPr lang="fa-IR" dirty="0" err="1" smtClean="0">
                <a:solidFill>
                  <a:srgbClr val="FF0000"/>
                </a:solidFill>
                <a:effectLst>
                  <a:outerShdw blurRad="38100" dist="38100" dir="2700000" algn="tl">
                    <a:srgbClr val="000000"/>
                  </a:outerShdw>
                </a:effectLst>
              </a:rPr>
              <a:t>اشتباهي</a:t>
            </a:r>
            <a:r>
              <a:rPr lang="fa-IR" dirty="0" smtClean="0">
                <a:solidFill>
                  <a:srgbClr val="FF0000"/>
                </a:solidFill>
                <a:effectLst>
                  <a:outerShdw blurRad="38100" dist="38100" dir="2700000" algn="tl">
                    <a:srgbClr val="000000"/>
                  </a:outerShdw>
                </a:effectLst>
              </a:rPr>
              <a:t> وادار </a:t>
            </a:r>
            <a:r>
              <a:rPr lang="fa-IR" dirty="0" err="1" smtClean="0">
                <a:solidFill>
                  <a:srgbClr val="FF0000"/>
                </a:solidFill>
                <a:effectLst>
                  <a:outerShdw blurRad="38100" dist="38100" dir="2700000" algn="tl">
                    <a:srgbClr val="000000"/>
                  </a:outerShdw>
                </a:effectLst>
              </a:rPr>
              <a:t>بكنم</a:t>
            </a:r>
            <a:r>
              <a:rPr lang="fa-IR" dirty="0" smtClean="0">
                <a:solidFill>
                  <a:srgbClr val="FF0000"/>
                </a:solidFill>
                <a:effectLst>
                  <a:outerShdw blurRad="38100" dist="38100" dir="2700000" algn="tl">
                    <a:srgbClr val="000000"/>
                  </a:outerShdw>
                </a:effectLst>
              </a:rPr>
              <a:t> </a:t>
            </a:r>
            <a:r>
              <a:rPr lang="fa-IR" dirty="0" err="1" smtClean="0">
                <a:solidFill>
                  <a:srgbClr val="FF0000"/>
                </a:solidFill>
                <a:effectLst>
                  <a:outerShdw blurRad="38100" dist="38100" dir="2700000" algn="tl">
                    <a:srgbClr val="000000"/>
                  </a:outerShdw>
                </a:effectLst>
              </a:rPr>
              <a:t>كه</a:t>
            </a:r>
            <a:r>
              <a:rPr lang="fa-IR" dirty="0" smtClean="0">
                <a:solidFill>
                  <a:srgbClr val="FF0000"/>
                </a:solidFill>
                <a:effectLst>
                  <a:outerShdw blurRad="38100" dist="38100" dir="2700000" algn="tl">
                    <a:srgbClr val="000000"/>
                  </a:outerShdw>
                </a:effectLst>
              </a:rPr>
              <a:t> خود به آن اعتقاد ندارم.</a:t>
            </a:r>
          </a:p>
          <a:p>
            <a:pPr algn="ctr" eaLnBrk="1" hangingPunct="1">
              <a:lnSpc>
                <a:spcPct val="90000"/>
              </a:lnSpc>
              <a:buFontTx/>
              <a:buNone/>
              <a:defRPr/>
            </a:pPr>
            <a:endParaRPr lang="fa-IR" sz="1800" dirty="0" smtClean="0">
              <a:solidFill>
                <a:srgbClr val="FF7C80"/>
              </a:solidFill>
              <a:effectLst>
                <a:outerShdw blurRad="38100" dist="38100" dir="2700000" algn="tl">
                  <a:srgbClr val="000000"/>
                </a:outerShdw>
              </a:effectLst>
            </a:endParaRPr>
          </a:p>
          <a:p>
            <a:pPr eaLnBrk="1" hangingPunct="1">
              <a:lnSpc>
                <a:spcPct val="90000"/>
              </a:lnSpc>
              <a:defRPr/>
            </a:pPr>
            <a:r>
              <a:rPr lang="fa-IR" sz="2800" dirty="0" smtClean="0"/>
              <a:t>به نظر من نظرات تنها يك  كارشناس خبره اگر دقيق و موشکافانه پرسشها را وارسی کند با ارزشتر از جمع نظرات تعداد زيادي كارشناس است كه يا دقيق جواب ندهند و يا با موضوع آشنا نبوده اند.</a:t>
            </a:r>
            <a:endParaRPr 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38915" name="Rectangle 2"/>
          <p:cNvSpPr>
            <a:spLocks noGrp="1" noChangeArrowheads="1"/>
          </p:cNvSpPr>
          <p:nvPr>
            <p:ph type="title"/>
          </p:nvPr>
        </p:nvSpPr>
        <p:spPr/>
        <p:txBody>
          <a:bodyPr/>
          <a:lstStyle/>
          <a:p>
            <a:pPr eaLnBrk="1" hangingPunct="1"/>
            <a:r>
              <a:rPr lang="fa-IR" smtClean="0"/>
              <a:t>شيوه سنجش اعتبار پاسخها</a:t>
            </a:r>
            <a:endParaRPr lang="en-US" smtClean="0"/>
          </a:p>
        </p:txBody>
      </p:sp>
      <p:sp>
        <p:nvSpPr>
          <p:cNvPr id="38916" name="Rectangle 3"/>
          <p:cNvSpPr>
            <a:spLocks noGrp="1" noChangeArrowheads="1"/>
          </p:cNvSpPr>
          <p:nvPr>
            <p:ph type="body" idx="1"/>
          </p:nvPr>
        </p:nvSpPr>
        <p:spPr/>
        <p:txBody>
          <a:bodyPr/>
          <a:lstStyle/>
          <a:p>
            <a:pPr eaLnBrk="1" hangingPunct="1">
              <a:spcBef>
                <a:spcPts val="1200"/>
              </a:spcBef>
            </a:pPr>
            <a:r>
              <a:rPr lang="fa-IR" dirty="0" smtClean="0"/>
              <a:t>مصاحبه با پاسخ دهندگان و تعيين ميزان دقت پاسخ مكتوب آنها</a:t>
            </a:r>
          </a:p>
          <a:p>
            <a:pPr eaLnBrk="1" hangingPunct="1">
              <a:spcBef>
                <a:spcPts val="1200"/>
              </a:spcBef>
            </a:pPr>
            <a:r>
              <a:rPr lang="fa-IR" dirty="0" smtClean="0"/>
              <a:t>سنجش متغيرها پرسشنامه با شيوه عيني در صورت امكان</a:t>
            </a:r>
          </a:p>
          <a:p>
            <a:pPr eaLnBrk="1" hangingPunct="1">
              <a:spcBef>
                <a:spcPts val="1200"/>
              </a:spcBef>
            </a:pPr>
            <a:r>
              <a:rPr lang="fa-IR" dirty="0" smtClean="0"/>
              <a:t>مقايسه پاسخها با نتايج </a:t>
            </a:r>
            <a:r>
              <a:rPr lang="en-US" dirty="0" smtClean="0"/>
              <a:t>gold standard</a:t>
            </a:r>
            <a:r>
              <a:rPr lang="fa-IR" dirty="0" smtClean="0"/>
              <a:t> در صورت وجود</a:t>
            </a:r>
          </a:p>
          <a:p>
            <a:pPr eaLnBrk="1" hangingPunct="1">
              <a:spcBef>
                <a:spcPts val="1200"/>
              </a:spcBef>
            </a:pPr>
            <a:r>
              <a:rPr lang="fa-IR" dirty="0" smtClean="0"/>
              <a:t>گذار</a:t>
            </a:r>
            <a:r>
              <a:rPr lang="fa-IR" dirty="0" smtClean="0"/>
              <a:t>د</a:t>
            </a:r>
            <a:r>
              <a:rPr lang="fa-IR" dirty="0" smtClean="0"/>
              <a:t>ن </a:t>
            </a:r>
            <a:r>
              <a:rPr lang="en-US" dirty="0" smtClean="0"/>
              <a:t>check questions</a:t>
            </a:r>
            <a:r>
              <a:rPr lang="fa-IR" dirty="0" smtClean="0"/>
              <a:t> و حذف پاسخهاي غير دقيق و همچنين تعيين ميزان خطاهاي موجود در پاسخها به عنوان شاخصي از اعتبار پاسخها</a:t>
            </a:r>
          </a:p>
          <a:p>
            <a:pPr eaLnBrk="1" hangingPunct="1">
              <a:spcBef>
                <a:spcPts val="1200"/>
              </a:spcBef>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39939" name="Rectangle 2"/>
          <p:cNvSpPr>
            <a:spLocks noGrp="1" noChangeArrowheads="1"/>
          </p:cNvSpPr>
          <p:nvPr>
            <p:ph type="title"/>
          </p:nvPr>
        </p:nvSpPr>
        <p:spPr/>
        <p:txBody>
          <a:bodyPr/>
          <a:lstStyle/>
          <a:p>
            <a:pPr eaLnBrk="1" hangingPunct="1"/>
            <a:r>
              <a:rPr lang="fa-IR" smtClean="0"/>
              <a:t>تفاوت نظرات و نگرشها</a:t>
            </a:r>
            <a:endParaRPr lang="en-US" smtClean="0"/>
          </a:p>
        </p:txBody>
      </p:sp>
      <p:sp>
        <p:nvSpPr>
          <p:cNvPr id="39940" name="Rectangle 3"/>
          <p:cNvSpPr>
            <a:spLocks noGrp="1" noChangeArrowheads="1"/>
          </p:cNvSpPr>
          <p:nvPr>
            <p:ph type="body" idx="1"/>
          </p:nvPr>
        </p:nvSpPr>
        <p:spPr>
          <a:xfrm>
            <a:off x="142844" y="1774825"/>
            <a:ext cx="9001156" cy="4625975"/>
          </a:xfrm>
        </p:spPr>
        <p:txBody>
          <a:bodyPr/>
          <a:lstStyle/>
          <a:p>
            <a:pPr eaLnBrk="1" hangingPunct="1">
              <a:spcBef>
                <a:spcPts val="1200"/>
              </a:spcBef>
            </a:pPr>
            <a:r>
              <a:rPr lang="fa-IR" dirty="0" smtClean="0"/>
              <a:t>نظرات سطحي ترين لايه تفكرات، استنباطها، ادراكات و برداشتهاي افراد است.</a:t>
            </a:r>
          </a:p>
          <a:p>
            <a:pPr eaLnBrk="1" hangingPunct="1">
              <a:spcBef>
                <a:spcPts val="1200"/>
              </a:spcBef>
            </a:pPr>
            <a:r>
              <a:rPr lang="fa-IR" dirty="0" smtClean="0"/>
              <a:t>لايه هاي عمیقتر به ترتيب نگرشها، ارزشها و نهايتاً شخصيت افراد است.</a:t>
            </a:r>
          </a:p>
          <a:p>
            <a:pPr eaLnBrk="1" hangingPunct="1">
              <a:spcBef>
                <a:spcPts val="1200"/>
              </a:spcBef>
            </a:pPr>
            <a:endParaRPr lang="fa-IR" dirty="0" smtClean="0"/>
          </a:p>
          <a:p>
            <a:pPr eaLnBrk="1" hangingPunct="1">
              <a:spcBef>
                <a:spcPts val="1200"/>
              </a:spcBef>
            </a:pPr>
            <a:r>
              <a:rPr lang="fa-IR" dirty="0" smtClean="0"/>
              <a:t>سوال</a:t>
            </a:r>
          </a:p>
          <a:p>
            <a:pPr lvl="1" eaLnBrk="1" hangingPunct="1">
              <a:spcBef>
                <a:spcPts val="1200"/>
              </a:spcBef>
            </a:pPr>
            <a:r>
              <a:rPr lang="fa-IR" dirty="0" smtClean="0"/>
              <a:t> با پرسشگري و پرسشنامه تا چه حد مي توان به عمق ذهنيات افراد وارد شد؟ جواب آن است که اگر دقیق و کارشناسانه پرسشنامه طراحی و اجرا شود حداکثر می توان تا سطح نگرشها وارد شد.</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40963" name="Rectangle 2"/>
          <p:cNvSpPr>
            <a:spLocks noGrp="1" noChangeArrowheads="1"/>
          </p:cNvSpPr>
          <p:nvPr>
            <p:ph type="title"/>
          </p:nvPr>
        </p:nvSpPr>
        <p:spPr/>
        <p:txBody>
          <a:bodyPr/>
          <a:lstStyle/>
          <a:p>
            <a:pPr eaLnBrk="1" hangingPunct="1"/>
            <a:r>
              <a:rPr lang="fa-IR" smtClean="0"/>
              <a:t>حصارها چه هستند؟</a:t>
            </a:r>
            <a:endParaRPr lang="en-US" smtClean="0"/>
          </a:p>
        </p:txBody>
      </p:sp>
      <p:sp>
        <p:nvSpPr>
          <p:cNvPr id="40964" name="Rectangle 3"/>
          <p:cNvSpPr>
            <a:spLocks noGrp="1" noChangeArrowheads="1"/>
          </p:cNvSpPr>
          <p:nvPr>
            <p:ph type="body" idx="1"/>
          </p:nvPr>
        </p:nvSpPr>
        <p:spPr/>
        <p:txBody>
          <a:bodyPr/>
          <a:lstStyle/>
          <a:p>
            <a:pPr eaLnBrk="1" hangingPunct="1"/>
            <a:r>
              <a:rPr lang="fa-IR" dirty="0" smtClean="0"/>
              <a:t>حصارها دلايل و منطق ذهني افراد است كه باعث مي شود افراد نظرات و نگرشهاي متفاوتي داشته باشند و یا به سوالات غیر واقعی پاسخ دهند.</a:t>
            </a:r>
          </a:p>
          <a:p>
            <a:pPr lvl="1" eaLnBrk="1" hangingPunct="1"/>
            <a:r>
              <a:rPr lang="fa-IR" dirty="0" smtClean="0"/>
              <a:t>حصار شرم</a:t>
            </a:r>
          </a:p>
          <a:p>
            <a:pPr lvl="1" eaLnBrk="1" hangingPunct="1"/>
            <a:r>
              <a:rPr lang="fa-IR" dirty="0" smtClean="0"/>
              <a:t>حصار </a:t>
            </a:r>
            <a:r>
              <a:rPr lang="en-US" dirty="0" smtClean="0"/>
              <a:t>prestige	</a:t>
            </a:r>
          </a:p>
          <a:p>
            <a:pPr lvl="1" eaLnBrk="1" hangingPunct="1"/>
            <a:r>
              <a:rPr lang="fa-IR" dirty="0" smtClean="0"/>
              <a:t>حصار .....</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mtClean="0"/>
              <a:t>علی اکبر حقدوست</a:t>
            </a:r>
            <a:endParaRPr lang="en-US"/>
          </a:p>
        </p:txBody>
      </p:sp>
      <p:sp>
        <p:nvSpPr>
          <p:cNvPr id="149506" name="Rectangle 2"/>
          <p:cNvSpPr>
            <a:spLocks noGrp="1" noChangeArrowheads="1"/>
          </p:cNvSpPr>
          <p:nvPr>
            <p:ph type="title"/>
          </p:nvPr>
        </p:nvSpPr>
        <p:spPr/>
        <p:txBody>
          <a:bodyPr/>
          <a:lstStyle/>
          <a:p>
            <a:r>
              <a:rPr lang="fa-IR"/>
              <a:t>روشهاي جمع آوري اطلاعات</a:t>
            </a:r>
            <a:endParaRPr lang="en-US"/>
          </a:p>
        </p:txBody>
      </p:sp>
      <p:sp>
        <p:nvSpPr>
          <p:cNvPr id="149507" name="Rectangle 3"/>
          <p:cNvSpPr>
            <a:spLocks noGrp="1" noChangeArrowheads="1"/>
          </p:cNvSpPr>
          <p:nvPr>
            <p:ph type="body" idx="1"/>
          </p:nvPr>
        </p:nvSpPr>
        <p:spPr/>
        <p:txBody>
          <a:bodyPr/>
          <a:lstStyle/>
          <a:p>
            <a:r>
              <a:rPr lang="fa-IR" sz="4000" dirty="0"/>
              <a:t>استفاده از اطلاعات و مستندات موجود</a:t>
            </a:r>
          </a:p>
          <a:p>
            <a:endParaRPr lang="fa-IR" sz="4000" dirty="0"/>
          </a:p>
          <a:p>
            <a:r>
              <a:rPr lang="fa-IR" sz="4000" dirty="0"/>
              <a:t>مشاهده</a:t>
            </a:r>
          </a:p>
          <a:p>
            <a:endParaRPr lang="fa-IR" sz="4000" dirty="0"/>
          </a:p>
          <a:p>
            <a:r>
              <a:rPr lang="fa-IR" sz="4000" dirty="0"/>
              <a:t>مصاحبه</a:t>
            </a:r>
          </a:p>
          <a:p>
            <a:endParaRPr lang="fa-IR" sz="4000" dirty="0"/>
          </a:p>
          <a:p>
            <a:r>
              <a:rPr lang="fa-IR" sz="4000" dirty="0"/>
              <a:t>پرسشنامه</a:t>
            </a:r>
            <a:endParaRPr lang="en-US" sz="4000" dirty="0"/>
          </a:p>
        </p:txBody>
      </p:sp>
      <p:pic>
        <p:nvPicPr>
          <p:cNvPr id="6" name="~PP3073.WAV">
            <a:hlinkClick r:id="" action="ppaction://media"/>
          </p:cNvPr>
          <p:cNvPicPr>
            <a:picLocks noRot="1" noChangeAspect="1"/>
          </p:cNvPicPr>
          <p:nvPr>
            <a:wavAudioFile r:embed="rId1" name="~PP3073.WAV"/>
          </p:nvPr>
        </p:nvPicPr>
        <p:blipFill>
          <a:blip r:embed="rId4"/>
          <a:stretch>
            <a:fillRect/>
          </a:stretch>
        </p:blipFill>
        <p:spPr>
          <a:xfrm>
            <a:off x="8639175" y="6353175"/>
            <a:ext cx="304800" cy="304800"/>
          </a:xfrm>
          <a:prstGeom prst="rect">
            <a:avLst/>
          </a:prstGeom>
        </p:spPr>
      </p:pic>
    </p:spTree>
  </p:cSld>
  <p:clrMapOvr>
    <a:masterClrMapping/>
  </p:clrMapOvr>
  <p:transition advTm="125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a-IR" smtClean="0"/>
              <a:t>علی اکبر حقدوست</a:t>
            </a:r>
            <a:endParaRPr lang="en-US"/>
          </a:p>
        </p:txBody>
      </p:sp>
      <p:sp>
        <p:nvSpPr>
          <p:cNvPr id="41987" name="Rectangle 2"/>
          <p:cNvSpPr>
            <a:spLocks noGrp="1" noChangeArrowheads="1"/>
          </p:cNvSpPr>
          <p:nvPr>
            <p:ph type="title"/>
          </p:nvPr>
        </p:nvSpPr>
        <p:spPr/>
        <p:txBody>
          <a:bodyPr/>
          <a:lstStyle/>
          <a:p>
            <a:pPr eaLnBrk="1" hangingPunct="1"/>
            <a:r>
              <a:rPr lang="fa-IR" smtClean="0"/>
              <a:t>چگونه حصارها را مي توان شكست؟</a:t>
            </a:r>
            <a:endParaRPr lang="en-US" smtClean="0"/>
          </a:p>
        </p:txBody>
      </p:sp>
      <p:sp>
        <p:nvSpPr>
          <p:cNvPr id="41988" name="Rectangle 3"/>
          <p:cNvSpPr>
            <a:spLocks noGrp="1" noChangeArrowheads="1"/>
          </p:cNvSpPr>
          <p:nvPr>
            <p:ph type="body" idx="1"/>
          </p:nvPr>
        </p:nvSpPr>
        <p:spPr/>
        <p:txBody>
          <a:bodyPr/>
          <a:lstStyle/>
          <a:p>
            <a:pPr eaLnBrk="1" hangingPunct="1">
              <a:lnSpc>
                <a:spcPct val="90000"/>
              </a:lnSpc>
            </a:pPr>
            <a:r>
              <a:rPr lang="fa-IR" dirty="0" smtClean="0"/>
              <a:t>غير شخصي نمودن سوالات</a:t>
            </a:r>
          </a:p>
          <a:p>
            <a:pPr lvl="1" eaLnBrk="1" hangingPunct="1">
              <a:lnSpc>
                <a:spcPct val="90000"/>
              </a:lnSpc>
            </a:pPr>
            <a:r>
              <a:rPr lang="fa-IR" dirty="0" smtClean="0"/>
              <a:t>چه ميزان به حقوق بيماران احترام </a:t>
            </a:r>
            <a:r>
              <a:rPr lang="fa-IR" u="sng" dirty="0" smtClean="0"/>
              <a:t>مي گذاريد</a:t>
            </a:r>
            <a:r>
              <a:rPr lang="fa-IR" dirty="0" smtClean="0"/>
              <a:t>؟</a:t>
            </a:r>
          </a:p>
          <a:p>
            <a:pPr lvl="1" eaLnBrk="1" hangingPunct="1">
              <a:lnSpc>
                <a:spcPct val="90000"/>
              </a:lnSpc>
            </a:pPr>
            <a:r>
              <a:rPr lang="fa-IR" dirty="0" smtClean="0"/>
              <a:t>چه ميزان پزشكان به حقوق بيماران احترام </a:t>
            </a:r>
            <a:r>
              <a:rPr lang="fa-IR" u="sng" dirty="0" smtClean="0"/>
              <a:t>مي گذارند</a:t>
            </a:r>
            <a:r>
              <a:rPr lang="fa-IR" dirty="0" smtClean="0"/>
              <a:t>؟</a:t>
            </a:r>
          </a:p>
          <a:p>
            <a:pPr eaLnBrk="1" hangingPunct="1">
              <a:lnSpc>
                <a:spcPct val="90000"/>
              </a:lnSpc>
            </a:pPr>
            <a:endParaRPr lang="fa-IR" dirty="0" smtClean="0"/>
          </a:p>
          <a:p>
            <a:pPr eaLnBrk="1" hangingPunct="1">
              <a:lnSpc>
                <a:spcPct val="90000"/>
              </a:lnSpc>
            </a:pPr>
            <a:r>
              <a:rPr lang="fa-IR" smtClean="0"/>
              <a:t>گذاردن </a:t>
            </a:r>
            <a:r>
              <a:rPr lang="fa-IR" dirty="0" smtClean="0"/>
              <a:t>راه فرار</a:t>
            </a:r>
          </a:p>
          <a:p>
            <a:pPr lvl="1" eaLnBrk="1" hangingPunct="1">
              <a:lnSpc>
                <a:spcPct val="90000"/>
              </a:lnSpc>
            </a:pPr>
            <a:r>
              <a:rPr lang="fa-IR" dirty="0" smtClean="0"/>
              <a:t>گاه به دليل خستگي مفرد انسان نمي تواند خود را كنترل نمايد، اين خستگي مفرد در كار پزشكي بسيار ديده مي شود كه گاه باعث مي شود ايشان بر خلاف ميل خود به حقوق بيماران احترام لازم را نگذارند. شما چه ميزان به اين دليل و يا دلايل ديگر ممكن است حقوق بيماران را رعايت نكنيد؟ </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mtClean="0"/>
              <a:t>علی اکبر حقدوست</a:t>
            </a:r>
            <a:endParaRPr lang="en-US"/>
          </a:p>
        </p:txBody>
      </p:sp>
      <p:sp>
        <p:nvSpPr>
          <p:cNvPr id="150530" name="Rectangle 2"/>
          <p:cNvSpPr>
            <a:spLocks noGrp="1" noChangeArrowheads="1"/>
          </p:cNvSpPr>
          <p:nvPr>
            <p:ph type="title"/>
          </p:nvPr>
        </p:nvSpPr>
        <p:spPr/>
        <p:txBody>
          <a:bodyPr/>
          <a:lstStyle/>
          <a:p>
            <a:r>
              <a:rPr lang="fa-IR" dirty="0"/>
              <a:t>اطلاعات و </a:t>
            </a:r>
            <a:r>
              <a:rPr lang="fa-IR" dirty="0" smtClean="0"/>
              <a:t>مستندات</a:t>
            </a:r>
            <a:endParaRPr lang="en-US" dirty="0"/>
          </a:p>
        </p:txBody>
      </p:sp>
      <p:sp>
        <p:nvSpPr>
          <p:cNvPr id="150531" name="Rectangle 3"/>
          <p:cNvSpPr>
            <a:spLocks noGrp="1" noChangeArrowheads="1"/>
          </p:cNvSpPr>
          <p:nvPr>
            <p:ph type="body" idx="1"/>
          </p:nvPr>
        </p:nvSpPr>
        <p:spPr/>
        <p:txBody>
          <a:bodyPr/>
          <a:lstStyle/>
          <a:p>
            <a:r>
              <a:rPr lang="fa-IR" dirty="0" smtClean="0"/>
              <a:t>بانکهای اطلاعات کاغذی، الکترونیکی، منطبق بر اهداف تحقیق یا بانکهایی که با اهداف مجزا از هدف تحقیق جمع آوری می شود</a:t>
            </a:r>
          </a:p>
          <a:p>
            <a:endParaRPr lang="fa-IR" dirty="0" smtClean="0"/>
          </a:p>
          <a:p>
            <a:r>
              <a:rPr lang="fa-IR" dirty="0" smtClean="0"/>
              <a:t>روش سریع و کم هزینه ای است که البته ممکن است دقت آن کم باشد و یا برای دستیابی به اطلاعات نیاز به گرفتن مجوزهای بسیار سخت از مراجع مرتبط باشیم.</a:t>
            </a:r>
            <a:endParaRPr lang="fa-IR" dirty="0"/>
          </a:p>
          <a:p>
            <a:pPr>
              <a:buFontTx/>
              <a:buNone/>
            </a:pPr>
            <a:endParaRPr lang="en-US" dirty="0"/>
          </a:p>
        </p:txBody>
      </p:sp>
      <p:pic>
        <p:nvPicPr>
          <p:cNvPr id="6" name="~PP3033.WAV">
            <a:hlinkClick r:id="" action="ppaction://media"/>
          </p:cNvPr>
          <p:cNvPicPr>
            <a:picLocks noRot="1" noChangeAspect="1"/>
          </p:cNvPicPr>
          <p:nvPr>
            <a:wavAudioFile r:embed="rId1" name="~PP3033.WAV"/>
          </p:nvPr>
        </p:nvPicPr>
        <p:blipFill>
          <a:blip r:embed="rId4"/>
          <a:stretch>
            <a:fillRect/>
          </a:stretch>
        </p:blipFill>
        <p:spPr>
          <a:xfrm>
            <a:off x="8639175" y="6353175"/>
            <a:ext cx="304800" cy="304800"/>
          </a:xfrm>
          <a:prstGeom prst="rect">
            <a:avLst/>
          </a:prstGeom>
        </p:spPr>
      </p:pic>
    </p:spTree>
  </p:cSld>
  <p:clrMapOvr>
    <a:masterClrMapping/>
  </p:clrMapOvr>
  <p:transition advTm="449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mtClean="0"/>
              <a:t>علی اکبر حقدوست</a:t>
            </a:r>
            <a:endParaRPr lang="en-US" dirty="0"/>
          </a:p>
        </p:txBody>
      </p:sp>
      <p:sp>
        <p:nvSpPr>
          <p:cNvPr id="151554" name="Rectangle 2"/>
          <p:cNvSpPr>
            <a:spLocks noGrp="1" noChangeArrowheads="1"/>
          </p:cNvSpPr>
          <p:nvPr>
            <p:ph type="title"/>
          </p:nvPr>
        </p:nvSpPr>
        <p:spPr/>
        <p:txBody>
          <a:bodyPr/>
          <a:lstStyle/>
          <a:p>
            <a:r>
              <a:rPr lang="fa-IR"/>
              <a:t>مشاهده</a:t>
            </a:r>
            <a:endParaRPr lang="en-US"/>
          </a:p>
        </p:txBody>
      </p:sp>
      <p:sp>
        <p:nvSpPr>
          <p:cNvPr id="151555" name="Rectangle 3"/>
          <p:cNvSpPr>
            <a:spLocks noGrp="1" noChangeArrowheads="1"/>
          </p:cNvSpPr>
          <p:nvPr>
            <p:ph type="body" idx="1"/>
          </p:nvPr>
        </p:nvSpPr>
        <p:spPr>
          <a:xfrm>
            <a:off x="0" y="1439186"/>
            <a:ext cx="9144000" cy="4625975"/>
          </a:xfrm>
        </p:spPr>
        <p:txBody>
          <a:bodyPr/>
          <a:lstStyle/>
          <a:p>
            <a:r>
              <a:rPr lang="fa-IR" sz="2800" dirty="0" smtClean="0"/>
              <a:t>اطلاعات </a:t>
            </a:r>
            <a:r>
              <a:rPr lang="fa-IR" sz="2800" dirty="0"/>
              <a:t>بدست آمده </a:t>
            </a:r>
            <a:r>
              <a:rPr lang="fa-IR" sz="2800" dirty="0" smtClean="0"/>
              <a:t>در آزمایشگاهها به وسیله ابزارها </a:t>
            </a:r>
            <a:r>
              <a:rPr lang="fa-IR" sz="2800" dirty="0"/>
              <a:t>و وسايل </a:t>
            </a:r>
            <a:r>
              <a:rPr lang="fa-IR" sz="2800" dirty="0" smtClean="0"/>
              <a:t>آزمايشگاهي </a:t>
            </a:r>
          </a:p>
          <a:p>
            <a:pPr lvl="2">
              <a:buNone/>
            </a:pPr>
            <a:r>
              <a:rPr lang="fa-IR" dirty="0" smtClean="0"/>
              <a:t>و یا از طریق</a:t>
            </a:r>
            <a:endParaRPr lang="fa-IR" dirty="0"/>
          </a:p>
          <a:p>
            <a:r>
              <a:rPr lang="fa-IR" sz="2800" dirty="0" smtClean="0"/>
              <a:t>مشاهده </a:t>
            </a:r>
            <a:r>
              <a:rPr lang="fa-IR" sz="2800" dirty="0"/>
              <a:t>حوادث و اتفاقات </a:t>
            </a:r>
            <a:r>
              <a:rPr lang="fa-IR" sz="2800" dirty="0" smtClean="0"/>
              <a:t>پيراموني که می تواند به اشکال زیر باشد</a:t>
            </a:r>
            <a:endParaRPr lang="fa-IR" sz="2800" dirty="0"/>
          </a:p>
          <a:p>
            <a:pPr lvl="1"/>
            <a:r>
              <a:rPr lang="fa-IR" dirty="0" smtClean="0"/>
              <a:t>مشاركتي یعنی مشاهده گر یکی از اعضای تیم و یا گروه مورد مطالعه باشد</a:t>
            </a:r>
            <a:endParaRPr lang="fa-IR" dirty="0"/>
          </a:p>
          <a:p>
            <a:pPr lvl="1"/>
            <a:r>
              <a:rPr lang="fa-IR" dirty="0"/>
              <a:t>نيمه </a:t>
            </a:r>
            <a:r>
              <a:rPr lang="fa-IR" dirty="0" smtClean="0"/>
              <a:t>مشاركتي یعنی مشاهده گر جزو تیم و یا گروه مورد مطالعه نیست ولی در ارتباط با موضوع می باشد</a:t>
            </a:r>
            <a:endParaRPr lang="fa-IR" dirty="0"/>
          </a:p>
          <a:p>
            <a:pPr lvl="1"/>
            <a:r>
              <a:rPr lang="fa-IR" dirty="0"/>
              <a:t>غير </a:t>
            </a:r>
            <a:r>
              <a:rPr lang="fa-IR" dirty="0" smtClean="0"/>
              <a:t>مشاركتي که مشاهده گر کاملاً مستقل از فرایند مورد مطالعه می باشد</a:t>
            </a:r>
          </a:p>
          <a:p>
            <a:pPr lvl="1"/>
            <a:endParaRPr lang="fa-IR" sz="1050" dirty="0" smtClean="0"/>
          </a:p>
          <a:p>
            <a:pPr marL="177800" lvl="1" indent="0" algn="ctr">
              <a:buNone/>
            </a:pPr>
            <a:r>
              <a:rPr lang="fa-IR" sz="2000" b="1" dirty="0" smtClean="0"/>
              <a:t>هر یک از اشکال مشاهده می تواند به صورت مخفیانه باشد و یا به شکل آشکار</a:t>
            </a:r>
          </a:p>
          <a:p>
            <a:pPr marL="177800" lvl="1" indent="0" algn="ctr">
              <a:buNone/>
            </a:pPr>
            <a:endParaRPr lang="fa-IR" sz="2000" b="1" dirty="0" smtClean="0"/>
          </a:p>
          <a:p>
            <a:pPr marL="177800" lvl="1" indent="0" algn="ctr">
              <a:buNone/>
            </a:pPr>
            <a:r>
              <a:rPr lang="fa-IR" sz="2000" b="1" dirty="0" smtClean="0"/>
              <a:t>در کل روش مشاهده روشی وقت گیر، دشوار و پرهزینه است ولی در بسیاری موارد دقیقترین اطلاعات ممکن را ارایه می دهد</a:t>
            </a:r>
            <a:endParaRPr lang="en-US" sz="2000" b="1" dirty="0"/>
          </a:p>
        </p:txBody>
      </p:sp>
      <p:pic>
        <p:nvPicPr>
          <p:cNvPr id="6" name="~PP2226.WAV">
            <a:hlinkClick r:id="" action="ppaction://media"/>
          </p:cNvPr>
          <p:cNvPicPr>
            <a:picLocks noRot="1" noChangeAspect="1"/>
          </p:cNvPicPr>
          <p:nvPr>
            <a:wavAudioFile r:embed="rId1" name="~PP2226.WAV"/>
          </p:nvPr>
        </p:nvPicPr>
        <p:blipFill>
          <a:blip r:embed="rId4"/>
          <a:stretch>
            <a:fillRect/>
          </a:stretch>
        </p:blipFill>
        <p:spPr>
          <a:xfrm>
            <a:off x="8639175" y="6353175"/>
            <a:ext cx="304800" cy="304800"/>
          </a:xfrm>
          <a:prstGeom prst="rect">
            <a:avLst/>
          </a:prstGeom>
        </p:spPr>
      </p:pic>
    </p:spTree>
  </p:cSld>
  <p:clrMapOvr>
    <a:masterClrMapping/>
  </p:clrMapOvr>
  <p:transition advTm="1302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mtClean="0"/>
              <a:t>علی اکبر حقدوست</a:t>
            </a:r>
            <a:endParaRPr lang="en-US"/>
          </a:p>
        </p:txBody>
      </p:sp>
      <p:sp>
        <p:nvSpPr>
          <p:cNvPr id="153602" name="Rectangle 2"/>
          <p:cNvSpPr>
            <a:spLocks noGrp="1" noChangeArrowheads="1"/>
          </p:cNvSpPr>
          <p:nvPr>
            <p:ph type="title"/>
          </p:nvPr>
        </p:nvSpPr>
        <p:spPr/>
        <p:txBody>
          <a:bodyPr/>
          <a:lstStyle/>
          <a:p>
            <a:r>
              <a:rPr lang="fa-IR"/>
              <a:t>محدوديتهاي مشاهده</a:t>
            </a:r>
            <a:endParaRPr lang="en-US"/>
          </a:p>
        </p:txBody>
      </p:sp>
      <p:sp>
        <p:nvSpPr>
          <p:cNvPr id="153603" name="Rectangle 3"/>
          <p:cNvSpPr>
            <a:spLocks noGrp="1" noChangeArrowheads="1"/>
          </p:cNvSpPr>
          <p:nvPr>
            <p:ph type="body" idx="1"/>
          </p:nvPr>
        </p:nvSpPr>
        <p:spPr/>
        <p:txBody>
          <a:bodyPr/>
          <a:lstStyle/>
          <a:p>
            <a:r>
              <a:rPr lang="fa-IR"/>
              <a:t>تاثير حضور مشاهده گر</a:t>
            </a:r>
          </a:p>
          <a:p>
            <a:r>
              <a:rPr lang="fa-IR"/>
              <a:t>اتكا به زمان حال</a:t>
            </a:r>
          </a:p>
          <a:p>
            <a:r>
              <a:rPr lang="fa-IR"/>
              <a:t>حوادث غير قابل پيش بيني</a:t>
            </a:r>
          </a:p>
          <a:p>
            <a:r>
              <a:rPr lang="fa-IR"/>
              <a:t>وسعت حادثه</a:t>
            </a:r>
          </a:p>
          <a:p>
            <a:r>
              <a:rPr lang="fa-IR"/>
              <a:t>كيفي بودن اطلاعات</a:t>
            </a:r>
          </a:p>
          <a:p>
            <a:r>
              <a:rPr lang="fa-IR"/>
              <a:t>متكي بودن به ظواهر امور</a:t>
            </a:r>
          </a:p>
          <a:p>
            <a:endParaRPr lang="en-US"/>
          </a:p>
        </p:txBody>
      </p:sp>
      <p:pic>
        <p:nvPicPr>
          <p:cNvPr id="6" name="~PP2793.WAV">
            <a:hlinkClick r:id="" action="ppaction://media"/>
          </p:cNvPr>
          <p:cNvPicPr>
            <a:picLocks noRot="1" noChangeAspect="1"/>
          </p:cNvPicPr>
          <p:nvPr>
            <a:wavAudioFile r:embed="rId1" name="~PP2793.WAV"/>
          </p:nvPr>
        </p:nvPicPr>
        <p:blipFill>
          <a:blip r:embed="rId4"/>
          <a:stretch>
            <a:fillRect/>
          </a:stretch>
        </p:blipFill>
        <p:spPr>
          <a:xfrm>
            <a:off x="8639175" y="6353175"/>
            <a:ext cx="304800" cy="304800"/>
          </a:xfrm>
          <a:prstGeom prst="rect">
            <a:avLst/>
          </a:prstGeom>
        </p:spPr>
      </p:pic>
    </p:spTree>
  </p:cSld>
  <p:clrMapOvr>
    <a:masterClrMapping/>
  </p:clrMapOvr>
  <p:transition advTm="496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mtClean="0"/>
              <a:t>علی اکبر حقدوست</a:t>
            </a:r>
            <a:endParaRPr lang="en-US"/>
          </a:p>
        </p:txBody>
      </p:sp>
      <p:sp>
        <p:nvSpPr>
          <p:cNvPr id="152578" name="Rectangle 2"/>
          <p:cNvSpPr>
            <a:spLocks noGrp="1" noChangeArrowheads="1"/>
          </p:cNvSpPr>
          <p:nvPr>
            <p:ph type="title"/>
          </p:nvPr>
        </p:nvSpPr>
        <p:spPr/>
        <p:txBody>
          <a:bodyPr/>
          <a:lstStyle/>
          <a:p>
            <a:r>
              <a:rPr lang="fa-IR"/>
              <a:t>مصاحبه</a:t>
            </a:r>
            <a:endParaRPr lang="en-US"/>
          </a:p>
        </p:txBody>
      </p:sp>
      <p:sp>
        <p:nvSpPr>
          <p:cNvPr id="152579" name="Rectangle 3"/>
          <p:cNvSpPr>
            <a:spLocks noGrp="1" noChangeArrowheads="1"/>
          </p:cNvSpPr>
          <p:nvPr>
            <p:ph type="body" idx="1"/>
          </p:nvPr>
        </p:nvSpPr>
        <p:spPr>
          <a:xfrm>
            <a:off x="142844" y="1774825"/>
            <a:ext cx="8858312" cy="4625975"/>
          </a:xfrm>
        </p:spPr>
        <p:txBody>
          <a:bodyPr/>
          <a:lstStyle/>
          <a:p>
            <a:r>
              <a:rPr lang="fa-IR" dirty="0" smtClean="0"/>
              <a:t>ساختار يافته: بر اساس قوانین و اصول از قبل تنظیم شده</a:t>
            </a:r>
            <a:endParaRPr lang="fa-IR" dirty="0"/>
          </a:p>
          <a:p>
            <a:endParaRPr lang="fa-IR" dirty="0"/>
          </a:p>
          <a:p>
            <a:r>
              <a:rPr lang="fa-IR" dirty="0"/>
              <a:t>نيمه ساختار </a:t>
            </a:r>
            <a:r>
              <a:rPr lang="fa-IR" dirty="0" smtClean="0"/>
              <a:t>يافته: اصول کلی مصاحبه مشخص شده است ولی مصاحبه گر می تواند در بعضی موارد مانند توالی مطالب و یا مدت زمان مصاحبه تا حدودی تاثیر بگذارد</a:t>
            </a:r>
            <a:endParaRPr lang="fa-IR" dirty="0"/>
          </a:p>
          <a:p>
            <a:endParaRPr lang="fa-IR" dirty="0"/>
          </a:p>
          <a:p>
            <a:r>
              <a:rPr lang="fa-IR" dirty="0"/>
              <a:t>غير ساختار </a:t>
            </a:r>
            <a:r>
              <a:rPr lang="fa-IR" dirty="0" smtClean="0"/>
              <a:t>يافته: اهداف مصاحبه از قبل تعیین شده است ولی شیوه، مدت، توالی و سایر مشخصات مصاحبه توسط مصاحبه گر تعیین می شود</a:t>
            </a:r>
            <a:endParaRPr lang="fa-IR" dirty="0"/>
          </a:p>
          <a:p>
            <a:endParaRPr lang="fa-IR" dirty="0"/>
          </a:p>
          <a:p>
            <a:endParaRPr lang="fa-IR" dirty="0"/>
          </a:p>
          <a:p>
            <a:endParaRPr lang="en-US" dirty="0"/>
          </a:p>
        </p:txBody>
      </p:sp>
      <p:pic>
        <p:nvPicPr>
          <p:cNvPr id="6" name="~PP3058.WAV">
            <a:hlinkClick r:id="" action="ppaction://media"/>
          </p:cNvPr>
          <p:cNvPicPr>
            <a:picLocks noRot="1" noChangeAspect="1"/>
          </p:cNvPicPr>
          <p:nvPr>
            <a:wavAudioFile r:embed="rId1" name="~PP3058.WAV"/>
          </p:nvPr>
        </p:nvPicPr>
        <p:blipFill>
          <a:blip r:embed="rId4"/>
          <a:stretch>
            <a:fillRect/>
          </a:stretch>
        </p:blipFill>
        <p:spPr>
          <a:xfrm>
            <a:off x="8639175" y="6353175"/>
            <a:ext cx="304800" cy="304800"/>
          </a:xfrm>
          <a:prstGeom prst="rect">
            <a:avLst/>
          </a:prstGeom>
        </p:spPr>
      </p:pic>
    </p:spTree>
  </p:cSld>
  <p:clrMapOvr>
    <a:masterClrMapping/>
  </p:clrMapOvr>
  <p:transition advTm="575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mtClean="0"/>
              <a:t>علی اکبر حقدوست</a:t>
            </a:r>
            <a:endParaRPr lang="en-US"/>
          </a:p>
        </p:txBody>
      </p:sp>
      <p:sp>
        <p:nvSpPr>
          <p:cNvPr id="154626" name="Rectangle 2"/>
          <p:cNvSpPr>
            <a:spLocks noGrp="1" noChangeArrowheads="1"/>
          </p:cNvSpPr>
          <p:nvPr>
            <p:ph type="title"/>
          </p:nvPr>
        </p:nvSpPr>
        <p:spPr/>
        <p:txBody>
          <a:bodyPr/>
          <a:lstStyle/>
          <a:p>
            <a:r>
              <a:rPr lang="fa-IR"/>
              <a:t>عوامل موثر بر نتايج  مصاحبه</a:t>
            </a:r>
            <a:endParaRPr lang="en-US"/>
          </a:p>
        </p:txBody>
      </p:sp>
      <p:sp>
        <p:nvSpPr>
          <p:cNvPr id="154627" name="Rectangle 3"/>
          <p:cNvSpPr>
            <a:spLocks noGrp="1" noChangeArrowheads="1"/>
          </p:cNvSpPr>
          <p:nvPr>
            <p:ph type="body" idx="1"/>
          </p:nvPr>
        </p:nvSpPr>
        <p:spPr/>
        <p:txBody>
          <a:bodyPr/>
          <a:lstStyle/>
          <a:p>
            <a:r>
              <a:rPr lang="fa-IR"/>
              <a:t>مصاحبه كننده</a:t>
            </a:r>
          </a:p>
          <a:p>
            <a:endParaRPr lang="fa-IR"/>
          </a:p>
          <a:p>
            <a:r>
              <a:rPr lang="fa-IR"/>
              <a:t>مصاحبه شونده</a:t>
            </a:r>
          </a:p>
          <a:p>
            <a:endParaRPr lang="fa-IR"/>
          </a:p>
          <a:p>
            <a:r>
              <a:rPr lang="fa-IR"/>
              <a:t>محيط مصاحبه</a:t>
            </a:r>
          </a:p>
          <a:p>
            <a:endParaRPr lang="fa-IR"/>
          </a:p>
          <a:p>
            <a:r>
              <a:rPr lang="fa-IR"/>
              <a:t>شيوه مصاحبه</a:t>
            </a:r>
            <a:endParaRPr lang="en-US"/>
          </a:p>
        </p:txBody>
      </p:sp>
      <p:pic>
        <p:nvPicPr>
          <p:cNvPr id="6" name="~PP2721.WAV">
            <a:hlinkClick r:id="" action="ppaction://media"/>
          </p:cNvPr>
          <p:cNvPicPr>
            <a:picLocks noRot="1" noChangeAspect="1"/>
          </p:cNvPicPr>
          <p:nvPr>
            <a:wavAudioFile r:embed="rId1" name="~PP2721.WAV"/>
          </p:nvPr>
        </p:nvPicPr>
        <p:blipFill>
          <a:blip r:embed="rId4"/>
          <a:stretch>
            <a:fillRect/>
          </a:stretch>
        </p:blipFill>
        <p:spPr>
          <a:xfrm>
            <a:off x="8639175" y="6353175"/>
            <a:ext cx="304800" cy="304800"/>
          </a:xfrm>
          <a:prstGeom prst="rect">
            <a:avLst/>
          </a:prstGeom>
        </p:spPr>
      </p:pic>
    </p:spTree>
  </p:cSld>
  <p:clrMapOvr>
    <a:masterClrMapping/>
  </p:clrMapOvr>
  <p:transition advTm="159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وش شناسي پژوهش در آموزش">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wrap="square">
        <a:spAutoFit/>
      </a:bodyPr>
      <a:lstStyle>
        <a:defPPr>
          <a:defRPr sz="2400" dirty="0" smtClean="0">
            <a:cs typeface="B Zar" pitchFamily="2" charset="-78"/>
          </a:defRPr>
        </a:defPPr>
      </a:lstStyle>
    </a:spDef>
    <a:txDef>
      <a:spPr>
        <a:noFill/>
      </a:spPr>
      <a:bodyPr wrap="square" rtlCol="1">
        <a:spAutoFit/>
      </a:bodyPr>
      <a:lstStyle>
        <a:defPPr>
          <a:defRPr sz="2400" dirty="0" smtClean="0">
            <a:cs typeface="B Zar" pitchFamily="2"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روش شناسي پژوهش در آموزش</Template>
  <TotalTime>738</TotalTime>
  <Words>2331</Words>
  <Application>Microsoft Office PowerPoint</Application>
  <PresentationFormat>On-screen Show (4:3)</PresentationFormat>
  <Paragraphs>345</Paragraphs>
  <Slides>40</Slides>
  <Notes>40</Notes>
  <HiddenSlides>0</HiddenSlides>
  <MMClips>14</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روش شناسي پژوهش در آموزش</vt:lpstr>
      <vt:lpstr>روش شناسي پژوهشهای کمی (7)  روشهای جمع آوری اطلاعات</vt:lpstr>
      <vt:lpstr>جایگاه روشهای جمع آوری اطلاعات</vt:lpstr>
      <vt:lpstr>درجمع آوري اطلاعات بايد سعی شود</vt:lpstr>
      <vt:lpstr>روشهاي جمع آوري اطلاعات</vt:lpstr>
      <vt:lpstr>اطلاعات و مستندات</vt:lpstr>
      <vt:lpstr>مشاهده</vt:lpstr>
      <vt:lpstr>محدوديتهاي مشاهده</vt:lpstr>
      <vt:lpstr>مصاحبه</vt:lpstr>
      <vt:lpstr>عوامل موثر بر نتايج  مصاحبه</vt:lpstr>
      <vt:lpstr>پرسشنامه</vt:lpstr>
      <vt:lpstr>انواع سوالات پرسشنامه</vt:lpstr>
      <vt:lpstr>مراحل طراحي پرسشنامه</vt:lpstr>
      <vt:lpstr>انواع اعتبار در پرسشنامه</vt:lpstr>
      <vt:lpstr>سوالاتی برای شما</vt:lpstr>
      <vt:lpstr>اسلایدهای اضافه در مورد پرسشنامه</vt:lpstr>
      <vt:lpstr>بررسی مستندات موجود</vt:lpstr>
      <vt:lpstr>بررسی مستندات موجود</vt:lpstr>
      <vt:lpstr>اهداف پرسشگري</vt:lpstr>
      <vt:lpstr>نمودار درختي</vt:lpstr>
      <vt:lpstr>كار عملي</vt:lpstr>
      <vt:lpstr>تهيه بانك سوالات</vt:lpstr>
      <vt:lpstr>گزينش سوالات برتر</vt:lpstr>
      <vt:lpstr>مفهوم دقت در اندازه گيري</vt:lpstr>
      <vt:lpstr>مفهوم پاياي و اعتبار</vt:lpstr>
      <vt:lpstr>پايايي يا ثبات (reliability)</vt:lpstr>
      <vt:lpstr>اعتبار (validity)</vt:lpstr>
      <vt:lpstr>عوامل موثر بر اعتبار و پايايي (1)</vt:lpstr>
      <vt:lpstr>عوامل موثر بر اعتبار و پايايي (2)</vt:lpstr>
      <vt:lpstr>عوامل موثر بر اعتبار و پايايي (3)</vt:lpstr>
      <vt:lpstr>عوامل موثر بر اعتبار و پايايي (4)</vt:lpstr>
      <vt:lpstr>عوامل موثر بر اعتبار و پايايي (5)</vt:lpstr>
      <vt:lpstr>عوامل موثر بر اعتبار و پايايي (6)</vt:lpstr>
      <vt:lpstr>عوامل موثر بر اعتبار و پايايي (7)</vt:lpstr>
      <vt:lpstr>نحوه سنجش پايايي</vt:lpstr>
      <vt:lpstr>شيوه سنجش اعتبار پرسشنامه (1)</vt:lpstr>
      <vt:lpstr>شيوه سنجش اعتبار پرسشنامه (2)</vt:lpstr>
      <vt:lpstr>شيوه سنجش اعتبار پاسخها</vt:lpstr>
      <vt:lpstr>تفاوت نظرات و نگرشها</vt:lpstr>
      <vt:lpstr>حصارها چه هستند؟</vt:lpstr>
      <vt:lpstr>چگونه حصارها را مي توان شكست؟</vt:lpstr>
    </vt:vector>
  </TitlesOfParts>
  <Company>PES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 شناسي پژوهش در آموزش</dc:title>
  <dc:creator>Ali Akbar Haghdoost</dc:creator>
  <cp:lastModifiedBy>Ali Akbar Haghdoost</cp:lastModifiedBy>
  <cp:revision>385</cp:revision>
  <dcterms:created xsi:type="dcterms:W3CDTF">2010-01-27T16:56:38Z</dcterms:created>
  <dcterms:modified xsi:type="dcterms:W3CDTF">2010-04-05T19:03:13Z</dcterms:modified>
</cp:coreProperties>
</file>