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879" autoAdjust="0"/>
    <p:restoredTop sz="94660"/>
  </p:normalViewPr>
  <p:slideViewPr>
    <p:cSldViewPr>
      <p:cViewPr varScale="1">
        <p:scale>
          <a:sx n="70" d="100"/>
          <a:sy n="70" d="100"/>
        </p:scale>
        <p:origin x="-88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4C43AE06-F16E-4201-8E57-C0AAF5567796}" type="datetimeFigureOut">
              <a:rPr lang="en-US"/>
              <a:pPr>
                <a:defRPr/>
              </a:pPr>
              <a:t>4/2/2010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25C70AAE-3447-4C04-AD66-DD204813452C}"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F09DBF3F-D053-431F-B07A-3B50B7CA1C36}" type="datetimeFigureOut">
              <a:rPr lang="en-US"/>
              <a:pPr>
                <a:defRPr/>
              </a:pPr>
              <a:t>4/2/2010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smtClean="0">
                <a:latin typeface="+mn-lt"/>
                <a:cs typeface="+mn-cs"/>
              </a:defRPr>
            </a:lvl1pPr>
          </a:lstStyle>
          <a:p>
            <a:pPr>
              <a:defRPr/>
            </a:pPr>
            <a:r>
              <a:rPr lang="fa-IR"/>
              <a:t>دانشگاه علوم پزشكي شيراز</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CBB84F70-476E-4ED3-927E-A0E13519B7B4}"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B7064-C53A-41A5-B90B-9FBE809343A3}" type="slidenum">
              <a:rPr lang="en-US"/>
              <a:pPr fontAlgn="base">
                <a:spcBef>
                  <a:spcPct val="0"/>
                </a:spcBef>
                <a:spcAft>
                  <a:spcPct val="0"/>
                </a:spcAft>
              </a:pPr>
              <a:t>1</a:t>
            </a:fld>
            <a:endParaRPr lang="en-US"/>
          </a:p>
        </p:txBody>
      </p:sp>
      <p:sp>
        <p:nvSpPr>
          <p:cNvPr id="1946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a-IR"/>
              <a:t>دانشگاه علوم پزشكي شيراز</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smtClean="0"/>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A92896A1-AA29-497E-B3AA-3FB63A620E9E}" type="datetime1">
              <a:rPr lang="en-US" smtClean="0"/>
              <a:pPr>
                <a:defRPr/>
              </a:pPr>
              <a:t>4/2/2010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a:p>
        </p:txBody>
      </p:sp>
      <p:sp>
        <p:nvSpPr>
          <p:cNvPr id="8" name="Slide Number Placeholder 5"/>
          <p:cNvSpPr>
            <a:spLocks noGrp="1"/>
          </p:cNvSpPr>
          <p:nvPr>
            <p:ph type="sldNum" sz="quarter" idx="12"/>
          </p:nvPr>
        </p:nvSpPr>
        <p:spPr/>
        <p:txBody>
          <a:bodyPr/>
          <a:lstStyle>
            <a:lvl1pPr>
              <a:defRPr/>
            </a:lvl1pPr>
          </a:lstStyle>
          <a:p>
            <a:pPr>
              <a:defRPr/>
            </a:pPr>
            <a:fld id="{D9BA851A-F884-49FD-8344-DE14BFD2E0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BD8BE9-1D81-4E47-A1FF-8B3BC1A88DB6}" type="datetime1">
              <a:rPr lang="en-US" smtClean="0"/>
              <a:pPr>
                <a:defRPr/>
              </a:pPr>
              <a:t>4/2/2010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D6DEA8-7823-4577-A40E-11E2FB0BBF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9FE82BED-D6F4-4DE4-AFA6-2A089D5BA666}" type="datetime1">
              <a:rPr lang="en-US" smtClean="0"/>
              <a:pPr>
                <a:defRPr/>
              </a:pPr>
              <a:t>4/2/2010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fa-IR" smtClean="0"/>
              <a:t>علی اکبر حقدوست</a:t>
            </a:r>
            <a:endParaRPr lang="en-US"/>
          </a:p>
        </p:txBody>
      </p:sp>
      <p:sp>
        <p:nvSpPr>
          <p:cNvPr id="8" name="Slide Number Placeholder 5"/>
          <p:cNvSpPr>
            <a:spLocks noGrp="1"/>
          </p:cNvSpPr>
          <p:nvPr>
            <p:ph type="sldNum" sz="quarter" idx="12"/>
          </p:nvPr>
        </p:nvSpPr>
        <p:spPr/>
        <p:txBody>
          <a:bodyPr/>
          <a:lstStyle>
            <a:lvl1pPr>
              <a:defRPr/>
            </a:lvl1pPr>
          </a:lstStyle>
          <a:p>
            <a:pPr>
              <a:defRPr/>
            </a:pPr>
            <a:fld id="{B39BC3DA-F26F-4D85-A866-16AA382561F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r" rtl="1">
              <a:defRPr>
                <a:cs typeface="B Zar" pitchFamily="2" charset="-78"/>
              </a:defRPr>
            </a:lvl1pPr>
            <a:extLst/>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cs typeface="B Zar" pitchFamily="2" charset="-78"/>
              </a:defRPr>
            </a:lvl1pPr>
            <a:lvl2pPr algn="r" rtl="1">
              <a:defRPr>
                <a:cs typeface="B Zar" pitchFamily="2" charset="-78"/>
              </a:defRPr>
            </a:lvl2pPr>
            <a:lvl3pPr algn="r" rtl="1">
              <a:defRPr>
                <a:cs typeface="B Zar" pitchFamily="2" charset="-78"/>
              </a:defRPr>
            </a:lvl3pPr>
            <a:lvl4pPr algn="r" rtl="1">
              <a:defRPr>
                <a:cs typeface="B Zar" pitchFamily="2" charset="-78"/>
              </a:defRPr>
            </a:lvl4pPr>
            <a:lvl5pPr algn="r" rtl="1">
              <a:defRPr>
                <a:cs typeface="B Zar" pitchFamily="2" charset="-78"/>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602155-9DDB-49A8-999D-44ED10273ADF}" type="datetime1">
              <a:rPr lang="en-US" smtClean="0"/>
              <a:pPr>
                <a:defRPr/>
              </a:pPr>
              <a:t>4/2/2010</a:t>
            </a:fld>
            <a:endParaRPr lang="en-US"/>
          </a:p>
        </p:txBody>
      </p:sp>
      <p:sp>
        <p:nvSpPr>
          <p:cNvPr id="5" name="Footer Placeholder 4"/>
          <p:cNvSpPr>
            <a:spLocks noGrp="1"/>
          </p:cNvSpPr>
          <p:nvPr>
            <p:ph type="ftr" sz="quarter" idx="11"/>
          </p:nvPr>
        </p:nvSpPr>
        <p:spPr>
          <a:xfrm>
            <a:off x="1714500" y="6477000"/>
            <a:ext cx="5576888" cy="274638"/>
          </a:xfrm>
        </p:spPr>
        <p:txBody>
          <a:bodyPr/>
          <a:lstStyle>
            <a:lvl1pPr algn="r" rtl="1">
              <a:defRPr smtClean="0">
                <a:solidFill>
                  <a:schemeClr val="bg1">
                    <a:lumMod val="65000"/>
                  </a:schemeClr>
                </a:solidFill>
              </a:defRPr>
            </a:lvl1pPr>
          </a:lstStyle>
          <a:p>
            <a:pPr>
              <a:defRPr/>
            </a:pPr>
            <a:r>
              <a:rPr lang="fa-IR" smtClean="0"/>
              <a:t>علی اکبر حقدوست</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DCD77C-200B-4F1D-8D04-2CDCDB447E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96BD6F99-032A-4C05-9193-EFE348E1DDFC}" type="datetime1">
              <a:rPr lang="en-US" smtClean="0"/>
              <a:pPr>
                <a:defRPr/>
              </a:pPr>
              <a:t>4/2/2010</a:t>
            </a:fld>
            <a:endParaRPr lang="en-US"/>
          </a:p>
        </p:txBody>
      </p:sp>
      <p:sp>
        <p:nvSpPr>
          <p:cNvPr id="7"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a:p>
        </p:txBody>
      </p:sp>
      <p:sp>
        <p:nvSpPr>
          <p:cNvPr id="8" name="Slide Number Placeholder 5"/>
          <p:cNvSpPr>
            <a:spLocks noGrp="1"/>
          </p:cNvSpPr>
          <p:nvPr>
            <p:ph type="sldNum" sz="quarter" idx="12"/>
          </p:nvPr>
        </p:nvSpPr>
        <p:spPr/>
        <p:txBody>
          <a:bodyPr/>
          <a:lstStyle>
            <a:lvl1pPr>
              <a:defRPr/>
            </a:lvl1pPr>
          </a:lstStyle>
          <a:p>
            <a:pPr>
              <a:defRPr/>
            </a:pPr>
            <a:fld id="{E45FE610-8055-47A9-B692-AA00BA04B7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E99E9B-0805-494A-9C85-AC7A4AA43F55}" type="datetime1">
              <a:rPr lang="en-US" smtClean="0"/>
              <a:pPr>
                <a:defRPr/>
              </a:pPr>
              <a:t>4/2/2010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B671D4-926A-4643-A790-A4FDCCCCC6D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2AFB11-CE48-4552-B177-9970F11A62E1}" type="datetime1">
              <a:rPr lang="en-US" smtClean="0"/>
              <a:pPr>
                <a:defRPr/>
              </a:pPr>
              <a:t>4/2/2010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EE887F-49BB-46B8-93A2-103995891FB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AE387-6E46-4C10-BD8A-37CF5B33C930}" type="datetime1">
              <a:rPr lang="en-US" smtClean="0"/>
              <a:pPr>
                <a:defRPr/>
              </a:pPr>
              <a:t>4/2/2010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fa-IR" smtClean="0"/>
              <a:t>علی اکبر حقدوست</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8462D1-7C4A-43A5-A101-4356541B13F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5B72015-572B-4302-A09A-C77604C30233}" type="datetime1">
              <a:rPr lang="en-US" smtClean="0"/>
              <a:pPr>
                <a:defRPr/>
              </a:pPr>
              <a:t>4/2/2010</a:t>
            </a:fld>
            <a:endParaRPr lang="en-US"/>
          </a:p>
        </p:txBody>
      </p:sp>
      <p:sp>
        <p:nvSpPr>
          <p:cNvPr id="3" name="Footer Placeholder 2"/>
          <p:cNvSpPr>
            <a:spLocks noGrp="1"/>
          </p:cNvSpPr>
          <p:nvPr>
            <p:ph type="ftr" sz="quarter" idx="11"/>
          </p:nvPr>
        </p:nvSpPr>
        <p:spPr/>
        <p:txBody>
          <a:bodyPr/>
          <a:lstStyle>
            <a:lvl1pPr>
              <a:defRPr/>
            </a:lvl1pPr>
          </a:lstStyle>
          <a:p>
            <a:pPr>
              <a:defRPr/>
            </a:pPr>
            <a:r>
              <a:rPr lang="fa-IR" smtClean="0"/>
              <a:t>علی اکبر حقدوست</a:t>
            </a:r>
            <a:endParaRPr lang="en-US"/>
          </a:p>
        </p:txBody>
      </p:sp>
      <p:sp>
        <p:nvSpPr>
          <p:cNvPr id="4" name="Slide Number Placeholder 3"/>
          <p:cNvSpPr>
            <a:spLocks noGrp="1"/>
          </p:cNvSpPr>
          <p:nvPr>
            <p:ph type="sldNum" sz="quarter" idx="12"/>
          </p:nvPr>
        </p:nvSpPr>
        <p:spPr/>
        <p:txBody>
          <a:bodyPr/>
          <a:lstStyle>
            <a:lvl1pPr>
              <a:defRPr/>
            </a:lvl1pPr>
          </a:lstStyle>
          <a:p>
            <a:pPr>
              <a:defRPr/>
            </a:pPr>
            <a:fld id="{70AEEBBB-BFED-48C5-9252-40D3EA69B37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64D430AF-9640-4156-A3FA-A2F543739863}" type="datetime1">
              <a:rPr lang="en-US" smtClean="0"/>
              <a:pPr>
                <a:defRPr/>
              </a:pPr>
              <a:t>4/2/2010</a:t>
            </a:fld>
            <a:endParaRPr lang="en-US"/>
          </a:p>
        </p:txBody>
      </p:sp>
      <p:sp>
        <p:nvSpPr>
          <p:cNvPr id="8" name="Footer Placeholder 5"/>
          <p:cNvSpPr>
            <a:spLocks noGrp="1"/>
          </p:cNvSpPr>
          <p:nvPr>
            <p:ph type="ftr" sz="quarter" idx="11"/>
          </p:nvPr>
        </p:nvSpPr>
        <p:spPr/>
        <p:txBody>
          <a:bodyPr/>
          <a:lstStyle>
            <a:lvl1pPr>
              <a:defRPr/>
            </a:lvl1pPr>
          </a:lstStyle>
          <a:p>
            <a:pPr>
              <a:defRPr/>
            </a:pPr>
            <a:r>
              <a:rPr lang="fa-IR" smtClean="0"/>
              <a:t>علی اکبر حقدوست</a:t>
            </a:r>
            <a:endParaRPr lang="en-US"/>
          </a:p>
        </p:txBody>
      </p:sp>
      <p:sp>
        <p:nvSpPr>
          <p:cNvPr id="9" name="Slide Number Placeholder 6"/>
          <p:cNvSpPr>
            <a:spLocks noGrp="1"/>
          </p:cNvSpPr>
          <p:nvPr>
            <p:ph type="sldNum" sz="quarter" idx="12"/>
          </p:nvPr>
        </p:nvSpPr>
        <p:spPr/>
        <p:txBody>
          <a:bodyPr/>
          <a:lstStyle>
            <a:lvl1pPr>
              <a:defRPr/>
            </a:lvl1pPr>
          </a:lstStyle>
          <a:p>
            <a:pPr>
              <a:defRPr/>
            </a:pPr>
            <a:fld id="{154B1FAE-AE3A-4CF7-B738-63C2706A80D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61F5FFF6-918E-4A44-8A2F-4581828E0F52}" type="datetime1">
              <a:rPr lang="en-US" smtClean="0"/>
              <a:pPr>
                <a:defRPr/>
              </a:pPr>
              <a:t>4/2/2010</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smtClean="0">
                <a:solidFill>
                  <a:schemeClr val="bg1">
                    <a:shade val="50000"/>
                  </a:schemeClr>
                </a:solidFill>
              </a:defRPr>
            </a:lvl1pPr>
          </a:lstStyle>
          <a:p>
            <a:pPr>
              <a:defRPr/>
            </a:pPr>
            <a:r>
              <a:rPr lang="fa-IR" smtClean="0"/>
              <a:t>علی اکبر حقدوست</a:t>
            </a: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0CFDAB93-D311-46FC-8136-FA0D19365F5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0"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1FC06E51-C8D5-47B1-B353-12D7B1176B1C}" type="datetime1">
              <a:rPr lang="en-US" smtClean="0"/>
              <a:pPr>
                <a:defRPr/>
              </a:pPr>
              <a:t>4/2/2010</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r>
              <a:rPr lang="fa-IR" smtClean="0"/>
              <a:t>علی اکبر حقدوست</a:t>
            </a: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rtl="0"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A41785E-274E-4C7B-A84D-F1D0EAC76C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9" r:id="rId4"/>
    <p:sldLayoutId id="2147483680" r:id="rId5"/>
    <p:sldLayoutId id="2147483681" r:id="rId6"/>
    <p:sldLayoutId id="2147483686" r:id="rId7"/>
    <p:sldLayoutId id="2147483687" r:id="rId8"/>
    <p:sldLayoutId id="2147483688" r:id="rId9"/>
    <p:sldLayoutId id="2147483682" r:id="rId10"/>
    <p:sldLayoutId id="2147483689"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714620"/>
            <a:ext cx="8262966" cy="2314580"/>
          </a:xfrm>
        </p:spPr>
        <p:txBody>
          <a:bodyPr>
            <a:normAutofit/>
          </a:bodyPr>
          <a:lstStyle/>
          <a:p>
            <a:pPr algn="ctr" rtl="1" fontAlgn="auto">
              <a:spcAft>
                <a:spcPts val="0"/>
              </a:spcAft>
              <a:defRPr/>
            </a:pPr>
            <a:r>
              <a:rPr lang="fa-IR" sz="3600" b="0" u="sng" dirty="0" smtClean="0">
                <a:solidFill>
                  <a:schemeClr val="accent1">
                    <a:satMod val="150000"/>
                  </a:schemeClr>
                </a:solidFill>
                <a:effectLst>
                  <a:outerShdw blurRad="38100" dist="38100" dir="2700000" algn="tl">
                    <a:srgbClr val="000000">
                      <a:alpha val="43137"/>
                    </a:srgbClr>
                  </a:outerShdw>
                </a:effectLst>
              </a:rPr>
              <a:t>روش شناسي پژوهشهای کمی (</a:t>
            </a:r>
            <a:r>
              <a:rPr lang="en-US" sz="3600" b="0" u="sng" dirty="0" smtClean="0">
                <a:solidFill>
                  <a:schemeClr val="accent1">
                    <a:satMod val="150000"/>
                  </a:schemeClr>
                </a:solidFill>
                <a:effectLst>
                  <a:outerShdw blurRad="38100" dist="38100" dir="2700000" algn="tl">
                    <a:srgbClr val="000000">
                      <a:alpha val="43137"/>
                    </a:srgbClr>
                  </a:outerShdw>
                </a:effectLst>
              </a:rPr>
              <a:t>16</a:t>
            </a:r>
            <a:r>
              <a:rPr lang="fa-IR" sz="3600" b="0" u="sng" dirty="0" smtClean="0">
                <a:solidFill>
                  <a:schemeClr val="accent1">
                    <a:satMod val="150000"/>
                  </a:schemeClr>
                </a:solidFill>
                <a:effectLst>
                  <a:outerShdw blurRad="38100" dist="38100" dir="2700000" algn="tl">
                    <a:srgbClr val="000000">
                      <a:alpha val="43137"/>
                    </a:srgbClr>
                  </a:outerShdw>
                </a:effectLst>
              </a:rPr>
              <a:t>)</a:t>
            </a:r>
            <a:r>
              <a:rPr lang="fa-IR" sz="3600" u="sng" dirty="0" smtClean="0">
                <a:solidFill>
                  <a:schemeClr val="accent1">
                    <a:satMod val="150000"/>
                  </a:schemeClr>
                </a:solidFill>
                <a:effectLst>
                  <a:outerShdw blurRad="38100" dist="38100" dir="2700000" algn="tl">
                    <a:srgbClr val="000000">
                      <a:alpha val="43137"/>
                    </a:srgbClr>
                  </a:outerShdw>
                </a:effectLst>
              </a:rPr>
              <a:t/>
            </a:r>
            <a:br>
              <a:rPr lang="fa-IR" sz="3600" u="sng" dirty="0" smtClean="0">
                <a:solidFill>
                  <a:schemeClr val="accent1">
                    <a:satMod val="150000"/>
                  </a:schemeClr>
                </a:solidFill>
                <a:effectLst>
                  <a:outerShdw blurRad="38100" dist="38100" dir="2700000" algn="tl">
                    <a:srgbClr val="000000">
                      <a:alpha val="43137"/>
                    </a:srgbClr>
                  </a:outerShdw>
                </a:effectLst>
              </a:rPr>
            </a:br>
            <a:r>
              <a:rPr lang="fa-IR" sz="3600" dirty="0" smtClean="0">
                <a:solidFill>
                  <a:schemeClr val="accent1">
                    <a:satMod val="150000"/>
                  </a:schemeClr>
                </a:solidFill>
                <a:effectLst>
                  <a:outerShdw blurRad="38100" dist="38100" dir="2700000" algn="tl">
                    <a:srgbClr val="000000">
                      <a:alpha val="43137"/>
                    </a:srgbClr>
                  </a:outerShdw>
                </a:effectLst>
              </a:rPr>
              <a:t/>
            </a:r>
            <a:br>
              <a:rPr lang="fa-IR" sz="3600" dirty="0" smtClean="0">
                <a:solidFill>
                  <a:schemeClr val="accent1">
                    <a:satMod val="150000"/>
                  </a:schemeClr>
                </a:solidFill>
                <a:effectLst>
                  <a:outerShdw blurRad="38100" dist="38100" dir="2700000" algn="tl">
                    <a:srgbClr val="000000">
                      <a:alpha val="43137"/>
                    </a:srgbClr>
                  </a:outerShdw>
                </a:effectLst>
              </a:rPr>
            </a:br>
            <a:r>
              <a:rPr lang="fa-IR" sz="5400" dirty="0" smtClean="0">
                <a:solidFill>
                  <a:schemeClr val="accent1">
                    <a:satMod val="150000"/>
                  </a:schemeClr>
                </a:solidFill>
                <a:effectLst>
                  <a:outerShdw blurRad="38100" dist="38100" dir="2700000" algn="tl">
                    <a:srgbClr val="000000">
                      <a:alpha val="43137"/>
                    </a:srgbClr>
                  </a:outerShdw>
                </a:effectLst>
              </a:rPr>
              <a:t>استخراج اطلاعات </a:t>
            </a:r>
            <a:endParaRPr lang="en-US" sz="3600" dirty="0">
              <a:solidFill>
                <a:schemeClr val="accent1">
                  <a:satMod val="150000"/>
                </a:schemeClr>
              </a:solidFill>
              <a:effectLst>
                <a:outerShdw blurRad="38100" dist="38100" dir="2700000" algn="tl">
                  <a:srgbClr val="000000">
                    <a:alpha val="43137"/>
                  </a:srgbClr>
                </a:outerShdw>
              </a:effectLst>
            </a:endParaRPr>
          </a:p>
        </p:txBody>
      </p:sp>
      <p:sp>
        <p:nvSpPr>
          <p:cNvPr id="9219" name="Subtitle 2"/>
          <p:cNvSpPr txBox="1">
            <a:spLocks/>
          </p:cNvSpPr>
          <p:nvPr/>
        </p:nvSpPr>
        <p:spPr bwMode="auto">
          <a:xfrm>
            <a:off x="3143250" y="5429250"/>
            <a:ext cx="5719763" cy="614363"/>
          </a:xfrm>
          <a:prstGeom prst="rect">
            <a:avLst/>
          </a:prstGeom>
          <a:noFill/>
          <a:ln w="9525">
            <a:noFill/>
            <a:miter lim="800000"/>
            <a:headEnd/>
            <a:tailEnd/>
          </a:ln>
        </p:spPr>
        <p:txBody>
          <a:bodyPr lIns="118872" tIns="0" rIns="45720" bIns="0" anchor="b"/>
          <a:lstStyle/>
          <a:p>
            <a:pPr>
              <a:buClr>
                <a:schemeClr val="accent1"/>
              </a:buClr>
              <a:buSzPct val="80000"/>
              <a:buFont typeface="Wingdings 2" pitchFamily="18" charset="2"/>
              <a:buNone/>
            </a:pPr>
            <a:r>
              <a:rPr lang="fa-IR" dirty="0" smtClean="0">
                <a:solidFill>
                  <a:srgbClr val="FFFFFF"/>
                </a:solidFill>
                <a:latin typeface="Corbel" pitchFamily="34" charset="0"/>
                <a:cs typeface="Tahoma" pitchFamily="34" charset="0"/>
              </a:rPr>
              <a:t>علي اكبر حقدوست، اپيدميولوژيست</a:t>
            </a:r>
            <a:endParaRPr lang="fa-IR" dirty="0">
              <a:solidFill>
                <a:srgbClr val="FFFFFF"/>
              </a:solidFill>
              <a:latin typeface="Corbel" pitchFamily="34" charset="0"/>
              <a:cs typeface="Tahoma" pitchFamily="34" charset="0"/>
            </a:endParaRPr>
          </a:p>
        </p:txBody>
      </p:sp>
      <p:sp>
        <p:nvSpPr>
          <p:cNvPr id="7" name="TextBox 6"/>
          <p:cNvSpPr txBox="1"/>
          <p:nvPr/>
        </p:nvSpPr>
        <p:spPr>
          <a:xfrm>
            <a:off x="2420357" y="428604"/>
            <a:ext cx="3805850" cy="461665"/>
          </a:xfrm>
          <a:prstGeom prst="rect">
            <a:avLst/>
          </a:prstGeom>
          <a:solidFill>
            <a:schemeClr val="tx2">
              <a:lumMod val="25000"/>
            </a:schemeClr>
          </a:solidFill>
          <a:ln>
            <a:noFill/>
          </a:ln>
          <a:scene3d>
            <a:camera prst="orthographicFront"/>
            <a:lightRig rig="threePt" dir="t"/>
          </a:scene3d>
          <a:sp3d>
            <a:bevelT/>
          </a:sp3d>
        </p:spPr>
        <p:txBody>
          <a:bodyPr wrap="none">
            <a:spAutoFit/>
            <a:scene3d>
              <a:camera prst="orthographicFront"/>
              <a:lightRig rig="soft" dir="t">
                <a:rot lat="0" lon="0" rev="10800000"/>
              </a:lightRig>
            </a:scene3d>
            <a:sp3d>
              <a:bevelT w="27940" h="12700"/>
              <a:contourClr>
                <a:srgbClr val="DDDDDD"/>
              </a:contourClr>
            </a:sp3d>
          </a:bodyPr>
          <a:lstStyle/>
          <a:p>
            <a:pPr algn="l" rtl="0" fontAlgn="auto">
              <a:spcBef>
                <a:spcPts val="0"/>
              </a:spcBef>
              <a:spcAft>
                <a:spcPts val="0"/>
              </a:spcAft>
              <a:defRPr/>
            </a:pPr>
            <a:r>
              <a:rPr lang="fa-IR" sz="2400" spc="-150" dirty="0">
                <a:ln w="11430"/>
                <a:solidFill>
                  <a:srgbClr val="F8F8F8"/>
                </a:solidFill>
                <a:effectLst>
                  <a:glow rad="101600">
                    <a:schemeClr val="tx1">
                      <a:lumMod val="65000"/>
                      <a:alpha val="60000"/>
                    </a:schemeClr>
                  </a:glow>
                </a:effectLst>
                <a:latin typeface="+mn-lt"/>
                <a:cs typeface="Zar" pitchFamily="2" charset="-78"/>
              </a:rPr>
              <a:t>بنام او </a:t>
            </a:r>
            <a:r>
              <a:rPr lang="fa-IR" sz="2400" spc="-150" dirty="0" err="1">
                <a:ln w="11430"/>
                <a:solidFill>
                  <a:srgbClr val="F8F8F8"/>
                </a:solidFill>
                <a:effectLst>
                  <a:glow rad="101600">
                    <a:schemeClr val="tx1">
                      <a:lumMod val="65000"/>
                      <a:alpha val="60000"/>
                    </a:schemeClr>
                  </a:glow>
                </a:effectLst>
                <a:latin typeface="+mn-lt"/>
                <a:cs typeface="Zar" pitchFamily="2" charset="-78"/>
              </a:rPr>
              <a:t>كه</a:t>
            </a:r>
            <a:r>
              <a:rPr lang="fa-IR" sz="2400" spc="-150" dirty="0">
                <a:ln w="11430"/>
                <a:solidFill>
                  <a:srgbClr val="F8F8F8"/>
                </a:solidFill>
                <a:effectLst>
                  <a:glow rad="101600">
                    <a:schemeClr val="tx1">
                      <a:lumMod val="65000"/>
                      <a:alpha val="60000"/>
                    </a:schemeClr>
                  </a:glow>
                </a:effectLst>
                <a:latin typeface="+mn-lt"/>
                <a:cs typeface="Zar" pitchFamily="2" charset="-78"/>
              </a:rPr>
              <a:t> آگاه بر هر نهان است و دانا بر هر </a:t>
            </a:r>
            <a:r>
              <a:rPr lang="fa-IR" sz="2400" spc="-150" dirty="0" err="1">
                <a:ln w="11430"/>
                <a:solidFill>
                  <a:srgbClr val="F8F8F8"/>
                </a:solidFill>
                <a:effectLst>
                  <a:glow rad="101600">
                    <a:schemeClr val="tx1">
                      <a:lumMod val="65000"/>
                      <a:alpha val="60000"/>
                    </a:schemeClr>
                  </a:glow>
                </a:effectLst>
                <a:latin typeface="+mn-lt"/>
                <a:cs typeface="Zar" pitchFamily="2" charset="-78"/>
              </a:rPr>
              <a:t>حقيقت</a:t>
            </a:r>
            <a:endParaRPr lang="en-US" sz="2400" spc="-150" dirty="0">
              <a:ln w="11430"/>
              <a:solidFill>
                <a:srgbClr val="F8F8F8"/>
              </a:solidFill>
              <a:effectLst>
                <a:glow rad="101600">
                  <a:schemeClr val="tx1">
                    <a:lumMod val="65000"/>
                    <a:alpha val="60000"/>
                  </a:schemeClr>
                </a:glow>
              </a:effectLst>
              <a:latin typeface="+mn-lt"/>
              <a:cs typeface="Zar" pitchFamily="2" charset="-78"/>
            </a:endParaRPr>
          </a:p>
        </p:txBody>
      </p:sp>
      <p:pic>
        <p:nvPicPr>
          <p:cNvPr id="9221" name="Picture 7" descr="kerman logo.gif"/>
          <p:cNvPicPr>
            <a:picLocks noChangeAspect="1"/>
          </p:cNvPicPr>
          <p:nvPr/>
        </p:nvPicPr>
        <p:blipFill>
          <a:blip r:embed="rId4"/>
          <a:srcRect/>
          <a:stretch>
            <a:fillRect/>
          </a:stretch>
        </p:blipFill>
        <p:spPr bwMode="auto">
          <a:xfrm>
            <a:off x="3571875" y="1000125"/>
            <a:ext cx="1716088" cy="1285875"/>
          </a:xfrm>
          <a:prstGeom prst="rect">
            <a:avLst/>
          </a:prstGeom>
          <a:noFill/>
          <a:ln w="9525">
            <a:noFill/>
            <a:miter lim="800000"/>
            <a:headEnd/>
            <a:tailEnd/>
          </a:ln>
        </p:spPr>
      </p:pic>
      <p:sp>
        <p:nvSpPr>
          <p:cNvPr id="9222" name="Rectangle 9"/>
          <p:cNvSpPr>
            <a:spLocks noChangeArrowheads="1"/>
          </p:cNvSpPr>
          <p:nvPr/>
        </p:nvSpPr>
        <p:spPr bwMode="auto">
          <a:xfrm>
            <a:off x="3467100" y="2143125"/>
            <a:ext cx="1857375" cy="261938"/>
          </a:xfrm>
          <a:prstGeom prst="rect">
            <a:avLst/>
          </a:prstGeom>
          <a:noFill/>
          <a:ln w="9525">
            <a:noFill/>
            <a:miter lim="800000"/>
            <a:headEnd/>
            <a:tailEnd/>
          </a:ln>
        </p:spPr>
        <p:txBody>
          <a:bodyPr wrap="none">
            <a:spAutoFit/>
          </a:bodyPr>
          <a:lstStyle/>
          <a:p>
            <a:pPr algn="l" rtl="0"/>
            <a:r>
              <a:rPr lang="fa-IR" sz="1100">
                <a:solidFill>
                  <a:srgbClr val="FFFFFF"/>
                </a:solidFill>
                <a:latin typeface="Corbel" pitchFamily="34" charset="0"/>
                <a:cs typeface="Tahoma" pitchFamily="34" charset="0"/>
              </a:rPr>
              <a:t>دانشگاه علوم پزشكي كرمان</a:t>
            </a:r>
          </a:p>
        </p:txBody>
      </p:sp>
      <p:pic>
        <p:nvPicPr>
          <p:cNvPr id="9" name="~PP1798.WAV">
            <a:hlinkClick r:id="" action="ppaction://media"/>
          </p:cNvPr>
          <p:cNvPicPr>
            <a:picLocks noRot="1" noChangeAspect="1"/>
          </p:cNvPicPr>
          <p:nvPr>
            <a:wavAudioFile r:embed="rId1" name="~PP1798.WAV"/>
          </p:nvPr>
        </p:nvPicPr>
        <p:blipFill>
          <a:blip r:embed="rId5"/>
          <a:stretch>
            <a:fillRect/>
          </a:stretch>
        </p:blipFill>
        <p:spPr>
          <a:xfrm>
            <a:off x="8639175" y="6353175"/>
            <a:ext cx="304800" cy="304800"/>
          </a:xfrm>
          <a:prstGeom prst="rect">
            <a:avLst/>
          </a:prstGeom>
        </p:spPr>
      </p:pic>
    </p:spTree>
  </p:cSld>
  <p:clrMapOvr>
    <a:masterClrMapping/>
  </p:clrMapOvr>
  <p:transition advTm="134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آماده سازی اطلاعات</a:t>
            </a:r>
            <a:endParaRPr lang="en-US" dirty="0"/>
          </a:p>
        </p:txBody>
      </p:sp>
      <p:sp>
        <p:nvSpPr>
          <p:cNvPr id="3" name="Content Placeholder 2"/>
          <p:cNvSpPr>
            <a:spLocks noGrp="1"/>
          </p:cNvSpPr>
          <p:nvPr>
            <p:ph idx="1"/>
          </p:nvPr>
        </p:nvSpPr>
        <p:spPr/>
        <p:txBody>
          <a:bodyPr/>
          <a:lstStyle/>
          <a:p>
            <a:r>
              <a:rPr lang="fa-IR" dirty="0" smtClean="0"/>
              <a:t>باید توجه داشته باشیم که در حین تحقیق به دقیقترین شکل ممکن مستندسازی صورت پذیرد و اطلاعات ثبت شود</a:t>
            </a:r>
          </a:p>
          <a:p>
            <a:endParaRPr lang="fa-IR" dirty="0" smtClean="0"/>
          </a:p>
          <a:p>
            <a:r>
              <a:rPr lang="fa-IR" dirty="0" smtClean="0"/>
              <a:t>دو دسته اطلاعات معمولاً باید ثبت شود</a:t>
            </a:r>
          </a:p>
          <a:p>
            <a:pPr lvl="1"/>
            <a:r>
              <a:rPr lang="fa-IR" dirty="0" smtClean="0"/>
              <a:t>اطلاعات مربوط به روند اجرای تحقیق، مشکلات پیش آمده و تصمیمات اخذ شده و حتی صورت جلسات تیم تحقیق</a:t>
            </a:r>
          </a:p>
          <a:p>
            <a:pPr lvl="1"/>
            <a:r>
              <a:rPr lang="fa-IR" dirty="0" smtClean="0"/>
              <a:t>اطلاعات مربوط به متغیرهای تحقیق که تجزیه و تحلیل اطلاعات این متغیرها باید به اهداف تحقیق برسد</a:t>
            </a:r>
            <a:endParaRPr lang="en-US" dirty="0"/>
          </a:p>
        </p:txBody>
      </p:sp>
      <p:sp>
        <p:nvSpPr>
          <p:cNvPr id="4" name="Footer Placeholder 3"/>
          <p:cNvSpPr>
            <a:spLocks noGrp="1"/>
          </p:cNvSpPr>
          <p:nvPr>
            <p:ph type="ftr" sz="quarter" idx="11"/>
          </p:nvPr>
        </p:nvSpPr>
        <p:spPr/>
        <p:txBody>
          <a:bodyPr/>
          <a:lstStyle/>
          <a:p>
            <a:pPr>
              <a:defRPr/>
            </a:pPr>
            <a:r>
              <a:rPr lang="fa-IR" smtClean="0"/>
              <a:t>علی اکبر حقدوست</a:t>
            </a:r>
            <a:endParaRPr lang="en-US" dirty="0"/>
          </a:p>
        </p:txBody>
      </p:sp>
      <p:pic>
        <p:nvPicPr>
          <p:cNvPr id="6" name="~PP3932.WAV">
            <a:hlinkClick r:id="" action="ppaction://media"/>
          </p:cNvPr>
          <p:cNvPicPr>
            <a:picLocks noRot="1" noChangeAspect="1"/>
          </p:cNvPicPr>
          <p:nvPr>
            <a:wavAudioFile r:embed="rId1" name="~PP3932.WAV"/>
          </p:nvPr>
        </p:nvPicPr>
        <p:blipFill>
          <a:blip r:embed="rId4"/>
          <a:stretch>
            <a:fillRect/>
          </a:stretch>
        </p:blipFill>
        <p:spPr>
          <a:xfrm>
            <a:off x="8639175" y="6353175"/>
            <a:ext cx="304800" cy="304800"/>
          </a:xfrm>
          <a:prstGeom prst="rect">
            <a:avLst/>
          </a:prstGeom>
        </p:spPr>
      </p:pic>
    </p:spTree>
  </p:cSld>
  <p:clrMapOvr>
    <a:masterClrMapping/>
  </p:clrMapOvr>
  <p:transition advTm="100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تدوین جداول اطلاعات خام</a:t>
            </a:r>
            <a:endParaRPr lang="en-US" dirty="0"/>
          </a:p>
        </p:txBody>
      </p:sp>
      <p:sp>
        <p:nvSpPr>
          <p:cNvPr id="3" name="Content Placeholder 2"/>
          <p:cNvSpPr>
            <a:spLocks noGrp="1"/>
          </p:cNvSpPr>
          <p:nvPr>
            <p:ph idx="1"/>
          </p:nvPr>
        </p:nvSpPr>
        <p:spPr>
          <a:xfrm>
            <a:off x="0" y="1428736"/>
            <a:ext cx="9144000" cy="4625975"/>
          </a:xfrm>
        </p:spPr>
        <p:txBody>
          <a:bodyPr/>
          <a:lstStyle/>
          <a:p>
            <a:r>
              <a:rPr lang="fa-IR" dirty="0" smtClean="0"/>
              <a:t>شامل اطلاعات متغیرها است و بایست یک جدول ساده طراحی گردد که در سطرهای آن اطلاعات هر نمونه و در ستونهای آن اطلاعات متغیرها آورده شود</a:t>
            </a:r>
          </a:p>
          <a:p>
            <a:r>
              <a:rPr lang="fa-IR" dirty="0" smtClean="0"/>
              <a:t>گاه نیاز به کشیدن این جدول بر روی کاغذ نیست و بعد از ورود اطلاعات به رایانه می توان چنین جدولی را تولید نمود</a:t>
            </a:r>
          </a:p>
          <a:p>
            <a:r>
              <a:rPr lang="fa-IR" dirty="0" smtClean="0"/>
              <a:t>گاه کار پیچیده تر است و باید برای مطمئن بودن از دقت کار از روشهای دیگری بهره جست مانند</a:t>
            </a:r>
          </a:p>
          <a:p>
            <a:pPr lvl="1"/>
            <a:r>
              <a:rPr lang="fa-IR" dirty="0" smtClean="0"/>
              <a:t>ورود 2 بار اطلاعات به رایانه و مقایسه آنها برای به حداقل رساندن خطاهای ورود اطلاعات به خصوص اگر فرم اطلاعات پیچیده باشد</a:t>
            </a:r>
          </a:p>
          <a:p>
            <a:pPr lvl="1"/>
            <a:r>
              <a:rPr lang="fa-IR" dirty="0" smtClean="0"/>
              <a:t>ایجاد شروط متعدد در فرم ورود اطلاعات متناسب با نوع سوالات</a:t>
            </a:r>
            <a:endParaRPr lang="en-US" dirty="0"/>
          </a:p>
        </p:txBody>
      </p:sp>
      <p:sp>
        <p:nvSpPr>
          <p:cNvPr id="4" name="Footer Placeholder 3"/>
          <p:cNvSpPr>
            <a:spLocks noGrp="1"/>
          </p:cNvSpPr>
          <p:nvPr>
            <p:ph type="ftr" sz="quarter" idx="11"/>
          </p:nvPr>
        </p:nvSpPr>
        <p:spPr/>
        <p:txBody>
          <a:bodyPr/>
          <a:lstStyle/>
          <a:p>
            <a:pPr>
              <a:defRPr/>
            </a:pPr>
            <a:r>
              <a:rPr lang="fa-IR" smtClean="0"/>
              <a:t>علی اکبر حقدوست</a:t>
            </a:r>
            <a:endParaRPr lang="en-US" dirty="0"/>
          </a:p>
        </p:txBody>
      </p:sp>
      <p:pic>
        <p:nvPicPr>
          <p:cNvPr id="5" name="~PP2311.WAV">
            <a:hlinkClick r:id="" action="ppaction://media"/>
          </p:cNvPr>
          <p:cNvPicPr>
            <a:picLocks noRot="1" noChangeAspect="1"/>
          </p:cNvPicPr>
          <p:nvPr>
            <a:wavAudioFile r:embed="rId1" name="~PP2311.WAV"/>
          </p:nvPr>
        </p:nvPicPr>
        <p:blipFill>
          <a:blip r:embed="rId4"/>
          <a:stretch>
            <a:fillRect/>
          </a:stretch>
        </p:blipFill>
        <p:spPr>
          <a:xfrm>
            <a:off x="8639175" y="6353175"/>
            <a:ext cx="304800" cy="304800"/>
          </a:xfrm>
          <a:prstGeom prst="rect">
            <a:avLst/>
          </a:prstGeom>
        </p:spPr>
      </p:pic>
    </p:spTree>
  </p:cSld>
  <p:clrMapOvr>
    <a:masterClrMapping/>
  </p:clrMapOvr>
  <p:transition advTm="1908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کد گذاری متغیرها</a:t>
            </a:r>
            <a:endParaRPr lang="en-US" dirty="0"/>
          </a:p>
        </p:txBody>
      </p:sp>
      <p:sp>
        <p:nvSpPr>
          <p:cNvPr id="3" name="Content Placeholder 2"/>
          <p:cNvSpPr>
            <a:spLocks noGrp="1"/>
          </p:cNvSpPr>
          <p:nvPr>
            <p:ph idx="1"/>
          </p:nvPr>
        </p:nvSpPr>
        <p:spPr>
          <a:xfrm>
            <a:off x="0" y="1571612"/>
            <a:ext cx="9144000" cy="4625975"/>
          </a:xfrm>
        </p:spPr>
        <p:txBody>
          <a:bodyPr/>
          <a:lstStyle/>
          <a:p>
            <a:r>
              <a:rPr lang="fa-IR" dirty="0" smtClean="0"/>
              <a:t>باید پاسخهای وارد شده به رایانه از الگوهای مناسبی پیروی کنند</a:t>
            </a:r>
          </a:p>
          <a:p>
            <a:r>
              <a:rPr lang="fa-IR" dirty="0" smtClean="0"/>
              <a:t>به عنوان چند راهکار بایست حتی المکان</a:t>
            </a:r>
          </a:p>
          <a:p>
            <a:pPr lvl="1"/>
            <a:r>
              <a:rPr lang="fa-IR" dirty="0" smtClean="0"/>
              <a:t>گزینه ها را به شکل بسته در آورد. اینکار برای پرسشنامه های و یا مصاحبه های باز و یا مشاهداتی که بسیار گسترده بودند بسیار سخت است و بایست به صورت مشخص یک فاز کاری برای آن در نظر گرفته شود</a:t>
            </a:r>
          </a:p>
          <a:p>
            <a:pPr lvl="1"/>
            <a:r>
              <a:rPr lang="fa-IR" dirty="0" smtClean="0"/>
              <a:t>کدهای ورود اطلاعات به صورت عددی تعریف شوند تا با حروف و کلمات</a:t>
            </a:r>
          </a:p>
          <a:p>
            <a:pPr lvl="1"/>
            <a:r>
              <a:rPr lang="fa-IR" dirty="0" smtClean="0"/>
              <a:t>برچسبهای مناسب برای متغیرها و مقادیر آنها در نظر گرفته شود</a:t>
            </a:r>
          </a:p>
          <a:p>
            <a:pPr lvl="1"/>
            <a:r>
              <a:rPr lang="fa-IR" dirty="0" smtClean="0"/>
              <a:t>حتماً برای هر نمونه یک کد منحصر به فرد در نظر گرفته شود</a:t>
            </a:r>
          </a:p>
          <a:p>
            <a:pPr lvl="1"/>
            <a:r>
              <a:rPr lang="fa-IR" dirty="0" smtClean="0"/>
              <a:t>حتماً فرمهای کاغذی را حفظ و تا آخرین مراحل به خوبی بایگانی فرمایید</a:t>
            </a:r>
          </a:p>
          <a:p>
            <a:pPr lvl="1"/>
            <a:endParaRPr lang="en-US" dirty="0"/>
          </a:p>
        </p:txBody>
      </p:sp>
      <p:sp>
        <p:nvSpPr>
          <p:cNvPr id="4" name="Footer Placeholder 3"/>
          <p:cNvSpPr>
            <a:spLocks noGrp="1"/>
          </p:cNvSpPr>
          <p:nvPr>
            <p:ph type="ftr" sz="quarter" idx="11"/>
          </p:nvPr>
        </p:nvSpPr>
        <p:spPr/>
        <p:txBody>
          <a:bodyPr/>
          <a:lstStyle/>
          <a:p>
            <a:pPr>
              <a:defRPr/>
            </a:pPr>
            <a:r>
              <a:rPr lang="fa-IR" smtClean="0"/>
              <a:t>علی اکبر حقدوست</a:t>
            </a:r>
            <a:endParaRPr lang="en-US" dirty="0"/>
          </a:p>
        </p:txBody>
      </p:sp>
      <p:pic>
        <p:nvPicPr>
          <p:cNvPr id="5" name="~PP3549.WAV">
            <a:hlinkClick r:id="" action="ppaction://media"/>
          </p:cNvPr>
          <p:cNvPicPr>
            <a:picLocks noRot="1" noChangeAspect="1"/>
          </p:cNvPicPr>
          <p:nvPr>
            <a:wavAudioFile r:embed="rId1" name="~PP3549.WAV"/>
          </p:nvPr>
        </p:nvPicPr>
        <p:blipFill>
          <a:blip r:embed="rId4"/>
          <a:stretch>
            <a:fillRect/>
          </a:stretch>
        </p:blipFill>
        <p:spPr>
          <a:xfrm>
            <a:off x="8639175" y="6353175"/>
            <a:ext cx="304800" cy="304800"/>
          </a:xfrm>
          <a:prstGeom prst="rect">
            <a:avLst/>
          </a:prstGeom>
        </p:spPr>
      </p:pic>
    </p:spTree>
  </p:cSld>
  <p:clrMapOvr>
    <a:masterClrMapping/>
  </p:clrMapOvr>
  <p:transition advTm="136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ارزیابی اطلاعات (</a:t>
            </a:r>
            <a:r>
              <a:rPr lang="en-US" dirty="0" smtClean="0"/>
              <a:t>data verification</a:t>
            </a:r>
            <a:r>
              <a:rPr lang="fa-IR" dirty="0" smtClean="0"/>
              <a:t>)</a:t>
            </a:r>
            <a:endParaRPr lang="en-US" dirty="0"/>
          </a:p>
        </p:txBody>
      </p:sp>
      <p:sp>
        <p:nvSpPr>
          <p:cNvPr id="3" name="Content Placeholder 2"/>
          <p:cNvSpPr>
            <a:spLocks noGrp="1"/>
          </p:cNvSpPr>
          <p:nvPr>
            <p:ph idx="1"/>
          </p:nvPr>
        </p:nvSpPr>
        <p:spPr>
          <a:xfrm>
            <a:off x="0" y="1500174"/>
            <a:ext cx="9144000" cy="4625975"/>
          </a:xfrm>
        </p:spPr>
        <p:txBody>
          <a:bodyPr/>
          <a:lstStyle/>
          <a:p>
            <a:r>
              <a:rPr lang="fa-IR" dirty="0" smtClean="0"/>
              <a:t>بایست قبل از شروع تجزیه و تحلیل از صحت اطلاعات مطمئن شد و خطاهای جمع آوری و ورود اطلاعات را به حداقل رساند</a:t>
            </a:r>
          </a:p>
          <a:p>
            <a:r>
              <a:rPr lang="fa-IR" dirty="0" smtClean="0"/>
              <a:t>باید دامنه تغییرات قابل قبول متغیرها را مشاهده نمود</a:t>
            </a:r>
          </a:p>
          <a:p>
            <a:r>
              <a:rPr lang="fa-IR" dirty="0" smtClean="0"/>
              <a:t>کدهای بی معنی را مشاهده و اصلاح کرد</a:t>
            </a:r>
          </a:p>
          <a:p>
            <a:r>
              <a:rPr lang="fa-IR" dirty="0" smtClean="0"/>
              <a:t>کنترل کیفی خوبی برای اطمینان از صحت اطلاعات داشت</a:t>
            </a:r>
          </a:p>
          <a:p>
            <a:r>
              <a:rPr lang="fa-IR" dirty="0" smtClean="0"/>
              <a:t>مقادیر بی پاسخ و گم شده را شناسایی و به حداقل رساند</a:t>
            </a:r>
          </a:p>
          <a:p>
            <a:r>
              <a:rPr lang="fa-IR" dirty="0" smtClean="0"/>
              <a:t>در صورت وجود سوالات چک کننده، حتماً ارزیابی کیفی پاسخها را مشاهده نمود</a:t>
            </a:r>
            <a:endParaRPr lang="en-US" dirty="0"/>
          </a:p>
        </p:txBody>
      </p:sp>
      <p:sp>
        <p:nvSpPr>
          <p:cNvPr id="4" name="Footer Placeholder 3"/>
          <p:cNvSpPr>
            <a:spLocks noGrp="1"/>
          </p:cNvSpPr>
          <p:nvPr>
            <p:ph type="ftr" sz="quarter" idx="11"/>
          </p:nvPr>
        </p:nvSpPr>
        <p:spPr/>
        <p:txBody>
          <a:bodyPr/>
          <a:lstStyle/>
          <a:p>
            <a:pPr>
              <a:defRPr/>
            </a:pPr>
            <a:r>
              <a:rPr lang="fa-IR" smtClean="0"/>
              <a:t>علی اکبر حقدوست</a:t>
            </a:r>
            <a:endParaRPr lang="en-US" dirty="0"/>
          </a:p>
        </p:txBody>
      </p:sp>
      <p:pic>
        <p:nvPicPr>
          <p:cNvPr id="5" name="~PP1854.WAV">
            <a:hlinkClick r:id="" action="ppaction://media"/>
          </p:cNvPr>
          <p:cNvPicPr>
            <a:picLocks noRot="1" noChangeAspect="1"/>
          </p:cNvPicPr>
          <p:nvPr>
            <a:wavAudioFile r:embed="rId1" name="~PP1854.WAV"/>
          </p:nvPr>
        </p:nvPicPr>
        <p:blipFill>
          <a:blip r:embed="rId4"/>
          <a:stretch>
            <a:fillRect/>
          </a:stretch>
        </p:blipFill>
        <p:spPr>
          <a:xfrm>
            <a:off x="8639175" y="6353175"/>
            <a:ext cx="304800" cy="304800"/>
          </a:xfrm>
          <a:prstGeom prst="rect">
            <a:avLst/>
          </a:prstGeom>
        </p:spPr>
      </p:pic>
    </p:spTree>
  </p:cSld>
  <p:clrMapOvr>
    <a:masterClrMapping/>
  </p:clrMapOvr>
  <p:transition advTm="1252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یک قانون کلی</a:t>
            </a:r>
            <a:endParaRPr lang="en-US" dirty="0"/>
          </a:p>
        </p:txBody>
      </p:sp>
      <p:sp>
        <p:nvSpPr>
          <p:cNvPr id="3" name="Content Placeholder 2"/>
          <p:cNvSpPr>
            <a:spLocks noGrp="1"/>
          </p:cNvSpPr>
          <p:nvPr>
            <p:ph idx="1"/>
          </p:nvPr>
        </p:nvSpPr>
        <p:spPr/>
        <p:txBody>
          <a:bodyPr/>
          <a:lstStyle/>
          <a:p>
            <a:pPr algn="ctr">
              <a:buNone/>
            </a:pPr>
            <a:r>
              <a:rPr lang="fa-IR" b="1" dirty="0" smtClean="0">
                <a:effectLst>
                  <a:outerShdw blurRad="38100" dist="38100" dir="2700000" algn="tl">
                    <a:srgbClr val="000000">
                      <a:alpha val="43137"/>
                    </a:srgbClr>
                  </a:outerShdw>
                </a:effectLst>
              </a:rPr>
              <a:t>داشتن اطلاعات 1000 نمونه که دارای خطاهای زیاد هستند کم ارزشتر از داشتن اطلاعات 500 نمونه ای است که اطلاعات آنها به دقت ثبت شده است.</a:t>
            </a:r>
          </a:p>
          <a:p>
            <a:pPr>
              <a:buNone/>
            </a:pPr>
            <a:endParaRPr lang="fa-IR" dirty="0" smtClean="0"/>
          </a:p>
          <a:p>
            <a:pPr algn="ctr">
              <a:buNone/>
            </a:pPr>
            <a:r>
              <a:rPr lang="fa-IR" sz="2800" b="1" dirty="0" smtClean="0">
                <a:solidFill>
                  <a:srgbClr val="FF0000"/>
                </a:solidFill>
                <a:effectLst>
                  <a:outerShdw blurRad="38100" dist="38100" dir="2700000" algn="tl">
                    <a:srgbClr val="000000">
                      <a:alpha val="43137"/>
                    </a:srgbClr>
                  </a:outerShdw>
                </a:effectLst>
              </a:rPr>
              <a:t>پس در حذف اطلاعات نمونه های دارای خطا تعلل ننمایید.</a:t>
            </a:r>
            <a:endParaRPr lang="en-US" sz="2800" b="1" dirty="0">
              <a:solidFill>
                <a:srgbClr val="FF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fa-IR" smtClean="0"/>
              <a:t>علی اکبر حقدوست</a:t>
            </a:r>
            <a:endParaRPr lang="en-US" dirty="0"/>
          </a:p>
        </p:txBody>
      </p:sp>
      <p:pic>
        <p:nvPicPr>
          <p:cNvPr id="5" name="~PP3026.WAV">
            <a:hlinkClick r:id="" action="ppaction://media"/>
          </p:cNvPr>
          <p:cNvPicPr>
            <a:picLocks noRot="1" noChangeAspect="1"/>
          </p:cNvPicPr>
          <p:nvPr>
            <a:wavAudioFile r:embed="rId1" name="~PP3026.WAV"/>
          </p:nvPr>
        </p:nvPicPr>
        <p:blipFill>
          <a:blip r:embed="rId4"/>
          <a:stretch>
            <a:fillRect/>
          </a:stretch>
        </p:blipFill>
        <p:spPr>
          <a:xfrm>
            <a:off x="8639175" y="6353175"/>
            <a:ext cx="304800" cy="304800"/>
          </a:xfrm>
          <a:prstGeom prst="rect">
            <a:avLst/>
          </a:prstGeom>
        </p:spPr>
      </p:pic>
    </p:spTree>
  </p:cSld>
  <p:clrMapOvr>
    <a:masterClrMapping/>
  </p:clrMapOvr>
  <p:transition advTm="297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686800" cy="1252728"/>
          </a:xfrm>
        </p:spPr>
        <p:txBody>
          <a:bodyPr>
            <a:normAutofit fontScale="90000"/>
          </a:bodyPr>
          <a:lstStyle/>
          <a:p>
            <a:r>
              <a:rPr lang="fa-IR" dirty="0" smtClean="0"/>
              <a:t>آیا حذف اطلاعات خارج از دامنه صحیح است؟</a:t>
            </a:r>
            <a:endParaRPr lang="en-US" dirty="0"/>
          </a:p>
        </p:txBody>
      </p:sp>
      <p:sp>
        <p:nvSpPr>
          <p:cNvPr id="3" name="Content Placeholder 2"/>
          <p:cNvSpPr>
            <a:spLocks noGrp="1"/>
          </p:cNvSpPr>
          <p:nvPr>
            <p:ph idx="1"/>
          </p:nvPr>
        </p:nvSpPr>
        <p:spPr>
          <a:xfrm>
            <a:off x="0" y="1428736"/>
            <a:ext cx="9144000" cy="4625975"/>
          </a:xfrm>
        </p:spPr>
        <p:txBody>
          <a:bodyPr/>
          <a:lstStyle/>
          <a:p>
            <a:r>
              <a:rPr lang="fa-IR" dirty="0" smtClean="0"/>
              <a:t>گاه پیش می آید که نتیجه یک آزمایش از دامنه مورد انتظار به دور است و یا پاسخ یک نمونه به یک یا چند سوال غیر عادی است. </a:t>
            </a:r>
          </a:p>
          <a:p>
            <a:r>
              <a:rPr lang="fa-IR" dirty="0" smtClean="0"/>
              <a:t>حذف ساده این نمونه ها از آنالیز، در قدم اول اصلاً توصیه نمی شود. باید بررسی نمایید چرا چنین شده است. آیا ورود اطلاعات به رایانه اشتباه بوده است؟ آیا واقعاً آن نمونه دارای مشخصات خاصی بوده است که چنین نتیجه ای را بوجود آورده است؟ آیا دستگاه و یا تکنیک آزمایشگاهی اشکال داشته است؟ آیا امکان تکرار آزمایش ممکن است؟ </a:t>
            </a:r>
          </a:p>
          <a:p>
            <a:endParaRPr lang="fa-IR" dirty="0" smtClean="0">
              <a:solidFill>
                <a:srgbClr val="FF0000"/>
              </a:solidFill>
              <a:effectLst>
                <a:outerShdw blurRad="38100" dist="38100" dir="2700000" algn="tl">
                  <a:srgbClr val="000000">
                    <a:alpha val="43137"/>
                  </a:srgbClr>
                </a:outerShdw>
              </a:effectLst>
            </a:endParaRPr>
          </a:p>
          <a:p>
            <a:pPr algn="ctr">
              <a:buNone/>
            </a:pPr>
            <a:r>
              <a:rPr lang="fa-IR" sz="3000" b="1" dirty="0" smtClean="0">
                <a:solidFill>
                  <a:srgbClr val="FF0000"/>
                </a:solidFill>
                <a:effectLst>
                  <a:outerShdw blurRad="38100" dist="38100" dir="2700000" algn="tl">
                    <a:srgbClr val="000000">
                      <a:alpha val="43137"/>
                    </a:srgbClr>
                  </a:outerShdw>
                </a:effectLst>
              </a:rPr>
              <a:t>به عنوان آخرین راهکار چنین نمونه هایی را از آنالیز حذف نمایید.</a:t>
            </a:r>
          </a:p>
          <a:p>
            <a:endParaRPr lang="en-US" dirty="0"/>
          </a:p>
        </p:txBody>
      </p:sp>
      <p:sp>
        <p:nvSpPr>
          <p:cNvPr id="4" name="Footer Placeholder 3"/>
          <p:cNvSpPr>
            <a:spLocks noGrp="1"/>
          </p:cNvSpPr>
          <p:nvPr>
            <p:ph type="ftr" sz="quarter" idx="11"/>
          </p:nvPr>
        </p:nvSpPr>
        <p:spPr/>
        <p:txBody>
          <a:bodyPr/>
          <a:lstStyle/>
          <a:p>
            <a:pPr>
              <a:defRPr/>
            </a:pPr>
            <a:r>
              <a:rPr lang="fa-IR" smtClean="0"/>
              <a:t>علی اکبر حقدوست</a:t>
            </a:r>
            <a:endParaRPr lang="en-US" dirty="0"/>
          </a:p>
        </p:txBody>
      </p:sp>
      <p:pic>
        <p:nvPicPr>
          <p:cNvPr id="5" name="~PP264.WAV">
            <a:hlinkClick r:id="" action="ppaction://media"/>
          </p:cNvPr>
          <p:cNvPicPr>
            <a:picLocks noRot="1" noChangeAspect="1"/>
          </p:cNvPicPr>
          <p:nvPr>
            <a:wavAudioFile r:embed="rId1" name="~PP264.WAV"/>
          </p:nvPr>
        </p:nvPicPr>
        <p:blipFill>
          <a:blip r:embed="rId4"/>
          <a:stretch>
            <a:fillRect/>
          </a:stretch>
        </p:blipFill>
        <p:spPr>
          <a:xfrm>
            <a:off x="8639175" y="6353175"/>
            <a:ext cx="304800" cy="304800"/>
          </a:xfrm>
          <a:prstGeom prst="rect">
            <a:avLst/>
          </a:prstGeom>
        </p:spPr>
      </p:pic>
    </p:spTree>
  </p:cSld>
  <p:clrMapOvr>
    <a:masterClrMapping/>
  </p:clrMapOvr>
  <p:transition advTm="1033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وش شناسي پژوهش در آموزش">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wrap="square">
        <a:spAutoFit/>
      </a:bodyPr>
      <a:lstStyle>
        <a:defPPr>
          <a:defRPr sz="2400" dirty="0" smtClean="0">
            <a:cs typeface="B Zar" pitchFamily="2" charset="-78"/>
          </a:defRPr>
        </a:defPPr>
      </a:lstStyle>
    </a:spDef>
    <a:txDef>
      <a:spPr>
        <a:noFill/>
      </a:spPr>
      <a:bodyPr wrap="square" rtlCol="1">
        <a:spAutoFit/>
      </a:bodyPr>
      <a:lstStyle>
        <a:defPPr>
          <a:defRPr sz="2400" dirty="0" smtClean="0">
            <a:cs typeface="B Zar"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روش شناسي پژوهش در آموزش</Template>
  <TotalTime>841</TotalTime>
  <Words>609</Words>
  <Application>Microsoft Office PowerPoint</Application>
  <PresentationFormat>On-screen Show (4:3)</PresentationFormat>
  <Paragraphs>60</Paragraphs>
  <Slides>7</Slides>
  <Notes>7</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روش شناسي پژوهش در آموزش</vt:lpstr>
      <vt:lpstr>روش شناسي پژوهشهای کمی (16)  استخراج اطلاعات </vt:lpstr>
      <vt:lpstr>آماده سازی اطلاعات</vt:lpstr>
      <vt:lpstr>تدوین جداول اطلاعات خام</vt:lpstr>
      <vt:lpstr>کد گذاری متغیرها</vt:lpstr>
      <vt:lpstr>ارزیابی اطلاعات (data verification)</vt:lpstr>
      <vt:lpstr>یک قانون کلی</vt:lpstr>
      <vt:lpstr>آیا حذف اطلاعات خارج از دامنه صحیح است؟</vt:lpstr>
    </vt:vector>
  </TitlesOfParts>
  <Company>PES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شناسي پژوهش در آموزش</dc:title>
  <dc:creator>Ali Akbar Haghdoost</dc:creator>
  <cp:lastModifiedBy>Ali Akbar Haghdoost</cp:lastModifiedBy>
  <cp:revision>496</cp:revision>
  <dcterms:created xsi:type="dcterms:W3CDTF">2010-01-27T16:56:38Z</dcterms:created>
  <dcterms:modified xsi:type="dcterms:W3CDTF">2010-04-02T07:01:51Z</dcterms:modified>
</cp:coreProperties>
</file>