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5" r:id="rId3"/>
    <p:sldId id="257" r:id="rId4"/>
    <p:sldId id="258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44C278-3AC6-45B6-B5B1-EAAA227F0307}" type="doc">
      <dgm:prSet loTypeId="urn:microsoft.com/office/officeart/2005/8/layout/gear1" loCatId="relationship" qsTypeId="urn:microsoft.com/office/officeart/2005/8/quickstyle/3d3" qsCatId="3D" csTypeId="urn:microsoft.com/office/officeart/2005/8/colors/colorful3" csCatId="colorful" phldr="1"/>
      <dgm:spPr/>
    </dgm:pt>
    <dgm:pt modelId="{F0304D9F-6D05-435A-9F8C-CA7570C3C560}">
      <dgm:prSet phldrT="[Text]"/>
      <dgm:spPr/>
      <dgm:t>
        <a:bodyPr/>
        <a:lstStyle/>
        <a:p>
          <a:pPr rtl="1"/>
          <a:r>
            <a:rPr lang="fa-IR" dirty="0" smtClean="0"/>
            <a:t>ماکرو</a:t>
          </a:r>
          <a:endParaRPr lang="fa-IR" dirty="0"/>
        </a:p>
      </dgm:t>
    </dgm:pt>
    <dgm:pt modelId="{D01643E6-2CC7-47D2-AD94-96DBE2C055C6}" type="parTrans" cxnId="{93DF9C42-B16C-49B0-9F16-FF576D430EE6}">
      <dgm:prSet/>
      <dgm:spPr/>
      <dgm:t>
        <a:bodyPr/>
        <a:lstStyle/>
        <a:p>
          <a:pPr rtl="1"/>
          <a:endParaRPr lang="fa-IR"/>
        </a:p>
      </dgm:t>
    </dgm:pt>
    <dgm:pt modelId="{53815673-A411-4CF6-9B55-E3A9478153D7}" type="sibTrans" cxnId="{93DF9C42-B16C-49B0-9F16-FF576D430EE6}">
      <dgm:prSet/>
      <dgm:spPr/>
      <dgm:t>
        <a:bodyPr/>
        <a:lstStyle/>
        <a:p>
          <a:pPr rtl="1"/>
          <a:endParaRPr lang="fa-IR"/>
        </a:p>
      </dgm:t>
    </dgm:pt>
    <dgm:pt modelId="{8251CC37-539A-442B-BD10-5C99B8F7C3D1}">
      <dgm:prSet phldrT="[Text]"/>
      <dgm:spPr/>
      <dgm:t>
        <a:bodyPr/>
        <a:lstStyle/>
        <a:p>
          <a:pPr rtl="1"/>
          <a:r>
            <a:rPr lang="fa-IR" dirty="0" smtClean="0"/>
            <a:t>مزو</a:t>
          </a:r>
          <a:endParaRPr lang="fa-IR" dirty="0"/>
        </a:p>
      </dgm:t>
    </dgm:pt>
    <dgm:pt modelId="{F9226CF8-FBF2-4608-A67F-608520BF9F77}" type="parTrans" cxnId="{C0B955D4-D232-4F72-84C1-2C3A727E32CE}">
      <dgm:prSet/>
      <dgm:spPr/>
      <dgm:t>
        <a:bodyPr/>
        <a:lstStyle/>
        <a:p>
          <a:pPr rtl="1"/>
          <a:endParaRPr lang="fa-IR"/>
        </a:p>
      </dgm:t>
    </dgm:pt>
    <dgm:pt modelId="{B65A1432-5245-4A73-81C7-624CF77EBF28}" type="sibTrans" cxnId="{C0B955D4-D232-4F72-84C1-2C3A727E32CE}">
      <dgm:prSet/>
      <dgm:spPr/>
      <dgm:t>
        <a:bodyPr/>
        <a:lstStyle/>
        <a:p>
          <a:pPr rtl="1"/>
          <a:endParaRPr lang="fa-IR"/>
        </a:p>
      </dgm:t>
    </dgm:pt>
    <dgm:pt modelId="{0428B46A-2A5C-4EB6-BE25-3DD41B9C9A42}">
      <dgm:prSet phldrT="[Text]"/>
      <dgm:spPr/>
      <dgm:t>
        <a:bodyPr/>
        <a:lstStyle/>
        <a:p>
          <a:pPr rtl="1"/>
          <a:r>
            <a:rPr lang="fa-IR" dirty="0" smtClean="0"/>
            <a:t>میکرو</a:t>
          </a:r>
          <a:endParaRPr lang="fa-IR" dirty="0"/>
        </a:p>
      </dgm:t>
    </dgm:pt>
    <dgm:pt modelId="{354EA471-77AC-43BC-91D7-FED048FCCF83}" type="parTrans" cxnId="{2F29C285-2C82-4C6C-8D89-34AEEC640601}">
      <dgm:prSet/>
      <dgm:spPr/>
      <dgm:t>
        <a:bodyPr/>
        <a:lstStyle/>
        <a:p>
          <a:pPr rtl="1"/>
          <a:endParaRPr lang="fa-IR"/>
        </a:p>
      </dgm:t>
    </dgm:pt>
    <dgm:pt modelId="{C6866310-511F-4F5F-90E4-247B86E203D3}" type="sibTrans" cxnId="{2F29C285-2C82-4C6C-8D89-34AEEC640601}">
      <dgm:prSet/>
      <dgm:spPr/>
      <dgm:t>
        <a:bodyPr/>
        <a:lstStyle/>
        <a:p>
          <a:pPr rtl="1"/>
          <a:endParaRPr lang="fa-IR"/>
        </a:p>
      </dgm:t>
    </dgm:pt>
    <dgm:pt modelId="{B89555BC-1553-4FA8-A275-13AADACA05F8}" type="pres">
      <dgm:prSet presAssocID="{B544C278-3AC6-45B6-B5B1-EAAA227F0307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B421932F-B5C2-4638-A874-A249C62D8F74}" type="pres">
      <dgm:prSet presAssocID="{F0304D9F-6D05-435A-9F8C-CA7570C3C560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2C867F-8489-4365-A584-CAAAEABF9650}" type="pres">
      <dgm:prSet presAssocID="{F0304D9F-6D05-435A-9F8C-CA7570C3C560}" presName="gear1srcNode" presStyleLbl="node1" presStyleIdx="0" presStyleCnt="3"/>
      <dgm:spPr/>
      <dgm:t>
        <a:bodyPr/>
        <a:lstStyle/>
        <a:p>
          <a:endParaRPr lang="en-US"/>
        </a:p>
      </dgm:t>
    </dgm:pt>
    <dgm:pt modelId="{B858EAE9-1225-4E03-B52E-0A39017A1358}" type="pres">
      <dgm:prSet presAssocID="{F0304D9F-6D05-435A-9F8C-CA7570C3C560}" presName="gear1dstNode" presStyleLbl="node1" presStyleIdx="0" presStyleCnt="3"/>
      <dgm:spPr/>
      <dgm:t>
        <a:bodyPr/>
        <a:lstStyle/>
        <a:p>
          <a:endParaRPr lang="en-US"/>
        </a:p>
      </dgm:t>
    </dgm:pt>
    <dgm:pt modelId="{B703A9CC-4227-4B41-8E2E-FD1FB0D3C167}" type="pres">
      <dgm:prSet presAssocID="{8251CC37-539A-442B-BD10-5C99B8F7C3D1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29107F-34C9-4D45-BFD7-1CA573D417C4}" type="pres">
      <dgm:prSet presAssocID="{8251CC37-539A-442B-BD10-5C99B8F7C3D1}" presName="gear2srcNode" presStyleLbl="node1" presStyleIdx="1" presStyleCnt="3"/>
      <dgm:spPr/>
      <dgm:t>
        <a:bodyPr/>
        <a:lstStyle/>
        <a:p>
          <a:endParaRPr lang="en-US"/>
        </a:p>
      </dgm:t>
    </dgm:pt>
    <dgm:pt modelId="{6A88FC5E-D2A6-4C70-A654-B88FA78BA19D}" type="pres">
      <dgm:prSet presAssocID="{8251CC37-539A-442B-BD10-5C99B8F7C3D1}" presName="gear2dstNode" presStyleLbl="node1" presStyleIdx="1" presStyleCnt="3"/>
      <dgm:spPr/>
      <dgm:t>
        <a:bodyPr/>
        <a:lstStyle/>
        <a:p>
          <a:endParaRPr lang="en-US"/>
        </a:p>
      </dgm:t>
    </dgm:pt>
    <dgm:pt modelId="{9E9C5FB2-F917-4786-B75F-363FAFAFE419}" type="pres">
      <dgm:prSet presAssocID="{0428B46A-2A5C-4EB6-BE25-3DD41B9C9A42}" presName="gear3" presStyleLbl="node1" presStyleIdx="2" presStyleCnt="3"/>
      <dgm:spPr/>
      <dgm:t>
        <a:bodyPr/>
        <a:lstStyle/>
        <a:p>
          <a:endParaRPr lang="en-US"/>
        </a:p>
      </dgm:t>
    </dgm:pt>
    <dgm:pt modelId="{D711E2FE-A53E-4236-A43D-6277982EF268}" type="pres">
      <dgm:prSet presAssocID="{0428B46A-2A5C-4EB6-BE25-3DD41B9C9A42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77C4EF-8009-43DA-B076-AA71A3322EDD}" type="pres">
      <dgm:prSet presAssocID="{0428B46A-2A5C-4EB6-BE25-3DD41B9C9A42}" presName="gear3srcNode" presStyleLbl="node1" presStyleIdx="2" presStyleCnt="3"/>
      <dgm:spPr/>
      <dgm:t>
        <a:bodyPr/>
        <a:lstStyle/>
        <a:p>
          <a:endParaRPr lang="en-US"/>
        </a:p>
      </dgm:t>
    </dgm:pt>
    <dgm:pt modelId="{15D634DA-55C9-49FB-9DB6-41F015E479E2}" type="pres">
      <dgm:prSet presAssocID="{0428B46A-2A5C-4EB6-BE25-3DD41B9C9A42}" presName="gear3dstNode" presStyleLbl="node1" presStyleIdx="2" presStyleCnt="3"/>
      <dgm:spPr/>
      <dgm:t>
        <a:bodyPr/>
        <a:lstStyle/>
        <a:p>
          <a:endParaRPr lang="en-US"/>
        </a:p>
      </dgm:t>
    </dgm:pt>
    <dgm:pt modelId="{289D7180-C3FE-47DB-86CA-3CBFB5E0DB56}" type="pres">
      <dgm:prSet presAssocID="{53815673-A411-4CF6-9B55-E3A9478153D7}" presName="connector1" presStyleLbl="sibTrans2D1" presStyleIdx="0" presStyleCnt="3"/>
      <dgm:spPr/>
      <dgm:t>
        <a:bodyPr/>
        <a:lstStyle/>
        <a:p>
          <a:endParaRPr lang="en-US"/>
        </a:p>
      </dgm:t>
    </dgm:pt>
    <dgm:pt modelId="{DC073A49-0AAA-4A11-8555-C652A299CF7C}" type="pres">
      <dgm:prSet presAssocID="{B65A1432-5245-4A73-81C7-624CF77EBF28}" presName="connector2" presStyleLbl="sibTrans2D1" presStyleIdx="1" presStyleCnt="3"/>
      <dgm:spPr/>
      <dgm:t>
        <a:bodyPr/>
        <a:lstStyle/>
        <a:p>
          <a:endParaRPr lang="en-US"/>
        </a:p>
      </dgm:t>
    </dgm:pt>
    <dgm:pt modelId="{3B97F91A-38F2-45AA-B2C0-3A95768A4005}" type="pres">
      <dgm:prSet presAssocID="{C6866310-511F-4F5F-90E4-247B86E203D3}" presName="connector3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29E71684-3EAE-47D3-A89B-A160F107FAF5}" type="presOf" srcId="{0428B46A-2A5C-4EB6-BE25-3DD41B9C9A42}" destId="{15D634DA-55C9-49FB-9DB6-41F015E479E2}" srcOrd="3" destOrd="0" presId="urn:microsoft.com/office/officeart/2005/8/layout/gear1"/>
    <dgm:cxn modelId="{15BA6099-FCAF-467A-919A-A6ED5A30AA88}" type="presOf" srcId="{53815673-A411-4CF6-9B55-E3A9478153D7}" destId="{289D7180-C3FE-47DB-86CA-3CBFB5E0DB56}" srcOrd="0" destOrd="0" presId="urn:microsoft.com/office/officeart/2005/8/layout/gear1"/>
    <dgm:cxn modelId="{C0B955D4-D232-4F72-84C1-2C3A727E32CE}" srcId="{B544C278-3AC6-45B6-B5B1-EAAA227F0307}" destId="{8251CC37-539A-442B-BD10-5C99B8F7C3D1}" srcOrd="1" destOrd="0" parTransId="{F9226CF8-FBF2-4608-A67F-608520BF9F77}" sibTransId="{B65A1432-5245-4A73-81C7-624CF77EBF28}"/>
    <dgm:cxn modelId="{CA2A049C-343D-47D5-BA0C-21BF9573CD6D}" type="presOf" srcId="{B65A1432-5245-4A73-81C7-624CF77EBF28}" destId="{DC073A49-0AAA-4A11-8555-C652A299CF7C}" srcOrd="0" destOrd="0" presId="urn:microsoft.com/office/officeart/2005/8/layout/gear1"/>
    <dgm:cxn modelId="{16FD1560-64C7-49D2-97DA-E0A4960AA35A}" type="presOf" srcId="{0428B46A-2A5C-4EB6-BE25-3DD41B9C9A42}" destId="{0377C4EF-8009-43DA-B076-AA71A3322EDD}" srcOrd="2" destOrd="0" presId="urn:microsoft.com/office/officeart/2005/8/layout/gear1"/>
    <dgm:cxn modelId="{1B1E2353-4E42-4F18-9EA4-10A58A6A0913}" type="presOf" srcId="{0428B46A-2A5C-4EB6-BE25-3DD41B9C9A42}" destId="{9E9C5FB2-F917-4786-B75F-363FAFAFE419}" srcOrd="0" destOrd="0" presId="urn:microsoft.com/office/officeart/2005/8/layout/gear1"/>
    <dgm:cxn modelId="{2037D02F-2297-4A99-B671-D0400105B94B}" type="presOf" srcId="{8251CC37-539A-442B-BD10-5C99B8F7C3D1}" destId="{6A88FC5E-D2A6-4C70-A654-B88FA78BA19D}" srcOrd="2" destOrd="0" presId="urn:microsoft.com/office/officeart/2005/8/layout/gear1"/>
    <dgm:cxn modelId="{D33AAE0F-2948-42F0-A6DA-C143953D41BB}" type="presOf" srcId="{F0304D9F-6D05-435A-9F8C-CA7570C3C560}" destId="{792C867F-8489-4365-A584-CAAAEABF9650}" srcOrd="1" destOrd="0" presId="urn:microsoft.com/office/officeart/2005/8/layout/gear1"/>
    <dgm:cxn modelId="{015448C6-06E1-4962-B1FD-B2A879C0D5E0}" type="presOf" srcId="{8251CC37-539A-442B-BD10-5C99B8F7C3D1}" destId="{B703A9CC-4227-4B41-8E2E-FD1FB0D3C167}" srcOrd="0" destOrd="0" presId="urn:microsoft.com/office/officeart/2005/8/layout/gear1"/>
    <dgm:cxn modelId="{8F4D3039-3DC2-4C30-B126-76295943CAA9}" type="presOf" srcId="{F0304D9F-6D05-435A-9F8C-CA7570C3C560}" destId="{B421932F-B5C2-4638-A874-A249C62D8F74}" srcOrd="0" destOrd="0" presId="urn:microsoft.com/office/officeart/2005/8/layout/gear1"/>
    <dgm:cxn modelId="{C99D2069-3E91-470E-B30F-39EC88E65B45}" type="presOf" srcId="{0428B46A-2A5C-4EB6-BE25-3DD41B9C9A42}" destId="{D711E2FE-A53E-4236-A43D-6277982EF268}" srcOrd="1" destOrd="0" presId="urn:microsoft.com/office/officeart/2005/8/layout/gear1"/>
    <dgm:cxn modelId="{8A573734-2EE8-4023-BF0B-ABEB3090ED61}" type="presOf" srcId="{C6866310-511F-4F5F-90E4-247B86E203D3}" destId="{3B97F91A-38F2-45AA-B2C0-3A95768A4005}" srcOrd="0" destOrd="0" presId="urn:microsoft.com/office/officeart/2005/8/layout/gear1"/>
    <dgm:cxn modelId="{B7234748-1A2A-452D-AE91-85AF84DEC0F9}" type="presOf" srcId="{8251CC37-539A-442B-BD10-5C99B8F7C3D1}" destId="{EE29107F-34C9-4D45-BFD7-1CA573D417C4}" srcOrd="1" destOrd="0" presId="urn:microsoft.com/office/officeart/2005/8/layout/gear1"/>
    <dgm:cxn modelId="{2F29C285-2C82-4C6C-8D89-34AEEC640601}" srcId="{B544C278-3AC6-45B6-B5B1-EAAA227F0307}" destId="{0428B46A-2A5C-4EB6-BE25-3DD41B9C9A42}" srcOrd="2" destOrd="0" parTransId="{354EA471-77AC-43BC-91D7-FED048FCCF83}" sibTransId="{C6866310-511F-4F5F-90E4-247B86E203D3}"/>
    <dgm:cxn modelId="{93DF9C42-B16C-49B0-9F16-FF576D430EE6}" srcId="{B544C278-3AC6-45B6-B5B1-EAAA227F0307}" destId="{F0304D9F-6D05-435A-9F8C-CA7570C3C560}" srcOrd="0" destOrd="0" parTransId="{D01643E6-2CC7-47D2-AD94-96DBE2C055C6}" sibTransId="{53815673-A411-4CF6-9B55-E3A9478153D7}"/>
    <dgm:cxn modelId="{03DE68A3-45D0-422E-838B-946C74FA9FBF}" type="presOf" srcId="{B544C278-3AC6-45B6-B5B1-EAAA227F0307}" destId="{B89555BC-1553-4FA8-A275-13AADACA05F8}" srcOrd="0" destOrd="0" presId="urn:microsoft.com/office/officeart/2005/8/layout/gear1"/>
    <dgm:cxn modelId="{D18D8488-BAE4-49AE-BB51-CB27CF6B504B}" type="presOf" srcId="{F0304D9F-6D05-435A-9F8C-CA7570C3C560}" destId="{B858EAE9-1225-4E03-B52E-0A39017A1358}" srcOrd="2" destOrd="0" presId="urn:microsoft.com/office/officeart/2005/8/layout/gear1"/>
    <dgm:cxn modelId="{F3093820-EC50-4C01-A3C3-33521D113C46}" type="presParOf" srcId="{B89555BC-1553-4FA8-A275-13AADACA05F8}" destId="{B421932F-B5C2-4638-A874-A249C62D8F74}" srcOrd="0" destOrd="0" presId="urn:microsoft.com/office/officeart/2005/8/layout/gear1"/>
    <dgm:cxn modelId="{4059831F-EC8A-4E0F-AAF2-A31B0CB0AEA6}" type="presParOf" srcId="{B89555BC-1553-4FA8-A275-13AADACA05F8}" destId="{792C867F-8489-4365-A584-CAAAEABF9650}" srcOrd="1" destOrd="0" presId="urn:microsoft.com/office/officeart/2005/8/layout/gear1"/>
    <dgm:cxn modelId="{0F61301D-E255-4D4B-93B5-E800D35A0BC8}" type="presParOf" srcId="{B89555BC-1553-4FA8-A275-13AADACA05F8}" destId="{B858EAE9-1225-4E03-B52E-0A39017A1358}" srcOrd="2" destOrd="0" presId="urn:microsoft.com/office/officeart/2005/8/layout/gear1"/>
    <dgm:cxn modelId="{CB38B441-5BB5-40D2-A36F-57FCBAE6829D}" type="presParOf" srcId="{B89555BC-1553-4FA8-A275-13AADACA05F8}" destId="{B703A9CC-4227-4B41-8E2E-FD1FB0D3C167}" srcOrd="3" destOrd="0" presId="urn:microsoft.com/office/officeart/2005/8/layout/gear1"/>
    <dgm:cxn modelId="{3ED132D0-DF0C-4C2B-B058-44A701D53DAD}" type="presParOf" srcId="{B89555BC-1553-4FA8-A275-13AADACA05F8}" destId="{EE29107F-34C9-4D45-BFD7-1CA573D417C4}" srcOrd="4" destOrd="0" presId="urn:microsoft.com/office/officeart/2005/8/layout/gear1"/>
    <dgm:cxn modelId="{FC45E7C9-C9F0-40BC-8518-8F44E88E0C42}" type="presParOf" srcId="{B89555BC-1553-4FA8-A275-13AADACA05F8}" destId="{6A88FC5E-D2A6-4C70-A654-B88FA78BA19D}" srcOrd="5" destOrd="0" presId="urn:microsoft.com/office/officeart/2005/8/layout/gear1"/>
    <dgm:cxn modelId="{40F9609A-0503-4B4B-BBF6-C56799381154}" type="presParOf" srcId="{B89555BC-1553-4FA8-A275-13AADACA05F8}" destId="{9E9C5FB2-F917-4786-B75F-363FAFAFE419}" srcOrd="6" destOrd="0" presId="urn:microsoft.com/office/officeart/2005/8/layout/gear1"/>
    <dgm:cxn modelId="{970006FD-673C-4358-8B27-D3BF511B63BC}" type="presParOf" srcId="{B89555BC-1553-4FA8-A275-13AADACA05F8}" destId="{D711E2FE-A53E-4236-A43D-6277982EF268}" srcOrd="7" destOrd="0" presId="urn:microsoft.com/office/officeart/2005/8/layout/gear1"/>
    <dgm:cxn modelId="{EF0B8B64-C4C2-42E8-AC2F-D47A099CAE7C}" type="presParOf" srcId="{B89555BC-1553-4FA8-A275-13AADACA05F8}" destId="{0377C4EF-8009-43DA-B076-AA71A3322EDD}" srcOrd="8" destOrd="0" presId="urn:microsoft.com/office/officeart/2005/8/layout/gear1"/>
    <dgm:cxn modelId="{26BAF5B7-53C1-436D-8196-EE4A6DDF1D37}" type="presParOf" srcId="{B89555BC-1553-4FA8-A275-13AADACA05F8}" destId="{15D634DA-55C9-49FB-9DB6-41F015E479E2}" srcOrd="9" destOrd="0" presId="urn:microsoft.com/office/officeart/2005/8/layout/gear1"/>
    <dgm:cxn modelId="{F4DE5996-B5A9-48D6-A94E-EFD8E540B594}" type="presParOf" srcId="{B89555BC-1553-4FA8-A275-13AADACA05F8}" destId="{289D7180-C3FE-47DB-86CA-3CBFB5E0DB56}" srcOrd="10" destOrd="0" presId="urn:microsoft.com/office/officeart/2005/8/layout/gear1"/>
    <dgm:cxn modelId="{7BBA9CDD-C99D-4B19-A792-B5B3B38E4D2B}" type="presParOf" srcId="{B89555BC-1553-4FA8-A275-13AADACA05F8}" destId="{DC073A49-0AAA-4A11-8555-C652A299CF7C}" srcOrd="11" destOrd="0" presId="urn:microsoft.com/office/officeart/2005/8/layout/gear1"/>
    <dgm:cxn modelId="{5ABE8D7E-A274-4064-8753-4407B8D2AA26}" type="presParOf" srcId="{B89555BC-1553-4FA8-A275-13AADACA05F8}" destId="{3B97F91A-38F2-45AA-B2C0-3A95768A4005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421932F-B5C2-4638-A874-A249C62D8F74}">
      <dsp:nvSpPr>
        <dsp:cNvPr id="0" name=""/>
        <dsp:cNvSpPr/>
      </dsp:nvSpPr>
      <dsp:spPr>
        <a:xfrm>
          <a:off x="3883501" y="2081688"/>
          <a:ext cx="2544286" cy="2544286"/>
        </a:xfrm>
        <a:prstGeom prst="gear9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300" kern="1200" dirty="0" smtClean="0"/>
            <a:t>ماکرو</a:t>
          </a:r>
          <a:endParaRPr lang="fa-IR" sz="3300" kern="1200" dirty="0"/>
        </a:p>
      </dsp:txBody>
      <dsp:txXfrm>
        <a:off x="3883501" y="2081688"/>
        <a:ext cx="2544286" cy="2544286"/>
      </dsp:txXfrm>
    </dsp:sp>
    <dsp:sp modelId="{B703A9CC-4227-4B41-8E2E-FD1FB0D3C167}">
      <dsp:nvSpPr>
        <dsp:cNvPr id="0" name=""/>
        <dsp:cNvSpPr/>
      </dsp:nvSpPr>
      <dsp:spPr>
        <a:xfrm>
          <a:off x="2403189" y="1480312"/>
          <a:ext cx="1850390" cy="1850390"/>
        </a:xfrm>
        <a:prstGeom prst="gear6">
          <a:avLst/>
        </a:prstGeom>
        <a:solidFill>
          <a:schemeClr val="accent3">
            <a:hueOff val="-6901799"/>
            <a:satOff val="-18192"/>
            <a:lumOff val="-4706"/>
            <a:alphaOff val="0"/>
          </a:schemeClr>
        </a:solid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300" kern="1200" dirty="0" smtClean="0"/>
            <a:t>مزو</a:t>
          </a:r>
          <a:endParaRPr lang="fa-IR" sz="3300" kern="1200" dirty="0"/>
        </a:p>
      </dsp:txBody>
      <dsp:txXfrm>
        <a:off x="2403189" y="1480312"/>
        <a:ext cx="1850390" cy="1850390"/>
      </dsp:txXfrm>
    </dsp:sp>
    <dsp:sp modelId="{9E9C5FB2-F917-4786-B75F-363FAFAFE419}">
      <dsp:nvSpPr>
        <dsp:cNvPr id="0" name=""/>
        <dsp:cNvSpPr/>
      </dsp:nvSpPr>
      <dsp:spPr>
        <a:xfrm rot="20700000">
          <a:off x="3439596" y="203731"/>
          <a:ext cx="1813004" cy="1813004"/>
        </a:xfrm>
        <a:prstGeom prst="gear6">
          <a:avLst/>
        </a:prstGeom>
        <a:solidFill>
          <a:schemeClr val="accent3">
            <a:hueOff val="-13803598"/>
            <a:satOff val="-36385"/>
            <a:lumOff val="-9412"/>
            <a:alphaOff val="0"/>
          </a:schemeClr>
        </a:solidFill>
        <a:ln>
          <a:noFill/>
        </a:ln>
        <a:effectLst>
          <a:outerShdw blurRad="95000" rotWithShape="0">
            <a:srgbClr val="000000">
              <a:alpha val="50000"/>
            </a:srgbClr>
          </a:outerShdw>
          <a:softEdge rad="1270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300" kern="1200" dirty="0" smtClean="0"/>
            <a:t>میکرو</a:t>
          </a:r>
          <a:endParaRPr lang="fa-IR" sz="3300" kern="1200" dirty="0"/>
        </a:p>
      </dsp:txBody>
      <dsp:txXfrm>
        <a:off x="3837241" y="601376"/>
        <a:ext cx="1017714" cy="1017714"/>
      </dsp:txXfrm>
    </dsp:sp>
    <dsp:sp modelId="{289D7180-C3FE-47DB-86CA-3CBFB5E0DB56}">
      <dsp:nvSpPr>
        <dsp:cNvPr id="0" name=""/>
        <dsp:cNvSpPr/>
      </dsp:nvSpPr>
      <dsp:spPr>
        <a:xfrm>
          <a:off x="3692626" y="1695046"/>
          <a:ext cx="3256686" cy="3256686"/>
        </a:xfrm>
        <a:prstGeom prst="circularArrow">
          <a:avLst>
            <a:gd name="adj1" fmla="val 4688"/>
            <a:gd name="adj2" fmla="val 299029"/>
            <a:gd name="adj3" fmla="val 2525600"/>
            <a:gd name="adj4" fmla="val 15841101"/>
            <a:gd name="adj5" fmla="val 5469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073A49-0AAA-4A11-8555-C652A299CF7C}">
      <dsp:nvSpPr>
        <dsp:cNvPr id="0" name=""/>
        <dsp:cNvSpPr/>
      </dsp:nvSpPr>
      <dsp:spPr>
        <a:xfrm>
          <a:off x="2075488" y="1069038"/>
          <a:ext cx="2366186" cy="2366186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3">
            <a:hueOff val="-6901799"/>
            <a:satOff val="-18192"/>
            <a:lumOff val="-470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97F91A-38F2-45AA-B2C0-3A95768A4005}">
      <dsp:nvSpPr>
        <dsp:cNvPr id="0" name=""/>
        <dsp:cNvSpPr/>
      </dsp:nvSpPr>
      <dsp:spPr>
        <a:xfrm>
          <a:off x="3020229" y="-195236"/>
          <a:ext cx="2551225" cy="2551225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3">
            <a:hueOff val="-13803598"/>
            <a:satOff val="-36385"/>
            <a:lumOff val="-9412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C43AE06-F16E-4201-8E57-C0AAF5567796}" type="datetimeFigureOut">
              <a:rPr lang="en-US"/>
              <a:pPr>
                <a:defRPr/>
              </a:pPr>
              <a:t>9/28/2013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a-IR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5C70AAE-3447-4C04-AD66-DD20481345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09DBF3F-D053-431F-B07A-3B50B7CA1C36}" type="datetimeFigureOut">
              <a:rPr lang="en-US"/>
              <a:pPr>
                <a:defRPr/>
              </a:pPr>
              <a:t>9/28/2013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a-IR"/>
              <a:t>دانشگاه علوم پزشكي شيراز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BB84F70-476E-4ED3-927E-A0E13519B7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a-IR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A2B7064-C53A-41A5-B90B-9FBE809343A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  <p:sp>
        <p:nvSpPr>
          <p:cNvPr id="19461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a-IR"/>
              <a:t>دانشگاه علوم پزشكي شيراز</a:t>
            </a: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86C1F-4854-4B70-9D86-A12877F7DF19}" type="datetime1">
              <a:rPr lang="en-US" smtClean="0"/>
              <a:pPr>
                <a:defRPr/>
              </a:pPr>
              <a:t>9/28/2013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A851A-F884-49FD-8344-DE14BFD2E0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0286A-F6F4-41C3-8622-4753B0943167}" type="datetime1">
              <a:rPr lang="en-US" smtClean="0"/>
              <a:pPr>
                <a:defRPr/>
              </a:pPr>
              <a:t>9/28/2013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D6DEA8-7823-4577-A40E-11E2FB0BBF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77FF8-8432-4FF8-9698-76E39B3C043D}" type="datetime1">
              <a:rPr lang="en-US" smtClean="0"/>
              <a:pPr>
                <a:defRPr/>
              </a:pPr>
              <a:t>9/28/2013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BC3DA-F26F-4D85-A866-16AA382561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lvl1pPr algn="r" rtl="1">
              <a:defRPr>
                <a:cs typeface="B Titr" pitchFamily="2" charset="-78"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 rtl="1">
              <a:defRPr>
                <a:cs typeface="B Mitra" pitchFamily="2" charset="-78"/>
              </a:defRPr>
            </a:lvl1pPr>
            <a:lvl2pPr algn="r" rtl="1">
              <a:defRPr>
                <a:cs typeface="B Mitra" pitchFamily="2" charset="-78"/>
              </a:defRPr>
            </a:lvl2pPr>
            <a:lvl3pPr algn="r" rtl="1">
              <a:defRPr>
                <a:cs typeface="B Mitra" pitchFamily="2" charset="-78"/>
              </a:defRPr>
            </a:lvl3pPr>
            <a:lvl4pPr algn="r" rtl="1">
              <a:defRPr>
                <a:cs typeface="B Mitra" pitchFamily="2" charset="-78"/>
              </a:defRPr>
            </a:lvl4pPr>
            <a:lvl5pPr algn="r" rtl="1">
              <a:defRPr>
                <a:cs typeface="B Mitra" pitchFamily="2" charset="-78"/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4A6FA4-6BBA-499B-B973-AF9A4BC173CF}" type="datetime1">
              <a:rPr lang="en-US" smtClean="0"/>
              <a:pPr>
                <a:defRPr/>
              </a:pPr>
              <a:t>9/28/2013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14500" y="6477000"/>
            <a:ext cx="5576888" cy="274638"/>
          </a:xfrm>
        </p:spPr>
        <p:txBody>
          <a:bodyPr/>
          <a:lstStyle>
            <a:lvl1pPr algn="r" rtl="1">
              <a:defRPr smtClean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CD77C-200B-4F1D-8D04-2CDCDB447E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A3ABE-8227-43E7-AD99-9CC8450C87AC}" type="datetime1">
              <a:rPr lang="en-US" smtClean="0"/>
              <a:pPr>
                <a:defRPr/>
              </a:pPr>
              <a:t>9/28/2013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5FE610-8055-47A9-B692-AA00BA04B7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9C439-6A40-42A8-9160-5A5ADFEF06E0}" type="datetime1">
              <a:rPr lang="en-US" smtClean="0"/>
              <a:pPr>
                <a:defRPr/>
              </a:pPr>
              <a:t>9/28/2013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671D4-926A-4643-A790-A4FDCCCCC6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0EC576-C5AB-4BE7-938F-738C08BC9A1F}" type="datetime1">
              <a:rPr lang="en-US" smtClean="0"/>
              <a:pPr>
                <a:defRPr/>
              </a:pPr>
              <a:t>9/28/2013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E887F-49BB-46B8-93A2-103995891F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48A5A2-7613-45DE-A45F-B52451EB7DC5}" type="datetime1">
              <a:rPr lang="en-US" smtClean="0"/>
              <a:pPr>
                <a:defRPr/>
              </a:pPr>
              <a:t>9/28/2013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462D1-7C4A-43A5-A101-4356541B13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8393D-1555-4FBE-9D69-D52E980F3883}" type="datetime1">
              <a:rPr lang="en-US" smtClean="0"/>
              <a:pPr>
                <a:defRPr/>
              </a:pPr>
              <a:t>9/28/2013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AEEBBB-BFED-48C5-9252-40D3EA69B3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8C208-C26B-4F2C-B968-20CE4E69E493}" type="datetime1">
              <a:rPr lang="en-US" smtClean="0"/>
              <a:pPr>
                <a:defRPr/>
              </a:pPr>
              <a:t>9/28/2013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4B1FAE-AE3A-4CF7-B738-63C2706A80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65A4EF-1D4D-47E3-A52D-C0B0582284E5}" type="datetime1">
              <a:rPr lang="en-US" smtClean="0"/>
              <a:pPr>
                <a:defRPr/>
              </a:pPr>
              <a:t>9/28/2013</a:t>
            </a:fld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 smtClean="0"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DAB93-D311-46FC-8136-FA0D19365F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rtl="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1CA6C782-50FC-4A4F-863E-79178C53F1A0}" type="datetime1">
              <a:rPr lang="en-US" smtClean="0"/>
              <a:pPr>
                <a:defRPr/>
              </a:pPr>
              <a:t>9/28/2013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rtl="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bIns="0" rtlCol="0" anchor="b"/>
          <a:lstStyle>
            <a:lvl1pPr algn="r" rtl="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AA41785E-274E-4C7B-A84D-F1D0EAC76C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79" r:id="rId4"/>
    <p:sldLayoutId id="2147483680" r:id="rId5"/>
    <p:sldLayoutId id="2147483681" r:id="rId6"/>
    <p:sldLayoutId id="2147483686" r:id="rId7"/>
    <p:sldLayoutId id="2147483687" r:id="rId8"/>
    <p:sldLayoutId id="2147483688" r:id="rId9"/>
    <p:sldLayoutId id="2147483682" r:id="rId10"/>
    <p:sldLayoutId id="2147483689" r:id="rId11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eaLnBrk="1" fontAlgn="base" hangingPunct="1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1" fontAlgn="base" hangingPunct="1">
        <a:spcBef>
          <a:spcPct val="20000"/>
        </a:spcBef>
        <a:spcAft>
          <a:spcPct val="0"/>
        </a:spcAft>
        <a:buClr>
          <a:srgbClr val="E66C7D"/>
        </a:buClr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eaLnBrk="1" fontAlgn="base" hangingPunct="1">
        <a:spcBef>
          <a:spcPct val="20000"/>
        </a:spcBef>
        <a:spcAft>
          <a:spcPct val="0"/>
        </a:spcAft>
        <a:buClr>
          <a:srgbClr val="6BB76D"/>
        </a:buClr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eaLnBrk="1" fontAlgn="base" hangingPunct="1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 rtl="1"/>
            <a:r>
              <a:rPr lang="fa-IR" dirty="0" smtClean="0"/>
              <a:t>روش شناسی تحقیقات در اپیدمیولوژی اجتماعی</a:t>
            </a:r>
            <a:endParaRPr lang="en-US" dirty="0"/>
          </a:p>
        </p:txBody>
      </p:sp>
      <p:sp>
        <p:nvSpPr>
          <p:cNvPr id="9219" name="Subtitle 2"/>
          <p:cNvSpPr txBox="1">
            <a:spLocks/>
          </p:cNvSpPr>
          <p:nvPr/>
        </p:nvSpPr>
        <p:spPr bwMode="auto">
          <a:xfrm>
            <a:off x="3143250" y="5429250"/>
            <a:ext cx="5719763" cy="61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8872" tIns="0" rIns="45720" bIns="0" anchor="b"/>
          <a:lstStyle/>
          <a:p>
            <a:pPr>
              <a:buClr>
                <a:schemeClr val="accent1"/>
              </a:buClr>
              <a:buSzPct val="80000"/>
              <a:buFont typeface="Wingdings 2" pitchFamily="18" charset="2"/>
              <a:buNone/>
            </a:pPr>
            <a:r>
              <a:rPr lang="fa-IR" dirty="0" smtClean="0">
                <a:solidFill>
                  <a:srgbClr val="FFFFFF"/>
                </a:solidFill>
                <a:latin typeface="Corbel" pitchFamily="34" charset="0"/>
                <a:cs typeface="Tahoma" pitchFamily="34" charset="0"/>
              </a:rPr>
              <a:t>علي اكبر حقدوست، اپيدميولوژيست</a:t>
            </a:r>
            <a:endParaRPr lang="fa-IR" dirty="0">
              <a:solidFill>
                <a:srgbClr val="FFFFFF"/>
              </a:solidFill>
              <a:latin typeface="Corbel" pitchFamily="34" charset="0"/>
              <a:cs typeface="Tahom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20357" y="428604"/>
            <a:ext cx="3805850" cy="461665"/>
          </a:xfrm>
          <a:prstGeom prst="rect">
            <a:avLst/>
          </a:prstGeom>
          <a:solidFill>
            <a:schemeClr val="tx2">
              <a:lumMod val="2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2400" spc="-150" dirty="0">
                <a:ln w="11430"/>
                <a:solidFill>
                  <a:srgbClr val="F8F8F8"/>
                </a:solidFill>
                <a:effectLst>
                  <a:glow rad="101600">
                    <a:schemeClr val="tx1">
                      <a:lumMod val="65000"/>
                      <a:alpha val="60000"/>
                    </a:schemeClr>
                  </a:glow>
                </a:effectLst>
                <a:latin typeface="+mn-lt"/>
                <a:cs typeface="Zar" pitchFamily="2" charset="-78"/>
              </a:rPr>
              <a:t>بنام او </a:t>
            </a:r>
            <a:r>
              <a:rPr lang="fa-IR" sz="2400" spc="-150" dirty="0" err="1">
                <a:ln w="11430"/>
                <a:solidFill>
                  <a:srgbClr val="F8F8F8"/>
                </a:solidFill>
                <a:effectLst>
                  <a:glow rad="101600">
                    <a:schemeClr val="tx1">
                      <a:lumMod val="65000"/>
                      <a:alpha val="60000"/>
                    </a:schemeClr>
                  </a:glow>
                </a:effectLst>
                <a:latin typeface="+mn-lt"/>
                <a:cs typeface="Zar" pitchFamily="2" charset="-78"/>
              </a:rPr>
              <a:t>كه</a:t>
            </a:r>
            <a:r>
              <a:rPr lang="fa-IR" sz="2400" spc="-150" dirty="0">
                <a:ln w="11430"/>
                <a:solidFill>
                  <a:srgbClr val="F8F8F8"/>
                </a:solidFill>
                <a:effectLst>
                  <a:glow rad="101600">
                    <a:schemeClr val="tx1">
                      <a:lumMod val="65000"/>
                      <a:alpha val="60000"/>
                    </a:schemeClr>
                  </a:glow>
                </a:effectLst>
                <a:latin typeface="+mn-lt"/>
                <a:cs typeface="Zar" pitchFamily="2" charset="-78"/>
              </a:rPr>
              <a:t> آگاه بر هر نهان است و دانا بر هر </a:t>
            </a:r>
            <a:r>
              <a:rPr lang="fa-IR" sz="2400" spc="-150" dirty="0" err="1">
                <a:ln w="11430"/>
                <a:solidFill>
                  <a:srgbClr val="F8F8F8"/>
                </a:solidFill>
                <a:effectLst>
                  <a:glow rad="101600">
                    <a:schemeClr val="tx1">
                      <a:lumMod val="65000"/>
                      <a:alpha val="60000"/>
                    </a:schemeClr>
                  </a:glow>
                </a:effectLst>
                <a:latin typeface="+mn-lt"/>
                <a:cs typeface="Zar" pitchFamily="2" charset="-78"/>
              </a:rPr>
              <a:t>حقيقت</a:t>
            </a:r>
            <a:endParaRPr lang="en-US" sz="2400" spc="-150" dirty="0">
              <a:ln w="11430"/>
              <a:solidFill>
                <a:srgbClr val="F8F8F8"/>
              </a:solidFill>
              <a:effectLst>
                <a:glow rad="101600">
                  <a:schemeClr val="tx1">
                    <a:lumMod val="65000"/>
                    <a:alpha val="60000"/>
                  </a:schemeClr>
                </a:glow>
              </a:effectLst>
              <a:latin typeface="+mn-lt"/>
              <a:cs typeface="Zar" pitchFamily="2" charset="-78"/>
            </a:endParaRPr>
          </a:p>
        </p:txBody>
      </p:sp>
      <p:pic>
        <p:nvPicPr>
          <p:cNvPr id="9221" name="Picture 7" descr="kerman logo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75" y="1000125"/>
            <a:ext cx="1716088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2" name="Rectangle 9"/>
          <p:cNvSpPr>
            <a:spLocks noChangeArrowheads="1"/>
          </p:cNvSpPr>
          <p:nvPr/>
        </p:nvSpPr>
        <p:spPr bwMode="auto">
          <a:xfrm>
            <a:off x="3467100" y="2143125"/>
            <a:ext cx="1857375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/>
            <a:r>
              <a:rPr lang="fa-IR" sz="1100">
                <a:solidFill>
                  <a:srgbClr val="FFFFFF"/>
                </a:solidFill>
                <a:latin typeface="Corbel" pitchFamily="34" charset="0"/>
                <a:cs typeface="Tahoma" pitchFamily="34" charset="0"/>
              </a:rPr>
              <a:t>دانشگاه علوم پزشكي كرمان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اپیدمیولوژی اجتماعی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بین رشته ای است و محقق در این زمینه باید هم</a:t>
            </a:r>
          </a:p>
          <a:p>
            <a:pPr lvl="1"/>
            <a:r>
              <a:rPr lang="fa-IR" dirty="0" smtClean="0"/>
              <a:t>اپیدمیولوژی</a:t>
            </a:r>
          </a:p>
          <a:p>
            <a:pPr lvl="1"/>
            <a:r>
              <a:rPr lang="fa-IR" dirty="0" smtClean="0"/>
              <a:t>و هم</a:t>
            </a:r>
          </a:p>
          <a:p>
            <a:pPr lvl="1"/>
            <a:r>
              <a:rPr lang="fa-IR" dirty="0" smtClean="0"/>
              <a:t>علوم اجتماعی و </a:t>
            </a:r>
            <a:r>
              <a:rPr lang="fa-IR" smtClean="0"/>
              <a:t>انسان شناسی</a:t>
            </a:r>
          </a:p>
          <a:p>
            <a:pPr lvl="1"/>
            <a:endParaRPr lang="fa-IR" dirty="0" smtClean="0"/>
          </a:p>
          <a:p>
            <a:pPr lvl="1">
              <a:buNone/>
            </a:pPr>
            <a:r>
              <a:rPr lang="fa-IR" dirty="0" smtClean="0"/>
              <a:t>را به خوبی بشناسد</a:t>
            </a:r>
          </a:p>
          <a:p>
            <a:pPr lvl="1"/>
            <a:endParaRPr lang="fa-I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سطوح تحقیقات</a:t>
            </a:r>
            <a:endParaRPr lang="fa-IR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Graphic spid="6" grpId="1">
        <p:bldAsOne/>
      </p:bldGraphic>
      <p:bldGraphic spid="6" grpId="2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1331640" y="2060848"/>
            <a:ext cx="5976664" cy="3888432"/>
          </a:xfrm>
          <a:prstGeom prst="ellipse">
            <a:avLst/>
          </a:prstGeom>
          <a:solidFill>
            <a:srgbClr val="92D05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مطالعات اکولوژیک</a:t>
            </a:r>
          </a:p>
          <a:p>
            <a:pPr algn="ctr"/>
            <a:r>
              <a:rPr lang="fa-I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مطالعات بزرگ کشوری و بین المللی</a:t>
            </a:r>
          </a:p>
          <a:p>
            <a:pPr algn="ctr"/>
            <a:r>
              <a:rPr lang="fa-I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بانکهای اطلاعات ثانویه</a:t>
            </a:r>
          </a:p>
          <a:p>
            <a:pPr algn="ctr"/>
            <a:r>
              <a:rPr lang="fa-I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تلفیق اطلاعات</a:t>
            </a:r>
            <a:endParaRPr lang="fa-IR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سطح ماکرو: </a:t>
            </a:r>
            <a:r>
              <a:rPr lang="en-US" dirty="0" smtClean="0"/>
              <a:t>socio-structural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5304" y="1484784"/>
            <a:ext cx="3178696" cy="4625975"/>
          </a:xfrm>
        </p:spPr>
        <p:txBody>
          <a:bodyPr/>
          <a:lstStyle/>
          <a:p>
            <a:r>
              <a:rPr lang="fa-IR" dirty="0" smtClean="0"/>
              <a:t>فرهنگی</a:t>
            </a:r>
          </a:p>
          <a:p>
            <a:pPr lvl="1"/>
            <a:r>
              <a:rPr lang="fa-IR" dirty="0" smtClean="0"/>
              <a:t>زبان</a:t>
            </a:r>
          </a:p>
          <a:p>
            <a:pPr lvl="1"/>
            <a:r>
              <a:rPr lang="fa-IR" dirty="0" smtClean="0"/>
              <a:t>نرمها و هنجارها</a:t>
            </a:r>
          </a:p>
          <a:p>
            <a:pPr lvl="1"/>
            <a:r>
              <a:rPr lang="fa-IR" dirty="0" smtClean="0"/>
              <a:t>رقابتها و همکاریها</a:t>
            </a:r>
          </a:p>
          <a:p>
            <a:pPr lvl="1"/>
            <a:endParaRPr lang="fa-IR" dirty="0" smtClean="0"/>
          </a:p>
          <a:p>
            <a:r>
              <a:rPr lang="fa-IR" dirty="0" smtClean="0"/>
              <a:t>اقتصادی</a:t>
            </a:r>
          </a:p>
          <a:p>
            <a:pPr lvl="1"/>
            <a:r>
              <a:rPr lang="fa-IR" dirty="0" smtClean="0"/>
              <a:t>نابرابری</a:t>
            </a:r>
          </a:p>
          <a:p>
            <a:pPr lvl="1"/>
            <a:r>
              <a:rPr lang="fa-IR" dirty="0" smtClean="0"/>
              <a:t>تضاد منافع</a:t>
            </a:r>
          </a:p>
          <a:p>
            <a:pPr lvl="1"/>
            <a:r>
              <a:rPr lang="fa-IR" dirty="0" smtClean="0"/>
              <a:t>بازارها و نیازهای القایی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0" y="1556792"/>
            <a:ext cx="3178696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marL="438150" marR="0" lvl="0" indent="-319088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"/>
              <a:tabLst/>
              <a:defRPr/>
            </a:pPr>
            <a: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B Mitra" pitchFamily="2" charset="-78"/>
              </a:rPr>
              <a:t>دموگرافیک</a:t>
            </a:r>
          </a:p>
          <a:p>
            <a:pPr marL="895350" lvl="1" indent="-319088">
              <a:buClr>
                <a:schemeClr val="accent1"/>
              </a:buClr>
              <a:buSzPct val="80000"/>
              <a:buFont typeface="Wingdings 2" pitchFamily="18" charset="2"/>
              <a:buChar char=""/>
            </a:pPr>
            <a:r>
              <a:rPr lang="fa-IR" sz="2800" dirty="0" smtClean="0">
                <a:latin typeface="+mn-lt"/>
                <a:cs typeface="B Mitra" pitchFamily="2" charset="-78"/>
              </a:rPr>
              <a:t>شهری شدن</a:t>
            </a:r>
          </a:p>
          <a:p>
            <a:pPr marL="895350" lvl="1" indent="-319088">
              <a:buClr>
                <a:schemeClr val="accent1"/>
              </a:buClr>
              <a:buSzPct val="80000"/>
              <a:buFont typeface="Wingdings 2" pitchFamily="18" charset="2"/>
              <a:buChar char=""/>
            </a:pPr>
            <a:r>
              <a:rPr kumimoji="0" lang="fa-I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B Mitra" pitchFamily="2" charset="-78"/>
              </a:rPr>
              <a:t>مهاجرتها</a:t>
            </a:r>
          </a:p>
          <a:p>
            <a:pPr marL="895350" lvl="1" indent="-319088">
              <a:buClr>
                <a:schemeClr val="accent1"/>
              </a:buClr>
              <a:buSzPct val="80000"/>
              <a:buFont typeface="Wingdings 2" pitchFamily="18" charset="2"/>
              <a:buChar char=""/>
            </a:pPr>
            <a:r>
              <a:rPr lang="fa-IR" sz="2800" dirty="0" smtClean="0">
                <a:latin typeface="+mn-lt"/>
                <a:cs typeface="B Mitra" pitchFamily="2" charset="-78"/>
              </a:rPr>
              <a:t>جمعیتهای مهجور</a:t>
            </a:r>
          </a:p>
          <a:p>
            <a:pPr marL="438150" indent="-319088">
              <a:buClr>
                <a:schemeClr val="accent1"/>
              </a:buClr>
              <a:buSzPct val="80000"/>
              <a:buFont typeface="Wingdings 2" pitchFamily="18" charset="2"/>
              <a:buChar char=""/>
            </a:pPr>
            <a:endParaRPr kumimoji="0" lang="fa-I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B Mitra" pitchFamily="2" charset="-78"/>
            </a:endParaRPr>
          </a:p>
          <a:p>
            <a:pPr marL="438150" indent="-319088">
              <a:buClr>
                <a:schemeClr val="accent1"/>
              </a:buClr>
              <a:buSzPct val="80000"/>
              <a:buFont typeface="Wingdings 2" pitchFamily="18" charset="2"/>
              <a:buChar char=""/>
            </a:pPr>
            <a:r>
              <a:rPr lang="fa-IR" sz="3200" dirty="0" smtClean="0">
                <a:latin typeface="+mn-lt"/>
                <a:cs typeface="B Mitra" pitchFamily="2" charset="-78"/>
              </a:rPr>
              <a:t>تغییرات اجتماعی</a:t>
            </a:r>
          </a:p>
          <a:p>
            <a:pPr marL="895350" lvl="1" indent="-319088">
              <a:buClr>
                <a:schemeClr val="accent1"/>
              </a:buClr>
              <a:buSzPct val="80000"/>
              <a:buFont typeface="Wingdings 2" pitchFamily="18" charset="2"/>
              <a:buChar char=""/>
            </a:pPr>
            <a:r>
              <a:rPr kumimoji="0" lang="fa-I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B Mitra" pitchFamily="2" charset="-78"/>
              </a:rPr>
              <a:t>جنگ</a:t>
            </a:r>
          </a:p>
          <a:p>
            <a:pPr marL="895350" lvl="1" indent="-319088">
              <a:buClr>
                <a:schemeClr val="accent1"/>
              </a:buClr>
              <a:buSzPct val="80000"/>
              <a:buFont typeface="Wingdings 2" pitchFamily="18" charset="2"/>
              <a:buChar char=""/>
            </a:pPr>
            <a:r>
              <a:rPr lang="fa-IR" sz="2800" noProof="0" dirty="0" smtClean="0">
                <a:latin typeface="+mn-lt"/>
                <a:cs typeface="B Mitra" pitchFamily="2" charset="-78"/>
              </a:rPr>
              <a:t>انقلابهای اجتماعی</a:t>
            </a:r>
          </a:p>
          <a:p>
            <a:pPr marL="895350" lvl="1" indent="-319088">
              <a:buClr>
                <a:schemeClr val="accent1"/>
              </a:buClr>
              <a:buSzPct val="80000"/>
              <a:buFont typeface="Wingdings 2" pitchFamily="18" charset="2"/>
              <a:buChar char=""/>
            </a:pPr>
            <a:r>
              <a:rPr kumimoji="0" lang="fa-IR" sz="28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B Mitra" pitchFamily="2" charset="-78"/>
              </a:rPr>
              <a:t>جهانی</a:t>
            </a:r>
            <a:r>
              <a:rPr kumimoji="0" lang="fa-IR" sz="28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B Mitra" pitchFamily="2" charset="-78"/>
              </a:rPr>
              <a:t> شدن</a:t>
            </a:r>
          </a:p>
          <a:p>
            <a:pPr marL="895350" lvl="1" indent="-319088">
              <a:buClr>
                <a:schemeClr val="accent1"/>
              </a:buClr>
              <a:buSzPct val="80000"/>
              <a:buFont typeface="Wingdings 2" pitchFamily="18" charset="2"/>
              <a:buChar char=""/>
            </a:pPr>
            <a:r>
              <a:rPr lang="fa-IR" sz="2800" baseline="0" noProof="0" dirty="0" smtClean="0">
                <a:latin typeface="+mn-lt"/>
                <a:cs typeface="B Mitra" pitchFamily="2" charset="-78"/>
              </a:rPr>
              <a:t>پست</a:t>
            </a:r>
            <a:r>
              <a:rPr lang="fa-IR" sz="2800" noProof="0" dirty="0" smtClean="0">
                <a:latin typeface="+mn-lt"/>
                <a:cs typeface="B Mitra" pitchFamily="2" charset="-78"/>
              </a:rPr>
              <a:t> مدرن</a:t>
            </a:r>
            <a:endParaRPr kumimoji="0" lang="fa-I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B Mitr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" grpId="0" uiExpand="1" build="p"/>
      <p:bldP spid="6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1331640" y="2060848"/>
            <a:ext cx="5976664" cy="3888432"/>
          </a:xfrm>
          <a:prstGeom prst="ellipse">
            <a:avLst/>
          </a:prstGeom>
          <a:solidFill>
            <a:srgbClr val="92D05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آنالیز شبکه ای کامل</a:t>
            </a:r>
          </a:p>
          <a:p>
            <a:pPr algn="ctr"/>
            <a:r>
              <a:rPr lang="fa-I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آنالیز شبکه ای ناقص</a:t>
            </a:r>
          </a:p>
          <a:p>
            <a:pPr algn="ctr"/>
            <a:r>
              <a:rPr lang="fa-I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مطالعات کیفی</a:t>
            </a:r>
            <a:endParaRPr lang="fa-IR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سطح مزو: </a:t>
            </a:r>
            <a:r>
              <a:rPr lang="en-US" dirty="0" smtClean="0"/>
              <a:t>social network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5304" y="1484784"/>
            <a:ext cx="3178696" cy="4625975"/>
          </a:xfrm>
        </p:spPr>
        <p:txBody>
          <a:bodyPr/>
          <a:lstStyle/>
          <a:p>
            <a:r>
              <a:rPr lang="fa-IR" dirty="0" smtClean="0"/>
              <a:t>ساختار شبکه</a:t>
            </a:r>
          </a:p>
          <a:p>
            <a:pPr lvl="1"/>
            <a:r>
              <a:rPr lang="fa-IR" dirty="0" smtClean="0"/>
              <a:t>اندازه شبکه</a:t>
            </a:r>
          </a:p>
          <a:p>
            <a:pPr lvl="1"/>
            <a:r>
              <a:rPr lang="fa-IR" dirty="0" smtClean="0"/>
              <a:t>تعداد ارتباطات </a:t>
            </a:r>
          </a:p>
          <a:p>
            <a:pPr lvl="1"/>
            <a:r>
              <a:rPr lang="fa-IR" dirty="0" smtClean="0"/>
              <a:t>مکانیسم ارتباطات</a:t>
            </a:r>
          </a:p>
          <a:p>
            <a:pPr lvl="1"/>
            <a:r>
              <a:rPr lang="fa-IR" dirty="0" smtClean="0"/>
              <a:t>رابطه های واسطه ای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dirty="0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0" y="1556792"/>
            <a:ext cx="3178696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marL="438150" marR="0" lvl="0" indent="-319088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"/>
              <a:tabLst/>
              <a:defRPr/>
            </a:pPr>
            <a: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B Mitra" pitchFamily="2" charset="-78"/>
              </a:rPr>
              <a:t>دینامیک گروهی</a:t>
            </a:r>
          </a:p>
          <a:p>
            <a:pPr marL="895350" lvl="1" indent="-319088">
              <a:buClr>
                <a:schemeClr val="accent1"/>
              </a:buClr>
              <a:buSzPct val="80000"/>
              <a:buFont typeface="Wingdings 2" pitchFamily="18" charset="2"/>
              <a:buChar char=""/>
            </a:pPr>
            <a:r>
              <a:rPr kumimoji="0" lang="fa-I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B Mitra" pitchFamily="2" charset="-78"/>
              </a:rPr>
              <a:t>ارتباطات چهره به چهره</a:t>
            </a:r>
          </a:p>
          <a:p>
            <a:pPr marL="895350" lvl="1" indent="-319088">
              <a:buClr>
                <a:schemeClr val="accent1"/>
              </a:buClr>
              <a:buSzPct val="80000"/>
              <a:buFont typeface="Wingdings 2" pitchFamily="18" charset="2"/>
              <a:buChar char=""/>
            </a:pPr>
            <a:r>
              <a:rPr lang="fa-IR" sz="2800" dirty="0" smtClean="0">
                <a:latin typeface="+mn-lt"/>
                <a:cs typeface="B Mitra" pitchFamily="2" charset="-78"/>
              </a:rPr>
              <a:t>ارتباطات الکترونیکی</a:t>
            </a:r>
          </a:p>
          <a:p>
            <a:pPr marL="895350" lvl="1" indent="-319088">
              <a:buClr>
                <a:schemeClr val="accent1"/>
              </a:buClr>
              <a:buSzPct val="80000"/>
              <a:buFont typeface="Wingdings 2" pitchFamily="18" charset="2"/>
              <a:buChar char=""/>
            </a:pPr>
            <a:r>
              <a:rPr kumimoji="0" lang="fa-I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B Mitra" pitchFamily="2" charset="-78"/>
              </a:rPr>
              <a:t>ارتباطات کلامی</a:t>
            </a:r>
          </a:p>
          <a:p>
            <a:pPr marL="895350" lvl="1" indent="-319088">
              <a:buClr>
                <a:schemeClr val="accent1"/>
              </a:buClr>
              <a:buSzPct val="80000"/>
              <a:buFont typeface="Wingdings 2" pitchFamily="18" charset="2"/>
              <a:buChar char=""/>
            </a:pPr>
            <a:r>
              <a:rPr lang="fa-IR" sz="2800" dirty="0" smtClean="0">
                <a:latin typeface="+mn-lt"/>
                <a:cs typeface="B Mitra" pitchFamily="2" charset="-78"/>
              </a:rPr>
              <a:t>ارتباطات غیر کلامی</a:t>
            </a:r>
          </a:p>
          <a:p>
            <a:pPr marL="895350" lvl="1" indent="-319088">
              <a:buClr>
                <a:schemeClr val="accent1"/>
              </a:buClr>
              <a:buSzPct val="80000"/>
              <a:buFont typeface="Wingdings 2" pitchFamily="18" charset="2"/>
              <a:buChar char=""/>
            </a:pPr>
            <a:r>
              <a:rPr kumimoji="0" lang="fa-I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B Mitra" pitchFamily="2" charset="-78"/>
              </a:rPr>
              <a:t>عمق</a:t>
            </a:r>
            <a:r>
              <a:rPr kumimoji="0" lang="fa-IR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B Mitra" pitchFamily="2" charset="-78"/>
              </a:rPr>
              <a:t> و نوع ارتباطات</a:t>
            </a:r>
            <a:endParaRPr kumimoji="0" lang="fa-I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B Mitr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" grpId="0" build="p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1331640" y="2060848"/>
            <a:ext cx="5976664" cy="3888432"/>
          </a:xfrm>
          <a:prstGeom prst="ellipse">
            <a:avLst/>
          </a:prstGeom>
          <a:solidFill>
            <a:srgbClr val="92D05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تمامی روشهای مطالعات مشاهده ای مانند مقطعی، طولی و اکولوژیک</a:t>
            </a:r>
            <a:endParaRPr lang="fa-IR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a-IR" dirty="0" smtClean="0"/>
              <a:t>سطح میکرو: </a:t>
            </a:r>
            <a:r>
              <a:rPr lang="en-US" dirty="0" smtClean="0"/>
              <a:t>Behavioral mechanisms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5304" y="1484784"/>
            <a:ext cx="3178696" cy="4625975"/>
          </a:xfrm>
        </p:spPr>
        <p:txBody>
          <a:bodyPr/>
          <a:lstStyle/>
          <a:p>
            <a:r>
              <a:rPr lang="fa-IR" dirty="0" smtClean="0"/>
              <a:t>حمایتها و تضادها</a:t>
            </a:r>
          </a:p>
          <a:p>
            <a:pPr lvl="1"/>
            <a:r>
              <a:rPr lang="fa-IR" dirty="0" smtClean="0"/>
              <a:t>مالی</a:t>
            </a:r>
          </a:p>
          <a:p>
            <a:pPr lvl="1"/>
            <a:r>
              <a:rPr lang="fa-IR" dirty="0" smtClean="0"/>
              <a:t>سازمانی</a:t>
            </a:r>
          </a:p>
          <a:p>
            <a:pPr lvl="1"/>
            <a:r>
              <a:rPr lang="fa-IR" dirty="0" smtClean="0"/>
              <a:t>اطلاعات</a:t>
            </a:r>
          </a:p>
          <a:p>
            <a:pPr lvl="1"/>
            <a:r>
              <a:rPr lang="fa-IR" dirty="0" smtClean="0"/>
              <a:t>عاطفی</a:t>
            </a:r>
          </a:p>
          <a:p>
            <a:pPr lvl="1"/>
            <a:endParaRPr lang="fa-IR" dirty="0" smtClean="0"/>
          </a:p>
          <a:p>
            <a:r>
              <a:rPr lang="fa-IR" dirty="0" smtClean="0"/>
              <a:t>دسترسی به منابع</a:t>
            </a:r>
          </a:p>
          <a:p>
            <a:pPr lvl="1"/>
            <a:r>
              <a:rPr lang="fa-IR" dirty="0" smtClean="0"/>
              <a:t>نابرابری</a:t>
            </a:r>
          </a:p>
          <a:p>
            <a:pPr lvl="1"/>
            <a:r>
              <a:rPr lang="fa-IR" dirty="0" smtClean="0"/>
              <a:t>تضاد منافع</a:t>
            </a:r>
          </a:p>
          <a:p>
            <a:pPr lvl="1"/>
            <a:r>
              <a:rPr lang="fa-IR" dirty="0" smtClean="0"/>
              <a:t>بازارها و نیازهای القایی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0" y="1556792"/>
            <a:ext cx="3178696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marL="438150" marR="0" lvl="0" indent="-319088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"/>
              <a:tabLst/>
              <a:defRPr/>
            </a:pPr>
            <a: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B Mitra" pitchFamily="2" charset="-78"/>
              </a:rPr>
              <a:t>مشارکت اجتماعی</a:t>
            </a:r>
          </a:p>
          <a:p>
            <a:pPr marL="895350" lvl="1" indent="-319088">
              <a:buClr>
                <a:schemeClr val="accent1"/>
              </a:buClr>
              <a:buSzPct val="80000"/>
              <a:buFont typeface="Wingdings 2" pitchFamily="18" charset="2"/>
              <a:buChar char=""/>
            </a:pPr>
            <a:r>
              <a:rPr lang="fa-IR" sz="2800" dirty="0" smtClean="0">
                <a:latin typeface="+mn-lt"/>
                <a:cs typeface="B Mitra" pitchFamily="2" charset="-78"/>
              </a:rPr>
              <a:t>آموزش</a:t>
            </a:r>
          </a:p>
          <a:p>
            <a:pPr marL="895350" lvl="1" indent="-319088">
              <a:buClr>
                <a:schemeClr val="accent1"/>
              </a:buClr>
              <a:buSzPct val="80000"/>
              <a:buFont typeface="Wingdings 2" pitchFamily="18" charset="2"/>
              <a:buChar char=""/>
            </a:pPr>
            <a:r>
              <a:rPr lang="fa-IR" sz="2800" dirty="0" smtClean="0">
                <a:latin typeface="+mn-lt"/>
                <a:cs typeface="B Mitra" pitchFamily="2" charset="-78"/>
              </a:rPr>
              <a:t>تشدید و ترغیب</a:t>
            </a:r>
          </a:p>
          <a:p>
            <a:pPr marL="895350" lvl="1" indent="-319088">
              <a:buClr>
                <a:schemeClr val="accent1"/>
              </a:buClr>
              <a:buSzPct val="80000"/>
              <a:buFont typeface="Wingdings 2" pitchFamily="18" charset="2"/>
              <a:buChar char=""/>
            </a:pPr>
            <a:r>
              <a:rPr kumimoji="0" lang="fa-I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B Mitra" pitchFamily="2" charset="-78"/>
              </a:rPr>
              <a:t>نقش</a:t>
            </a:r>
            <a:r>
              <a:rPr kumimoji="0" lang="fa-IR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B Mitra" pitchFamily="2" charset="-78"/>
              </a:rPr>
              <a:t> اجتماعی</a:t>
            </a:r>
            <a:endParaRPr kumimoji="0" lang="fa-I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B Mitra" pitchFamily="2" charset="-78"/>
            </a:endParaRPr>
          </a:p>
          <a:p>
            <a:pPr marL="895350" lvl="1" indent="-319088">
              <a:buClr>
                <a:schemeClr val="accent1"/>
              </a:buClr>
              <a:buSzPct val="80000"/>
              <a:buFont typeface="Wingdings 2" pitchFamily="18" charset="2"/>
              <a:buChar char=""/>
            </a:pPr>
            <a:r>
              <a:rPr lang="fa-IR" sz="2800" dirty="0" smtClean="0">
                <a:latin typeface="+mn-lt"/>
                <a:cs typeface="B Mitra" pitchFamily="2" charset="-78"/>
              </a:rPr>
              <a:t>ارتباطات بین افراد</a:t>
            </a:r>
          </a:p>
          <a:p>
            <a:pPr marL="438150" indent="-319088">
              <a:buClr>
                <a:schemeClr val="accent1"/>
              </a:buClr>
              <a:buSzPct val="80000"/>
              <a:buFont typeface="Wingdings 2" pitchFamily="18" charset="2"/>
              <a:buChar char=""/>
            </a:pPr>
            <a:endParaRPr kumimoji="0" lang="fa-I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B Mitra" pitchFamily="2" charset="-78"/>
            </a:endParaRPr>
          </a:p>
          <a:p>
            <a:pPr marL="438150" indent="-319088">
              <a:buClr>
                <a:schemeClr val="accent1"/>
              </a:buClr>
              <a:buSzPct val="80000"/>
              <a:buFont typeface="Wingdings 2" pitchFamily="18" charset="2"/>
              <a:buChar char=""/>
            </a:pPr>
            <a:r>
              <a:rPr lang="fa-IR" sz="3200" dirty="0" smtClean="0">
                <a:latin typeface="+mn-lt"/>
                <a:cs typeface="B Mitra" pitchFamily="2" charset="-78"/>
              </a:rPr>
              <a:t>تاثیرات اجتماعی</a:t>
            </a:r>
          </a:p>
          <a:p>
            <a:pPr marL="895350" lvl="1" indent="-319088">
              <a:buClr>
                <a:schemeClr val="accent1"/>
              </a:buClr>
              <a:buSzPct val="80000"/>
              <a:buFont typeface="Wingdings 2" pitchFamily="18" charset="2"/>
              <a:buChar char=""/>
            </a:pPr>
            <a:r>
              <a:rPr kumimoji="0" lang="fa-I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B Mitra" pitchFamily="2" charset="-78"/>
              </a:rPr>
              <a:t>نرمهای</a:t>
            </a:r>
            <a:r>
              <a:rPr kumimoji="0" lang="fa-IR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B Mitra" pitchFamily="2" charset="-78"/>
              </a:rPr>
              <a:t> خطرپذیری</a:t>
            </a:r>
          </a:p>
          <a:p>
            <a:pPr marL="895350" lvl="1" indent="-319088">
              <a:buClr>
                <a:schemeClr val="accent1"/>
              </a:buClr>
              <a:buSzPct val="80000"/>
              <a:buFont typeface="Wingdings 2" pitchFamily="18" charset="2"/>
              <a:buChar char=""/>
            </a:pPr>
            <a:r>
              <a:rPr lang="fa-IR" sz="2800" dirty="0" smtClean="0">
                <a:latin typeface="+mn-lt"/>
                <a:cs typeface="B Mitra" pitchFamily="2" charset="-78"/>
              </a:rPr>
              <a:t>نرمهای پذیرش</a:t>
            </a:r>
            <a:endParaRPr lang="fa-IR" sz="2800" noProof="0" dirty="0" smtClean="0">
              <a:latin typeface="+mn-lt"/>
              <a:cs typeface="B Mitra" pitchFamily="2" charset="-78"/>
            </a:endParaRPr>
          </a:p>
          <a:p>
            <a:pPr marL="895350" lvl="1" indent="-319088">
              <a:buClr>
                <a:schemeClr val="accent1"/>
              </a:buClr>
              <a:buSzPct val="80000"/>
              <a:buFont typeface="Wingdings 2" pitchFamily="18" charset="2"/>
              <a:buChar char=""/>
            </a:pPr>
            <a:r>
              <a:rPr kumimoji="0" lang="fa-IR" sz="28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B Mitra" pitchFamily="2" charset="-78"/>
              </a:rPr>
              <a:t>قالب سازیها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" grpId="0" build="p"/>
      <p:bldP spid="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1331640" y="2060848"/>
            <a:ext cx="5976664" cy="3888432"/>
          </a:xfrm>
          <a:prstGeom prst="ellipse">
            <a:avLst/>
          </a:prstGeom>
          <a:solidFill>
            <a:srgbClr val="92D05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مطالعات مشاهده ای و مداخله ای</a:t>
            </a:r>
          </a:p>
          <a:p>
            <a:pPr algn="ctr"/>
            <a:r>
              <a:rPr lang="fa-I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مطالعات تلفیقی</a:t>
            </a:r>
            <a:endParaRPr lang="fa-IR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مسیرهای تاثیرگذار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92080" y="1484784"/>
            <a:ext cx="3851920" cy="4625975"/>
          </a:xfrm>
        </p:spPr>
        <p:txBody>
          <a:bodyPr/>
          <a:lstStyle/>
          <a:p>
            <a:r>
              <a:rPr lang="fa-IR" dirty="0" smtClean="0"/>
              <a:t>مکانیسمهای روانی-بیولوژیک</a:t>
            </a:r>
          </a:p>
          <a:p>
            <a:pPr lvl="1"/>
            <a:r>
              <a:rPr lang="fa-IR" dirty="0" smtClean="0"/>
              <a:t>استرس-ایمنی</a:t>
            </a:r>
          </a:p>
          <a:p>
            <a:pPr lvl="1"/>
            <a:r>
              <a:rPr lang="fa-IR" dirty="0" smtClean="0"/>
              <a:t>استرس-التهاب</a:t>
            </a:r>
          </a:p>
          <a:p>
            <a:pPr lvl="1"/>
            <a:r>
              <a:rPr lang="fa-IR" dirty="0" smtClean="0"/>
              <a:t>استرس-بیماریهای قلبی-عروقی</a:t>
            </a:r>
          </a:p>
          <a:p>
            <a:r>
              <a:rPr lang="fa-IR" dirty="0" smtClean="0"/>
              <a:t>رفتارهای مرتبط با سلامت</a:t>
            </a:r>
          </a:p>
          <a:p>
            <a:pPr lvl="1"/>
            <a:r>
              <a:rPr lang="fa-IR" dirty="0" smtClean="0"/>
              <a:t>سیگار</a:t>
            </a:r>
          </a:p>
          <a:p>
            <a:pPr lvl="1"/>
            <a:r>
              <a:rPr lang="fa-IR" dirty="0" smtClean="0"/>
              <a:t>تغذیه</a:t>
            </a:r>
          </a:p>
          <a:p>
            <a:pPr lvl="1"/>
            <a:r>
              <a:rPr lang="fa-IR" dirty="0" smtClean="0"/>
              <a:t>فعالیت بدنی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0" y="1556792"/>
            <a:ext cx="3178696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marL="438150" marR="0" lvl="0" indent="-319088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"/>
              <a:tabLst/>
              <a:defRPr/>
            </a:pPr>
            <a: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B Mitra" pitchFamily="2" charset="-78"/>
              </a:rPr>
              <a:t>مکانیسمهای روانی-اجتماعی</a:t>
            </a:r>
          </a:p>
          <a:p>
            <a:pPr marL="895350" lvl="1" indent="-319088">
              <a:buClr>
                <a:schemeClr val="accent1"/>
              </a:buClr>
              <a:buSzPct val="80000"/>
              <a:buFont typeface="Wingdings 2" pitchFamily="18" charset="2"/>
              <a:buChar char=""/>
            </a:pPr>
            <a:r>
              <a:rPr lang="fa-IR" sz="2800" dirty="0" smtClean="0">
                <a:latin typeface="+mn-lt"/>
                <a:cs typeface="B Mitra" pitchFamily="2" charset="-78"/>
              </a:rPr>
              <a:t>خودکنترلی </a:t>
            </a:r>
          </a:p>
          <a:p>
            <a:pPr marL="895350" lvl="1" indent="-319088">
              <a:buClr>
                <a:schemeClr val="accent1"/>
              </a:buClr>
              <a:buSzPct val="80000"/>
              <a:buFont typeface="Wingdings 2" pitchFamily="18" charset="2"/>
              <a:buChar char=""/>
            </a:pPr>
            <a:r>
              <a:rPr lang="fa-IR" sz="2800" dirty="0" smtClean="0">
                <a:latin typeface="+mn-lt"/>
                <a:cs typeface="B Mitra" pitchFamily="2" charset="-78"/>
              </a:rPr>
              <a:t>مدیریت استرس</a:t>
            </a:r>
          </a:p>
          <a:p>
            <a:pPr marL="895350" lvl="1" indent="-319088">
              <a:buClr>
                <a:schemeClr val="accent1"/>
              </a:buClr>
              <a:buSzPct val="80000"/>
              <a:buFont typeface="Wingdings 2" pitchFamily="18" charset="2"/>
              <a:buChar char=""/>
            </a:pPr>
            <a:r>
              <a:rPr lang="fa-IR" sz="2800" dirty="0" smtClean="0">
                <a:latin typeface="+mn-lt"/>
                <a:cs typeface="B Mitra" pitchFamily="2" charset="-78"/>
              </a:rPr>
              <a:t>پدیده انطباق</a:t>
            </a:r>
          </a:p>
          <a:p>
            <a:pPr marL="895350" lvl="1" indent="-319088">
              <a:buClr>
                <a:schemeClr val="accent1"/>
              </a:buClr>
              <a:buSzPct val="80000"/>
              <a:buFont typeface="Wingdings 2" pitchFamily="18" charset="2"/>
              <a:buChar char=""/>
            </a:pPr>
            <a:r>
              <a:rPr lang="fa-IR" sz="2800" dirty="0" smtClean="0">
                <a:latin typeface="+mn-lt"/>
                <a:cs typeface="B Mitra" pitchFamily="2" charset="-78"/>
              </a:rPr>
              <a:t>احساس سلامت در جامعه و کیفیت زندگی</a:t>
            </a:r>
            <a:endParaRPr kumimoji="0" lang="fa-IR" sz="2800" b="0" i="0" u="none" strike="noStrike" kern="1200" cap="none" spc="0" normalizeH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B Mitr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" grpId="0" build="p"/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سایر روشها و مدلهای تحقیقاتی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مطالعات ثانویه</a:t>
            </a:r>
          </a:p>
          <a:p>
            <a:endParaRPr lang="fa-IR" dirty="0" smtClean="0"/>
          </a:p>
          <a:p>
            <a:r>
              <a:rPr lang="fa-IR" dirty="0" smtClean="0"/>
              <a:t>مطالعات کیفی</a:t>
            </a:r>
          </a:p>
          <a:p>
            <a:endParaRPr lang="fa-IR" dirty="0" smtClean="0"/>
          </a:p>
          <a:p>
            <a:r>
              <a:rPr lang="fa-IR" dirty="0" smtClean="0"/>
              <a:t>مطالعات تلفیقی</a:t>
            </a:r>
          </a:p>
          <a:p>
            <a:endParaRPr lang="fa-IR" dirty="0" smtClean="0"/>
          </a:p>
          <a:p>
            <a:r>
              <a:rPr lang="fa-IR" dirty="0" smtClean="0"/>
              <a:t>اقدام پژوهی</a:t>
            </a:r>
          </a:p>
          <a:p>
            <a:endParaRPr lang="fa-IR" dirty="0" smtClean="0"/>
          </a:p>
          <a:p>
            <a:r>
              <a:rPr lang="fa-IR" dirty="0" smtClean="0"/>
              <a:t>مدلسازی</a:t>
            </a:r>
            <a:endParaRPr lang="fa-I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روش شناسي پژوهش در آموزش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2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txDef>
      <a:spPr>
        <a:noFill/>
      </a:spPr>
      <a:bodyPr wrap="square" rtlCol="1">
        <a:spAutoFit/>
      </a:bodyPr>
      <a:lstStyle>
        <a:defPPr>
          <a:defRPr sz="2400" dirty="0" smtClean="0">
            <a:cs typeface="B Zar" pitchFamily="2" charset="-78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روش شناسي پژوهش در آموزش</Template>
  <TotalTime>217</TotalTime>
  <Words>287</Words>
  <Application>Microsoft Office PowerPoint</Application>
  <PresentationFormat>On-screen Show (4:3)</PresentationFormat>
  <Paragraphs>118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روش شناسي پژوهش در آموزش</vt:lpstr>
      <vt:lpstr>روش شناسی تحقیقات در اپیدمیولوژی اجتماعی</vt:lpstr>
      <vt:lpstr>اپیدمیولوژی اجتماعی</vt:lpstr>
      <vt:lpstr>سطوح تحقیقات</vt:lpstr>
      <vt:lpstr>سطح ماکرو: socio-structural</vt:lpstr>
      <vt:lpstr>سطح مزو: social network</vt:lpstr>
      <vt:lpstr>سطح میکرو: Behavioral mechanisms</vt:lpstr>
      <vt:lpstr>مسیرهای تاثیرگذار</vt:lpstr>
      <vt:lpstr>سایر روشها و مدلهای تحقیقاتی</vt:lpstr>
    </vt:vector>
  </TitlesOfParts>
  <Company>PES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روش شناسي پژوهش در آموزش</dc:title>
  <dc:creator>Ali Akbar Haghdoost</dc:creator>
  <cp:lastModifiedBy>XPro</cp:lastModifiedBy>
  <cp:revision>85</cp:revision>
  <dcterms:created xsi:type="dcterms:W3CDTF">2012-02-01T20:54:50Z</dcterms:created>
  <dcterms:modified xsi:type="dcterms:W3CDTF">2013-09-28T19:41:12Z</dcterms:modified>
</cp:coreProperties>
</file>