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3AE06-F16E-4201-8E57-C0AAF5567796}" type="datetimeFigureOut">
              <a:rPr lang="en-US"/>
              <a:pPr>
                <a:defRPr/>
              </a:pPr>
              <a:t>7/10/2010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5C70AAE-3447-4C04-AD66-DD2048134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9DBF3F-D053-431F-B07A-3B50B7CA1C36}" type="datetimeFigureOut">
              <a:rPr lang="en-US"/>
              <a:pPr>
                <a:defRPr/>
              </a:pPr>
              <a:t>7/10/2010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B84F70-476E-4ED3-927E-A0E13519B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a-I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B7064-C53A-41A5-B90B-9FBE809343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/>
              <a:t>دانشگاه علوم پزشكي شيراز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86C1F-4854-4B70-9D86-A12877F7DF19}" type="datetime1">
              <a:rPr lang="en-US" smtClean="0"/>
              <a:pPr>
                <a:defRPr/>
              </a:pPr>
              <a:t>7/10/2010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A851A-F884-49FD-8344-DE14BFD2E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286A-F6F4-41C3-8622-4753B0943167}" type="datetime1">
              <a:rPr lang="en-US" smtClean="0"/>
              <a:pPr>
                <a:defRPr/>
              </a:pPr>
              <a:t>7/10/2010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DEA8-7823-4577-A40E-11E2FB0BB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77FF8-8432-4FF8-9698-76E39B3C043D}" type="datetime1">
              <a:rPr lang="en-US" smtClean="0"/>
              <a:pPr>
                <a:defRPr/>
              </a:pPr>
              <a:t>7/10/2010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C3DA-F26F-4D85-A866-16AA38256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lvl1pPr algn="l" rtl="0">
              <a:defRPr>
                <a:cs typeface="Zar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>
              <a:defRPr>
                <a:cs typeface="Zar" pitchFamily="2" charset="-78"/>
              </a:defRPr>
            </a:lvl1pPr>
            <a:lvl2pPr algn="l" rtl="0">
              <a:defRPr>
                <a:cs typeface="Zar" pitchFamily="2" charset="-78"/>
              </a:defRPr>
            </a:lvl2pPr>
            <a:lvl3pPr algn="l" rtl="0">
              <a:defRPr>
                <a:cs typeface="Zar" pitchFamily="2" charset="-78"/>
              </a:defRPr>
            </a:lvl3pPr>
            <a:lvl4pPr algn="l" rtl="0">
              <a:defRPr>
                <a:cs typeface="Zar" pitchFamily="2" charset="-78"/>
              </a:defRPr>
            </a:lvl4pPr>
            <a:lvl5pPr algn="l" rtl="0">
              <a:defRPr>
                <a:cs typeface="Zar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A6FA4-6BBA-499B-B973-AF9A4BC173CF}" type="datetime1">
              <a:rPr lang="en-US" smtClean="0"/>
              <a:pPr>
                <a:defRPr/>
              </a:pPr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4500" y="6477000"/>
            <a:ext cx="5576888" cy="274638"/>
          </a:xfrm>
        </p:spPr>
        <p:txBody>
          <a:bodyPr/>
          <a:lstStyle>
            <a:lvl1pPr algn="r" rtl="1">
              <a:defRPr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D77C-200B-4F1D-8D04-2CDCDB44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A3ABE-8227-43E7-AD99-9CC8450C87AC}" type="datetime1">
              <a:rPr lang="en-US" smtClean="0"/>
              <a:pPr>
                <a:defRPr/>
              </a:pPr>
              <a:t>7/10/2010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FE610-8055-47A9-B692-AA00BA04B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9C439-6A40-42A8-9160-5A5ADFEF06E0}" type="datetime1">
              <a:rPr lang="en-US" smtClean="0"/>
              <a:pPr>
                <a:defRPr/>
              </a:pPr>
              <a:t>7/10/2010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1D4-926A-4643-A790-A4FDCCCC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EC576-C5AB-4BE7-938F-738C08BC9A1F}" type="datetime1">
              <a:rPr lang="en-US" smtClean="0"/>
              <a:pPr>
                <a:defRPr/>
              </a:pPr>
              <a:t>7/10/2010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887F-49BB-46B8-93A2-103995891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8A5A2-7613-45DE-A45F-B52451EB7DC5}" type="datetime1">
              <a:rPr lang="en-US" smtClean="0"/>
              <a:pPr>
                <a:defRPr/>
              </a:pPr>
              <a:t>7/10/2010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462D1-7C4A-43A5-A101-4356541B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8393D-1555-4FBE-9D69-D52E980F3883}" type="datetime1">
              <a:rPr lang="en-US" smtClean="0"/>
              <a:pPr>
                <a:defRPr/>
              </a:pPr>
              <a:t>7/10/2010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EBBB-BFED-48C5-9252-40D3EA69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C208-C26B-4F2C-B968-20CE4E69E493}" type="datetime1">
              <a:rPr lang="en-US" smtClean="0"/>
              <a:pPr>
                <a:defRPr/>
              </a:pPr>
              <a:t>7/10/2010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1FAE-AE3A-4CF7-B738-63C2706A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5A4EF-1D4D-47E3-A52D-C0B0582284E5}" type="datetime1">
              <a:rPr lang="en-US" smtClean="0"/>
              <a:pPr>
                <a:defRPr/>
              </a:pPr>
              <a:t>7/10/2010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 smtClean="0"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DAB93-D311-46FC-8136-FA0D19365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CA6C782-50FC-4A4F-863E-79178C53F1A0}" type="datetime1">
              <a:rPr lang="en-US" smtClean="0"/>
              <a:pPr>
                <a:defRPr/>
              </a:pPr>
              <a:t>7/10/2010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A41785E-274E-4C7B-A84D-F1D0EAC76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9" r:id="rId4"/>
    <p:sldLayoutId id="2147483680" r:id="rId5"/>
    <p:sldLayoutId id="2147483681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 fontAlgn="auto">
              <a:spcAft>
                <a:spcPts val="0"/>
              </a:spcAft>
              <a:defRPr/>
            </a:pPr>
            <a:r>
              <a:rPr lang="en-US" dirty="0" smtClean="0"/>
              <a:t>Probabilistic Bias Analysis</a:t>
            </a:r>
            <a:endParaRPr lang="en-US" dirty="0">
              <a:solidFill>
                <a:schemeClr val="accent1"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143250" y="5429250"/>
            <a:ext cx="57197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a-IR" dirty="0" smtClean="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علي اكبر حقدوست، اپيدميولوژيست</a:t>
            </a:r>
            <a:endParaRPr lang="fa-IR" dirty="0">
              <a:solidFill>
                <a:srgbClr val="FFFFFF"/>
              </a:solidFill>
              <a:latin typeface="Corbel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0357" y="428604"/>
            <a:ext cx="3805850" cy="46166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بنام او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كه</a:t>
            </a: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 آگاه بر هر نهان است و دانا بر هر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حقيقت</a:t>
            </a:r>
            <a:endParaRPr lang="en-US" sz="2400" spc="-150" dirty="0">
              <a:ln w="11430"/>
              <a:solidFill>
                <a:srgbClr val="F8F8F8"/>
              </a:solidFill>
              <a:effectLst>
                <a:glow rad="101600">
                  <a:schemeClr val="tx1">
                    <a:lumMod val="65000"/>
                    <a:alpha val="60000"/>
                  </a:schemeClr>
                </a:glow>
              </a:effectLst>
              <a:latin typeface="+mn-lt"/>
              <a:cs typeface="Zar" pitchFamily="2" charset="-78"/>
            </a:endParaRPr>
          </a:p>
        </p:txBody>
      </p:sp>
      <p:pic>
        <p:nvPicPr>
          <p:cNvPr id="9221" name="Picture 7" descr="kerman 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000125"/>
            <a:ext cx="17160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467100" y="2143125"/>
            <a:ext cx="1857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a-IR" sz="110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دانشگاه علوم پزشكي كرمان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00175"/>
            <a:ext cx="8229600" cy="2786082"/>
          </a:xfrm>
        </p:spPr>
        <p:txBody>
          <a:bodyPr/>
          <a:lstStyle/>
          <a:p>
            <a:r>
              <a:rPr lang="en-US" sz="2800" dirty="0" smtClean="0"/>
              <a:t>an </a:t>
            </a:r>
            <a:r>
              <a:rPr lang="en-US" sz="2800" dirty="0" smtClean="0"/>
              <a:t>approximate guide </a:t>
            </a:r>
            <a:r>
              <a:rPr lang="en-US" sz="2800" dirty="0" smtClean="0"/>
              <a:t>for choosing values for </a:t>
            </a:r>
            <a:r>
              <a:rPr lang="en-US" sz="2800" i="1" dirty="0" smtClean="0"/>
              <a:t>Alpha </a:t>
            </a:r>
            <a:r>
              <a:rPr lang="en-US" sz="2800" i="1" dirty="0" smtClean="0"/>
              <a:t>and </a:t>
            </a:r>
            <a:r>
              <a:rPr lang="en-US" sz="2800" i="1" dirty="0" smtClean="0"/>
              <a:t>Beta </a:t>
            </a:r>
            <a:r>
              <a:rPr lang="en-US" sz="2800" i="1" dirty="0" smtClean="0"/>
              <a:t>is to specify a range of likely </a:t>
            </a:r>
            <a:r>
              <a:rPr lang="en-US" sz="2800" i="1" dirty="0" smtClean="0"/>
              <a:t>values </a:t>
            </a:r>
            <a:r>
              <a:rPr lang="en-US" sz="2800" dirty="0" smtClean="0"/>
              <a:t>with </a:t>
            </a:r>
            <a:r>
              <a:rPr lang="en-US" sz="2800" dirty="0" smtClean="0"/>
              <a:t>minimum = </a:t>
            </a:r>
            <a:r>
              <a:rPr lang="en-US" sz="2800" i="1" dirty="0" smtClean="0"/>
              <a:t>a and maximum = c , and also a mode = b </a:t>
            </a:r>
            <a:endParaRPr lang="en-US" sz="2800" i="1" dirty="0" smtClean="0"/>
          </a:p>
          <a:p>
            <a:r>
              <a:rPr lang="en-US" sz="2800" i="1" dirty="0" smtClean="0"/>
              <a:t>The </a:t>
            </a:r>
            <a:r>
              <a:rPr lang="en-US" sz="2800" i="1" dirty="0" smtClean="0"/>
              <a:t>mean of the </a:t>
            </a:r>
            <a:r>
              <a:rPr lang="en-US" sz="2800" i="1" dirty="0" smtClean="0"/>
              <a:t>beta </a:t>
            </a:r>
            <a:r>
              <a:rPr lang="en-US" sz="2800" dirty="0" smtClean="0"/>
              <a:t>distribution </a:t>
            </a:r>
            <a:r>
              <a:rPr lang="en-US" sz="2800" dirty="0" smtClean="0"/>
              <a:t>then approximately equals ( </a:t>
            </a:r>
            <a:r>
              <a:rPr lang="en-US" sz="2800" i="1" dirty="0" smtClean="0"/>
              <a:t>a + 4 b + c )/6 and the standard </a:t>
            </a:r>
            <a:r>
              <a:rPr lang="en-US" sz="2800" i="1" dirty="0" smtClean="0"/>
              <a:t>deviation </a:t>
            </a:r>
            <a:r>
              <a:rPr lang="en-US" sz="2800" dirty="0" smtClean="0"/>
              <a:t>equals </a:t>
            </a:r>
            <a:r>
              <a:rPr lang="en-US" sz="2800" dirty="0" smtClean="0"/>
              <a:t>( </a:t>
            </a:r>
            <a:r>
              <a:rPr lang="en-US" sz="2800" i="1" dirty="0" smtClean="0"/>
              <a:t>c − a )/6.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4286256"/>
            <a:ext cx="4143404" cy="222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214554"/>
            <a:ext cx="6070213" cy="326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Comparing different distributions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31289" y="1774825"/>
            <a:ext cx="7481422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28596" y="1714488"/>
            <a:ext cx="834265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155448"/>
            <a:ext cx="8429652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Sensitivity </a:t>
            </a:r>
            <a:r>
              <a:rPr lang="en-US" dirty="0" smtClean="0"/>
              <a:t>analysis with different distributions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69736" y="1774825"/>
            <a:ext cx="7204528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r>
              <a:rPr lang="en-US" sz="3600" dirty="0" smtClean="0"/>
              <a:t>Exposure </a:t>
            </a:r>
            <a:r>
              <a:rPr lang="en-US" sz="3600" dirty="0" smtClean="0"/>
              <a:t>Misclassification Implementation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4825"/>
            <a:ext cx="9144000" cy="4625975"/>
          </a:xfrm>
        </p:spPr>
        <p:txBody>
          <a:bodyPr/>
          <a:lstStyle/>
          <a:p>
            <a:r>
              <a:rPr lang="en-US" dirty="0" smtClean="0"/>
              <a:t>sensitivity </a:t>
            </a:r>
            <a:r>
              <a:rPr lang="en-US" dirty="0" smtClean="0"/>
              <a:t>(SE) of 78</a:t>
            </a:r>
            <a:r>
              <a:rPr lang="en-US" dirty="0" smtClean="0"/>
              <a:t>%</a:t>
            </a:r>
            <a:endParaRPr lang="en-US" dirty="0" smtClean="0"/>
          </a:p>
          <a:p>
            <a:r>
              <a:rPr lang="en-US" dirty="0" smtClean="0"/>
              <a:t>specificity </a:t>
            </a:r>
            <a:r>
              <a:rPr lang="en-US" dirty="0" smtClean="0"/>
              <a:t>(SP) of </a:t>
            </a:r>
            <a:r>
              <a:rPr lang="en-US" dirty="0" smtClean="0"/>
              <a:t>99%</a:t>
            </a:r>
          </a:p>
          <a:p>
            <a:r>
              <a:rPr lang="en-US" dirty="0" smtClean="0"/>
              <a:t>and </a:t>
            </a:r>
            <a:r>
              <a:rPr lang="en-US" dirty="0" smtClean="0"/>
              <a:t>for the misclassification to </a:t>
            </a:r>
            <a:r>
              <a:rPr lang="en-US" dirty="0" smtClean="0"/>
              <a:t>be non-differential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57224" y="1500174"/>
            <a:ext cx="7215237" cy="2123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8686800" cy="1252728"/>
          </a:xfrm>
        </p:spPr>
        <p:txBody>
          <a:bodyPr>
            <a:noAutofit/>
          </a:bodyPr>
          <a:lstStyle/>
          <a:p>
            <a:r>
              <a:rPr lang="en-US" sz="3600" dirty="0" smtClean="0"/>
              <a:t>Exposure </a:t>
            </a:r>
            <a:r>
              <a:rPr lang="en-US" sz="3600" dirty="0" smtClean="0"/>
              <a:t>Misclassification Implementation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0" y="3500438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uniform distribution for both sensitivity and specificity; we have to multiple two distributions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714884"/>
            <a:ext cx="84391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r>
              <a:rPr lang="en-US" sz="3600" dirty="0" smtClean="0"/>
              <a:t>Unmeasured Confounding Implementation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1500174"/>
            <a:ext cx="56769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14282" y="4357694"/>
            <a:ext cx="86439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 smtClean="0"/>
              <a:t>the prevalence of being Muslim vs. any other religion </a:t>
            </a:r>
            <a:r>
              <a:rPr lang="en-US" dirty="0" smtClean="0"/>
              <a:t>was 80</a:t>
            </a:r>
            <a:r>
              <a:rPr lang="en-US" dirty="0" smtClean="0"/>
              <a:t>% among circumcised men ( </a:t>
            </a:r>
            <a:r>
              <a:rPr lang="en-US" i="1" dirty="0" smtClean="0"/>
              <a:t>p</a:t>
            </a:r>
            <a:r>
              <a:rPr lang="en-US" i="1" baseline="-25000" dirty="0" smtClean="0"/>
              <a:t>1</a:t>
            </a:r>
            <a:r>
              <a:rPr lang="en-US" i="1" dirty="0" smtClean="0"/>
              <a:t> </a:t>
            </a:r>
            <a:r>
              <a:rPr lang="en-US" i="1" dirty="0" smtClean="0"/>
              <a:t>) and 5% among uncircumcised men ( </a:t>
            </a:r>
            <a:r>
              <a:rPr lang="en-US" i="1" dirty="0" smtClean="0"/>
              <a:t>p</a:t>
            </a:r>
            <a:r>
              <a:rPr lang="en-US" i="1" baseline="-25000" dirty="0" smtClean="0"/>
              <a:t>0</a:t>
            </a:r>
            <a:r>
              <a:rPr lang="en-US" i="1" dirty="0" smtClean="0"/>
              <a:t> ).</a:t>
            </a:r>
          </a:p>
          <a:p>
            <a:pPr algn="l" rtl="0"/>
            <a:endParaRPr lang="en-US" i="1" dirty="0" smtClean="0"/>
          </a:p>
          <a:p>
            <a:pPr algn="l" rtl="0"/>
            <a:r>
              <a:rPr lang="en-US" dirty="0" smtClean="0"/>
              <a:t>Muslim </a:t>
            </a:r>
            <a:r>
              <a:rPr lang="en-US" dirty="0" smtClean="0"/>
              <a:t>men had 0.63 times the risk of acquiring HIV as men </a:t>
            </a:r>
            <a:r>
              <a:rPr lang="en-US" dirty="0" smtClean="0"/>
              <a:t>who did </a:t>
            </a:r>
            <a:r>
              <a:rPr lang="en-US" dirty="0" smtClean="0"/>
              <a:t>not (</a:t>
            </a:r>
            <a:r>
              <a:rPr lang="en-US" dirty="0" smtClean="0"/>
              <a:t>RR</a:t>
            </a:r>
            <a:r>
              <a:rPr lang="en-US" baseline="-25000" dirty="0" smtClean="0"/>
              <a:t>CD</a:t>
            </a:r>
            <a:r>
              <a:rPr lang="en-US" dirty="0" smtClean="0"/>
              <a:t> 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1571612"/>
            <a:ext cx="8229600" cy="2647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571612"/>
            <a:ext cx="6786610" cy="2957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72008"/>
            <a:ext cx="9144000" cy="189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probabilistic bias analysis, </a:t>
            </a:r>
            <a:r>
              <a:rPr lang="en-US" dirty="0" smtClean="0"/>
              <a:t>the investigator specifies </a:t>
            </a:r>
            <a:r>
              <a:rPr lang="en-US" dirty="0" smtClean="0"/>
              <a:t>probability distributions for each of the bias parameters, and </a:t>
            </a:r>
            <a:r>
              <a:rPr lang="en-US" dirty="0" smtClean="0"/>
              <a:t>then uses Monte </a:t>
            </a:r>
            <a:r>
              <a:rPr lang="en-US" dirty="0" smtClean="0"/>
              <a:t>Carlo sampling techniques to generate a frequency distribution of </a:t>
            </a:r>
            <a:r>
              <a:rPr lang="en-US" dirty="0" smtClean="0"/>
              <a:t>corrected estimates </a:t>
            </a:r>
            <a:r>
              <a:rPr lang="en-US" dirty="0" smtClean="0"/>
              <a:t>of effect.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Bias Implementation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500174"/>
            <a:ext cx="8229600" cy="2015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3429000"/>
            <a:ext cx="39243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4429132"/>
            <a:ext cx="8286808" cy="183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Correlated Distributions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6813" y="1785926"/>
            <a:ext cx="8670831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55448"/>
            <a:ext cx="8929718" cy="12527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Impossible Values for Bias Parameters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857364"/>
            <a:ext cx="7358114" cy="3273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r>
              <a:rPr lang="en-US" sz="3600" dirty="0" smtClean="0"/>
              <a:t>Combining Systematic and Random Error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785926"/>
            <a:ext cx="7358114" cy="858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9237" y="2786058"/>
            <a:ext cx="8844763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 between smoking during pregnancy and breast cancer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928794" y="1500174"/>
            <a:ext cx="5857916" cy="3464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0" y="492919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400" dirty="0" smtClean="0">
                <a:cs typeface="B Zar" pitchFamily="2" charset="-78"/>
              </a:rPr>
              <a:t>What would be the results if we assume that the sensitivity of our question was 78%?</a:t>
            </a:r>
          </a:p>
          <a:p>
            <a:pPr algn="l" rtl="0"/>
            <a:r>
              <a:rPr lang="en-US" sz="2400" dirty="0" smtClean="0">
                <a:cs typeface="B Zar" pitchFamily="2" charset="-78"/>
              </a:rPr>
              <a:t>How much you are sure that the sensitivity is exactly 78%? What would be the results if I assume it ranges between 68% and 88%</a:t>
            </a:r>
            <a:endParaRPr lang="en-US" sz="2400" dirty="0" smtClean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</a:t>
            </a:r>
            <a:r>
              <a:rPr lang="en-US" dirty="0" smtClean="0"/>
              <a:t>distribution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conduct a probabilistic bias analysis, we need to specify a probability </a:t>
            </a:r>
            <a:r>
              <a:rPr lang="en-US" dirty="0" smtClean="0"/>
              <a:t>distribution for </a:t>
            </a:r>
            <a:r>
              <a:rPr lang="en-US" dirty="0" smtClean="0"/>
              <a:t>all or some of the bias </a:t>
            </a:r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Discrete </a:t>
            </a:r>
            <a:r>
              <a:rPr lang="en-US" dirty="0" smtClean="0"/>
              <a:t>probability distribution, which is also called a </a:t>
            </a:r>
            <a:r>
              <a:rPr lang="en-US" i="1" dirty="0" smtClean="0"/>
              <a:t>probability mass </a:t>
            </a:r>
            <a:r>
              <a:rPr lang="en-US" i="1" dirty="0" smtClean="0"/>
              <a:t>function</a:t>
            </a:r>
          </a:p>
          <a:p>
            <a:pPr lvl="1"/>
            <a:r>
              <a:rPr lang="en-US" dirty="0" smtClean="0"/>
              <a:t>Continuous probability </a:t>
            </a:r>
            <a:r>
              <a:rPr lang="en-US" dirty="0" smtClean="0"/>
              <a:t>distribution, which is also called a </a:t>
            </a:r>
            <a:r>
              <a:rPr lang="en-US" i="1" dirty="0" smtClean="0"/>
              <a:t>probability density function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97666" y="1500173"/>
            <a:ext cx="6717606" cy="446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071670" y="5857892"/>
            <a:ext cx="52293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err="1" smtClean="0"/>
              <a:t>random</a:t>
            </a:r>
            <a:r>
              <a:rPr lang="en-US" sz="2800" i="1" baseline="-25000" dirty="0" err="1" smtClean="0"/>
              <a:t>min,max</a:t>
            </a:r>
            <a:r>
              <a:rPr lang="en-US" sz="2800" i="1" dirty="0" smtClean="0"/>
              <a:t>=</a:t>
            </a:r>
            <a:r>
              <a:rPr lang="en-US" sz="2800" i="1" dirty="0" err="1" smtClean="0"/>
              <a:t>min+u</a:t>
            </a:r>
            <a:r>
              <a:rPr lang="en-US" sz="2800" i="1" dirty="0" smtClean="0"/>
              <a:t>·(max-min)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Trapezoidal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500174"/>
            <a:ext cx="4955051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9" y="1643049"/>
            <a:ext cx="4500560" cy="784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80554" y="2428868"/>
            <a:ext cx="4263446" cy="2386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Triangular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500174"/>
            <a:ext cx="506845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67275" y="2428868"/>
            <a:ext cx="427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49336" y="3786190"/>
            <a:ext cx="4294664" cy="3071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-1" y="1500174"/>
            <a:ext cx="4929191" cy="345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2553668"/>
            <a:ext cx="6357950" cy="4304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95925" y="1714488"/>
            <a:ext cx="36480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وش شناسي پژوهش در آموزش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2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 rtl="0">
          <a:defRPr sz="2400" dirty="0" smtClean="0">
            <a:cs typeface="B Zar" pitchFamily="2" charset="-7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روش شناسي پژوهش در آموزش</Template>
  <TotalTime>224</TotalTime>
  <Words>562</Words>
  <Application>Microsoft Office PowerPoint</Application>
  <PresentationFormat>On-screen Show (4:3)</PresentationFormat>
  <Paragraphs>130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روش شناسي پژوهش در آموزش</vt:lpstr>
      <vt:lpstr>Probabilistic Bias Analysis</vt:lpstr>
      <vt:lpstr>Applications</vt:lpstr>
      <vt:lpstr>Relationship between smoking during pregnancy and breast cancer</vt:lpstr>
      <vt:lpstr>Probability distribution </vt:lpstr>
      <vt:lpstr>Uniform Distribution</vt:lpstr>
      <vt:lpstr>Trapezoidal Distribution</vt:lpstr>
      <vt:lpstr>Triangular Distribution</vt:lpstr>
      <vt:lpstr>Normal Distribution</vt:lpstr>
      <vt:lpstr>Beta Distribution</vt:lpstr>
      <vt:lpstr>Beta Distribution</vt:lpstr>
      <vt:lpstr>Beta Distribution</vt:lpstr>
      <vt:lpstr>Comparing different distributions</vt:lpstr>
      <vt:lpstr>Sensitivity analysis</vt:lpstr>
      <vt:lpstr>Sensitivity analysis with different distributions</vt:lpstr>
      <vt:lpstr>Exposure Misclassification Implementation</vt:lpstr>
      <vt:lpstr>Exposure Misclassification Implementation</vt:lpstr>
      <vt:lpstr>Unmeasured Confounding Implementation</vt:lpstr>
      <vt:lpstr>Slide 18</vt:lpstr>
      <vt:lpstr>Slide 19</vt:lpstr>
      <vt:lpstr>Selection Bias Implementation</vt:lpstr>
      <vt:lpstr>Correlated Distributions</vt:lpstr>
      <vt:lpstr>Impossible Values for Bias Parameters</vt:lpstr>
      <vt:lpstr>Combining Systematic and Random Error</vt:lpstr>
    </vt:vector>
  </TitlesOfParts>
  <Company>PES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روش شناسي پژوهش در آموزش</dc:title>
  <dc:creator>Ali Akbar Haghdoost</dc:creator>
  <cp:lastModifiedBy>Ali Akbar Haghdoost</cp:lastModifiedBy>
  <cp:revision>87</cp:revision>
  <dcterms:created xsi:type="dcterms:W3CDTF">2010-07-10T13:55:10Z</dcterms:created>
  <dcterms:modified xsi:type="dcterms:W3CDTF">2010-07-10T17:39:30Z</dcterms:modified>
</cp:coreProperties>
</file>