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77" r:id="rId2"/>
    <p:sldId id="278" r:id="rId3"/>
    <p:sldId id="280" r:id="rId4"/>
    <p:sldId id="279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79" autoAdjust="0"/>
    <p:restoredTop sz="94660"/>
  </p:normalViewPr>
  <p:slideViewPr>
    <p:cSldViewPr>
      <p:cViewPr>
        <p:scale>
          <a:sx n="90" d="100"/>
          <a:sy n="90" d="100"/>
        </p:scale>
        <p:origin x="-120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7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FE43-6061-4C45-B70D-0C6A27FDE60F}" type="datetime1">
              <a:rPr lang="en-US" smtClean="0"/>
              <a:t>10/14/2010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29719-8E40-49CB-B204-7D91460BC13E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2350-3EF7-46AE-B3D3-40D83EC8E03E}" type="datetime1">
              <a:rPr lang="en-US" smtClean="0"/>
              <a:t>10/14/2010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Zar" pitchFamily="2" charset="-78"/>
              </a:defRPr>
            </a:lvl1pPr>
            <a:lvl2pPr algn="r" rtl="1">
              <a:defRPr>
                <a:cs typeface="B Zar" pitchFamily="2" charset="-78"/>
              </a:defRPr>
            </a:lvl2pPr>
            <a:lvl3pPr algn="r" rtl="1">
              <a:defRPr>
                <a:cs typeface="B Zar" pitchFamily="2" charset="-78"/>
              </a:defRPr>
            </a:lvl3pPr>
            <a:lvl4pPr algn="r" rtl="1">
              <a:defRPr>
                <a:cs typeface="B Zar" pitchFamily="2" charset="-78"/>
              </a:defRPr>
            </a:lvl4pPr>
            <a:lvl5pPr algn="r" rtl="1">
              <a:defRPr>
                <a:cs typeface="B 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3AF2D-8E07-44A5-821E-35D77596B39C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3F0A4-3E6A-4C1D-B630-7DF56FEACFFF}" type="datetime1">
              <a:rPr lang="en-US" smtClean="0"/>
              <a:t>10/14/2010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EACC2-364E-4B44-A45C-BA7C25349431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48E33-EF0A-450C-B8A8-62B1AEF1F849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C9FF8-395E-4B55-B736-981E4DFDADE9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8793D-DB8C-49CE-86CA-644496951F3E}" type="datetime1">
              <a:rPr lang="en-US" smtClean="0"/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B0EC1-4FA7-4672-9D51-89E4981682ED}" type="datetime1">
              <a:rPr lang="en-US" smtClean="0"/>
              <a:t>10/14/2010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B8786-AAA5-48C0-9E30-A70ABFE1B372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A5CF5FA-13F4-45DE-8B6C-16BDA8CCAF74}" type="datetime1">
              <a:rPr lang="en-US" smtClean="0"/>
              <a:t>10/14/2010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yquote.com/quotes/quotes/w/williamosl390540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357562"/>
            <a:ext cx="8077200" cy="928694"/>
          </a:xfrm>
        </p:spPr>
        <p:txBody>
          <a:bodyPr>
            <a:noAutofit/>
          </a:bodyPr>
          <a:lstStyle/>
          <a:p>
            <a:pPr algn="ctr" rtl="1"/>
            <a:r>
              <a:rPr lang="fa-IR" sz="5400" dirty="0" smtClean="0"/>
              <a:t>فارماکواپیدمیولوژی</a:t>
            </a:r>
            <a:endParaRPr lang="en-US" sz="5400" dirty="0"/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ransition advTm="1228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تعریف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412" indent="-514350" algn="l" rtl="0">
              <a:buFont typeface="+mj-lt"/>
              <a:buAutoNum type="arabicPeriod"/>
            </a:pPr>
            <a:r>
              <a:rPr lang="en-GB" dirty="0" smtClean="0"/>
              <a:t>the study of the utilization and effects of drugs in large numbers of </a:t>
            </a:r>
            <a:r>
              <a:rPr lang="en-GB" dirty="0" smtClean="0"/>
              <a:t>people</a:t>
            </a:r>
            <a:endParaRPr lang="fa-IR" dirty="0" smtClean="0"/>
          </a:p>
          <a:p>
            <a:pPr marL="633412" indent="-514350" algn="l" rtl="0">
              <a:buFont typeface="+mj-lt"/>
              <a:buAutoNum type="arabicPeriod"/>
            </a:pPr>
            <a:endParaRPr lang="fa-IR" dirty="0" smtClean="0"/>
          </a:p>
          <a:p>
            <a:pPr marL="633412" indent="-514350" algn="l" rtl="0">
              <a:buFont typeface="+mj-lt"/>
              <a:buAutoNum type="arabicPeriod"/>
            </a:pPr>
            <a:r>
              <a:rPr lang="en-GB" dirty="0" smtClean="0"/>
              <a:t>the application of epidemiological methods to pharmacological </a:t>
            </a:r>
            <a:r>
              <a:rPr lang="en-GB" dirty="0" smtClean="0"/>
              <a:t>issues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تاریخچه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5738" indent="-4763" algn="ctr" rtl="0">
              <a:buNone/>
            </a:pPr>
            <a:r>
              <a:rPr lang="en-I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‘Thalidomide disaster’ in 1961 led to establishment of committee of safety of medicines in 1968 in UK</a:t>
            </a:r>
          </a:p>
          <a:p>
            <a:pPr marL="185738" indent="-4763" algn="ctr" rtl="0">
              <a:buNone/>
            </a:pPr>
            <a:endParaRPr lang="en-GB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57188" indent="-4763" algn="ctr" rtl="0">
              <a:buNone/>
            </a:pPr>
            <a:r>
              <a:rPr lang="en-IE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Pharmacoepidemiology</a:t>
            </a:r>
            <a:r>
              <a:rPr lang="en-I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first appeared in medical literature (BMJ) in 1984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774825"/>
            <a:ext cx="8858312" cy="462597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a-IR" dirty="0" smtClean="0"/>
              <a:t>ارزیابی اثربخشی داروها در مراحل قبل از ورود دارو به بازار (</a:t>
            </a:r>
            <a:r>
              <a:rPr lang="fa-IR" sz="2400" dirty="0" smtClean="0"/>
              <a:t>چراکه مبانی متدلوژی کارآزماییهای بالینی در اپیدمیولوژی به صورت گسترده بحث می شود</a:t>
            </a:r>
            <a:r>
              <a:rPr lang="fa-IR" dirty="0" smtClean="0"/>
              <a:t>)</a:t>
            </a:r>
          </a:p>
          <a:p>
            <a:pPr>
              <a:spcBef>
                <a:spcPts val="600"/>
              </a:spcBef>
            </a:pPr>
            <a:r>
              <a:rPr lang="fa-IR" dirty="0" smtClean="0"/>
              <a:t>شناسایی عوارض داروها بعد از ورود به بازار (</a:t>
            </a:r>
            <a:r>
              <a:rPr lang="en-GB" sz="2400" b="1" dirty="0" err="1" smtClean="0"/>
              <a:t>Pharmacovigilance</a:t>
            </a:r>
            <a:r>
              <a:rPr lang="fa-IR" dirty="0" smtClean="0"/>
              <a:t>)</a:t>
            </a:r>
          </a:p>
          <a:p>
            <a:pPr>
              <a:spcBef>
                <a:spcPts val="600"/>
              </a:spcBef>
            </a:pPr>
            <a:r>
              <a:rPr lang="fa-IR" dirty="0" smtClean="0"/>
              <a:t>بررسی عوامل موثر در عدم مصرف داروها در جامعه بر اساس پروتکلهای استاندارد</a:t>
            </a:r>
          </a:p>
          <a:p>
            <a:pPr>
              <a:spcBef>
                <a:spcPts val="600"/>
              </a:spcBef>
            </a:pPr>
            <a:r>
              <a:rPr lang="fa-IR" dirty="0" smtClean="0"/>
              <a:t>بررسی ابعاد اقتصادی دارو (</a:t>
            </a:r>
            <a:r>
              <a:rPr lang="en-US" dirty="0" err="1" smtClean="0"/>
              <a:t>pharmacoeconomy</a:t>
            </a:r>
            <a:r>
              <a:rPr lang="fa-IR" dirty="0" smtClean="0"/>
              <a:t>)</a:t>
            </a:r>
          </a:p>
          <a:p>
            <a:pPr>
              <a:spcBef>
                <a:spcPts val="600"/>
              </a:spcBef>
            </a:pPr>
            <a:r>
              <a:rPr lang="fa-IR" dirty="0" smtClean="0"/>
              <a:t>تولید فرضیات جدید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2"/>
            <a:ext cx="914400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متدولوژیهای رایج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آنالیز بانکهای اطلاعاتی بسیار بزرگ</a:t>
            </a:r>
          </a:p>
          <a:p>
            <a:r>
              <a:rPr lang="fa-IR" dirty="0" smtClean="0"/>
              <a:t>ترکیب اطلاعات از منابع مختلف و نتیجه گیرهای کلان</a:t>
            </a:r>
          </a:p>
          <a:p>
            <a:r>
              <a:rPr lang="fa-IR" dirty="0" smtClean="0"/>
              <a:t>انجام کارآزماییهای بالینی به خصوص در سطوح بزرگ و چند ملیتی</a:t>
            </a:r>
          </a:p>
          <a:p>
            <a:r>
              <a:rPr lang="fa-IR" dirty="0" smtClean="0"/>
              <a:t>مدلهای جدید مطالعات مشاهده ای مانند </a:t>
            </a:r>
            <a:r>
              <a:rPr lang="en-US" dirty="0" smtClean="0"/>
              <a:t>case-cohort</a:t>
            </a:r>
            <a:r>
              <a:rPr lang="fa-IR" dirty="0" smtClean="0"/>
              <a:t> و یا </a:t>
            </a:r>
            <a:r>
              <a:rPr lang="en-US" dirty="0" smtClean="0"/>
              <a:t>case-cross over </a:t>
            </a:r>
            <a:r>
              <a:rPr lang="en-US" dirty="0" err="1" smtClean="0"/>
              <a:t>studeis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975" indent="-61913" algn="l" rtl="0">
              <a:buFont typeface="Wingdings" pitchFamily="2" charset="2"/>
              <a:buNone/>
            </a:pPr>
            <a:r>
              <a:rPr lang="en-GB" sz="3600" i="1" dirty="0" smtClean="0"/>
              <a:t>The young physician starts life with 20 drugs for each disease, and the old physician ends life with one drug for 20 diseases. </a:t>
            </a:r>
            <a:br>
              <a:rPr lang="en-GB" sz="3600" i="1" dirty="0" smtClean="0"/>
            </a:br>
            <a:endParaRPr lang="en-GB" sz="3600" i="1" dirty="0" smtClean="0"/>
          </a:p>
          <a:p>
            <a:pPr algn="l" rtl="0">
              <a:buFont typeface="Wingdings" pitchFamily="2" charset="2"/>
              <a:buNone/>
            </a:pPr>
            <a:r>
              <a:rPr lang="en-GB" b="1" i="1" dirty="0" smtClean="0">
                <a:solidFill>
                  <a:srgbClr val="FF0000"/>
                </a:solidFill>
                <a:hlinkClick r:id="rId3"/>
              </a:rPr>
              <a:t>William Osler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فارماکواپیدمیولوژی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sz="2400" dirty="0" smtClean="0">
            <a:cs typeface="B Zar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9944</TotalTime>
  <Words>268</Words>
  <Application>Microsoft Office PowerPoint</Application>
  <PresentationFormat>On-screen Show (4:3)</PresentationFormat>
  <Paragraphs>51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روش شناسي پژوهش در آموزش</vt:lpstr>
      <vt:lpstr>فارماکواپیدمیولوژی</vt:lpstr>
      <vt:lpstr>تعریف</vt:lpstr>
      <vt:lpstr>تاریخچه</vt:lpstr>
      <vt:lpstr>کاربردها</vt:lpstr>
      <vt:lpstr>Slide 5</vt:lpstr>
      <vt:lpstr>متدولوژیهای رایج</vt:lpstr>
      <vt:lpstr>Slide 7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Ali Akbar Haghdoost</cp:lastModifiedBy>
  <cp:revision>506</cp:revision>
  <dcterms:created xsi:type="dcterms:W3CDTF">2010-01-27T16:56:38Z</dcterms:created>
  <dcterms:modified xsi:type="dcterms:W3CDTF">2010-10-13T21:08:46Z</dcterms:modified>
</cp:coreProperties>
</file>