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77" r:id="rId2"/>
    <p:sldId id="278" r:id="rId3"/>
    <p:sldId id="279" r:id="rId4"/>
    <p:sldId id="285" r:id="rId5"/>
    <p:sldId id="283" r:id="rId6"/>
    <p:sldId id="284" r:id="rId7"/>
    <p:sldId id="286" r:id="rId8"/>
    <p:sldId id="280" r:id="rId9"/>
    <p:sldId id="281" r:id="rId10"/>
    <p:sldId id="282" r:id="rId11"/>
    <p:sldId id="287" r:id="rId12"/>
    <p:sldId id="288" r:id="rId13"/>
    <p:sldId id="289" r:id="rId14"/>
  </p:sldIdLst>
  <p:sldSz cx="9144000" cy="6858000" type="screen4x3"/>
  <p:notesSz cx="6858000" cy="9144000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879" autoAdjust="0"/>
    <p:restoredTop sz="94660"/>
  </p:normalViewPr>
  <p:slideViewPr>
    <p:cSldViewPr>
      <p:cViewPr>
        <p:scale>
          <a:sx n="90" d="100"/>
          <a:sy n="90" d="100"/>
        </p:scale>
        <p:origin x="-127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D:\COOLDISK\16.5.2010\HIVHUB\HIVmodeling%20new%20version\results\IRAN%20ESTIMATION,new%20-%20Copy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COOLDISK\16.5.2010\HIVHUB\HIVmodeling%20new%20version\results\IRAN%20ESTIMATION,new%20-%20Copy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"/>
  <c:chart>
    <c:plotArea>
      <c:layout>
        <c:manualLayout>
          <c:layoutTarget val="inner"/>
          <c:xMode val="edge"/>
          <c:yMode val="edge"/>
          <c:x val="0.12199803149606299"/>
          <c:y val="4.4995013921132566E-2"/>
          <c:w val="0.71957847769029182"/>
          <c:h val="0.77974200033506713"/>
        </c:manualLayout>
      </c:layout>
      <c:lineChart>
        <c:grouping val="standard"/>
        <c:ser>
          <c:idx val="0"/>
          <c:order val="0"/>
          <c:tx>
            <c:strRef>
              <c:f>version4!$B$1</c:f>
              <c:strCache>
                <c:ptCount val="1"/>
                <c:pt idx="0">
                  <c:v>Total Population</c:v>
                </c:pt>
              </c:strCache>
            </c:strRef>
          </c:tx>
          <c:spPr>
            <a:ln w="41275">
              <a:solidFill>
                <a:schemeClr val="tx1"/>
              </a:solidFill>
            </a:ln>
          </c:spPr>
          <c:marker>
            <c:symbol val="none"/>
          </c:marker>
          <c:cat>
            <c:numRef>
              <c:f>version4!$A$12:$A$47</c:f>
              <c:numCache>
                <c:formatCode>General</c:formatCode>
                <c:ptCount val="3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</c:numCache>
            </c:numRef>
          </c:cat>
          <c:val>
            <c:numRef>
              <c:f>version4!$B$12:$B$47</c:f>
              <c:numCache>
                <c:formatCode>#,##0</c:formatCode>
                <c:ptCount val="36"/>
                <c:pt idx="0">
                  <c:v>4848</c:v>
                </c:pt>
                <c:pt idx="1">
                  <c:v>5282</c:v>
                </c:pt>
                <c:pt idx="2">
                  <c:v>5749</c:v>
                </c:pt>
                <c:pt idx="3">
                  <c:v>6253</c:v>
                </c:pt>
                <c:pt idx="4">
                  <c:v>6797</c:v>
                </c:pt>
                <c:pt idx="5">
                  <c:v>7387</c:v>
                </c:pt>
                <c:pt idx="6">
                  <c:v>8026</c:v>
                </c:pt>
                <c:pt idx="7">
                  <c:v>8720</c:v>
                </c:pt>
                <c:pt idx="8">
                  <c:v>9490</c:v>
                </c:pt>
                <c:pt idx="9">
                  <c:v>10312</c:v>
                </c:pt>
                <c:pt idx="10">
                  <c:v>11244</c:v>
                </c:pt>
                <c:pt idx="11">
                  <c:v>12275</c:v>
                </c:pt>
                <c:pt idx="12">
                  <c:v>13422</c:v>
                </c:pt>
                <c:pt idx="13">
                  <c:v>14744</c:v>
                </c:pt>
                <c:pt idx="14">
                  <c:v>16324</c:v>
                </c:pt>
                <c:pt idx="15">
                  <c:v>18315</c:v>
                </c:pt>
                <c:pt idx="16">
                  <c:v>20969</c:v>
                </c:pt>
                <c:pt idx="17">
                  <c:v>24667</c:v>
                </c:pt>
                <c:pt idx="18">
                  <c:v>29839</c:v>
                </c:pt>
                <c:pt idx="19">
                  <c:v>36797</c:v>
                </c:pt>
                <c:pt idx="20">
                  <c:v>45684</c:v>
                </c:pt>
                <c:pt idx="21">
                  <c:v>56457</c:v>
                </c:pt>
                <c:pt idx="22">
                  <c:v>68187</c:v>
                </c:pt>
                <c:pt idx="23">
                  <c:v>78323</c:v>
                </c:pt>
                <c:pt idx="24">
                  <c:v>84545</c:v>
                </c:pt>
                <c:pt idx="25">
                  <c:v>87074</c:v>
                </c:pt>
                <c:pt idx="26">
                  <c:v>87566</c:v>
                </c:pt>
                <c:pt idx="27">
                  <c:v>87524</c:v>
                </c:pt>
                <c:pt idx="28">
                  <c:v>87833</c:v>
                </c:pt>
                <c:pt idx="29">
                  <c:v>88783</c:v>
                </c:pt>
                <c:pt idx="30">
                  <c:v>90421</c:v>
                </c:pt>
                <c:pt idx="31">
                  <c:v>92941</c:v>
                </c:pt>
                <c:pt idx="32">
                  <c:v>96340</c:v>
                </c:pt>
                <c:pt idx="33">
                  <c:v>100604</c:v>
                </c:pt>
                <c:pt idx="34">
                  <c:v>105724</c:v>
                </c:pt>
                <c:pt idx="35">
                  <c:v>111701</c:v>
                </c:pt>
              </c:numCache>
            </c:numRef>
          </c:val>
        </c:ser>
        <c:ser>
          <c:idx val="1"/>
          <c:order val="1"/>
          <c:tx>
            <c:strRef>
              <c:f>version4!$C$1</c:f>
              <c:strCache>
                <c:ptCount val="1"/>
                <c:pt idx="0">
                  <c:v>IDU</c:v>
                </c:pt>
              </c:strCache>
            </c:strRef>
          </c:tx>
          <c:spPr>
            <a:ln>
              <a:solidFill>
                <a:schemeClr val="tx1">
                  <a:lumMod val="65000"/>
                  <a:lumOff val="35000"/>
                </a:schemeClr>
              </a:solidFill>
            </a:ln>
          </c:spPr>
          <c:marker>
            <c:symbol val="circle"/>
            <c:size val="5"/>
            <c:spPr>
              <a:solidFill>
                <a:schemeClr val="tx1">
                  <a:lumMod val="65000"/>
                  <a:lumOff val="35000"/>
                </a:schemeClr>
              </a:solidFill>
            </c:spPr>
          </c:marker>
          <c:cat>
            <c:numRef>
              <c:f>version4!$A$12:$A$47</c:f>
              <c:numCache>
                <c:formatCode>General</c:formatCode>
                <c:ptCount val="3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</c:numCache>
            </c:numRef>
          </c:cat>
          <c:val>
            <c:numRef>
              <c:f>version4!$C$12:$C$47</c:f>
              <c:numCache>
                <c:formatCode>General</c:formatCode>
                <c:ptCount val="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37</c:v>
                </c:pt>
                <c:pt idx="11">
                  <c:v>68</c:v>
                </c:pt>
                <c:pt idx="12">
                  <c:v>124</c:v>
                </c:pt>
                <c:pt idx="13">
                  <c:v>225</c:v>
                </c:pt>
                <c:pt idx="14">
                  <c:v>411</c:v>
                </c:pt>
                <c:pt idx="15">
                  <c:v>748</c:v>
                </c:pt>
                <c:pt idx="16" formatCode="#,##0">
                  <c:v>1356</c:v>
                </c:pt>
                <c:pt idx="17" formatCode="#,##0">
                  <c:v>2441</c:v>
                </c:pt>
                <c:pt idx="18" formatCode="#,##0">
                  <c:v>4340</c:v>
                </c:pt>
                <c:pt idx="19" formatCode="#,##0">
                  <c:v>7549</c:v>
                </c:pt>
                <c:pt idx="20" formatCode="#,##0">
                  <c:v>12637</c:v>
                </c:pt>
                <c:pt idx="21" formatCode="#,##0">
                  <c:v>19860</c:v>
                </c:pt>
                <c:pt idx="22" formatCode="#,##0">
                  <c:v>28280</c:v>
                </c:pt>
                <c:pt idx="23" formatCode="#,##0">
                  <c:v>35185</c:v>
                </c:pt>
                <c:pt idx="24" formatCode="#,##0">
                  <c:v>38092</c:v>
                </c:pt>
                <c:pt idx="25" formatCode="#,##0">
                  <c:v>37136</c:v>
                </c:pt>
                <c:pt idx="26" formatCode="#,##0">
                  <c:v>33910</c:v>
                </c:pt>
                <c:pt idx="27" formatCode="#,##0">
                  <c:v>29846</c:v>
                </c:pt>
                <c:pt idx="28" formatCode="#,##0">
                  <c:v>25780</c:v>
                </c:pt>
                <c:pt idx="29" formatCode="#,##0">
                  <c:v>22072</c:v>
                </c:pt>
                <c:pt idx="30" formatCode="#,##0">
                  <c:v>18822</c:v>
                </c:pt>
                <c:pt idx="31" formatCode="#,##0">
                  <c:v>16017</c:v>
                </c:pt>
                <c:pt idx="32" formatCode="#,##0">
                  <c:v>13610</c:v>
                </c:pt>
                <c:pt idx="33" formatCode="#,##0">
                  <c:v>11553</c:v>
                </c:pt>
                <c:pt idx="34" formatCode="#,##0">
                  <c:v>9799</c:v>
                </c:pt>
                <c:pt idx="35" formatCode="#,##0">
                  <c:v>8305</c:v>
                </c:pt>
              </c:numCache>
            </c:numRef>
          </c:val>
        </c:ser>
        <c:ser>
          <c:idx val="2"/>
          <c:order val="2"/>
          <c:tx>
            <c:strRef>
              <c:f>version4!$D$1</c:f>
              <c:strCache>
                <c:ptCount val="1"/>
                <c:pt idx="0">
                  <c:v>Prisoners</c:v>
                </c:pt>
              </c:strCache>
            </c:strRef>
          </c:tx>
          <c:marker>
            <c:symbol val="star"/>
            <c:size val="5"/>
          </c:marker>
          <c:cat>
            <c:numRef>
              <c:f>version4!$A$12:$A$47</c:f>
              <c:numCache>
                <c:formatCode>General</c:formatCode>
                <c:ptCount val="3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</c:numCache>
            </c:numRef>
          </c:cat>
          <c:val>
            <c:numRef>
              <c:f>version4!$D$12:$D$47</c:f>
              <c:numCache>
                <c:formatCode>General</c:formatCode>
                <c:ptCount val="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28</c:v>
                </c:pt>
                <c:pt idx="12">
                  <c:v>60</c:v>
                </c:pt>
                <c:pt idx="13">
                  <c:v>127</c:v>
                </c:pt>
                <c:pt idx="14">
                  <c:v>268</c:v>
                </c:pt>
                <c:pt idx="15">
                  <c:v>556</c:v>
                </c:pt>
                <c:pt idx="16" formatCode="#,##0">
                  <c:v>1116</c:v>
                </c:pt>
                <c:pt idx="17" formatCode="#,##0">
                  <c:v>2110</c:v>
                </c:pt>
                <c:pt idx="18" formatCode="#,##0">
                  <c:v>3621</c:v>
                </c:pt>
                <c:pt idx="19" formatCode="#,##0">
                  <c:v>5453</c:v>
                </c:pt>
                <c:pt idx="20" formatCode="#,##0">
                  <c:v>7166</c:v>
                </c:pt>
                <c:pt idx="21" formatCode="#,##0">
                  <c:v>8443</c:v>
                </c:pt>
                <c:pt idx="22" formatCode="#,##0">
                  <c:v>9283</c:v>
                </c:pt>
                <c:pt idx="23" formatCode="#,##0">
                  <c:v>9831</c:v>
                </c:pt>
                <c:pt idx="24" formatCode="#,##0">
                  <c:v>10222</c:v>
                </c:pt>
                <c:pt idx="25" formatCode="#,##0">
                  <c:v>10536</c:v>
                </c:pt>
                <c:pt idx="26" formatCode="#,##0">
                  <c:v>10816</c:v>
                </c:pt>
                <c:pt idx="27" formatCode="#,##0">
                  <c:v>11084</c:v>
                </c:pt>
                <c:pt idx="28" formatCode="#,##0">
                  <c:v>11350</c:v>
                </c:pt>
                <c:pt idx="29" formatCode="#,##0">
                  <c:v>11617</c:v>
                </c:pt>
                <c:pt idx="30" formatCode="#,##0">
                  <c:v>11889</c:v>
                </c:pt>
                <c:pt idx="31" formatCode="#,##0">
                  <c:v>12166</c:v>
                </c:pt>
                <c:pt idx="32" formatCode="#,##0">
                  <c:v>12449</c:v>
                </c:pt>
                <c:pt idx="33" formatCode="#,##0">
                  <c:v>12738</c:v>
                </c:pt>
                <c:pt idx="34" formatCode="#,##0">
                  <c:v>13033</c:v>
                </c:pt>
                <c:pt idx="35" formatCode="#,##0">
                  <c:v>13334</c:v>
                </c:pt>
              </c:numCache>
            </c:numRef>
          </c:val>
        </c:ser>
        <c:ser>
          <c:idx val="5"/>
          <c:order val="5"/>
          <c:tx>
            <c:strRef>
              <c:f>version4!$G$1</c:f>
              <c:strCache>
                <c:ptCount val="1"/>
                <c:pt idx="0">
                  <c:v>Low Risk Population</c:v>
                </c:pt>
              </c:strCache>
            </c:strRef>
          </c:tx>
          <c:marker>
            <c:symbol val="square"/>
            <c:size val="4"/>
          </c:marker>
          <c:cat>
            <c:numRef>
              <c:f>version4!$A$12:$A$47</c:f>
              <c:numCache>
                <c:formatCode>General</c:formatCode>
                <c:ptCount val="3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</c:numCache>
            </c:numRef>
          </c:cat>
          <c:val>
            <c:numRef>
              <c:f>version4!$G$12:$G$47</c:f>
              <c:numCache>
                <c:formatCode>#,##0</c:formatCode>
                <c:ptCount val="36"/>
                <c:pt idx="0">
                  <c:v>4846</c:v>
                </c:pt>
                <c:pt idx="1">
                  <c:v>5279</c:v>
                </c:pt>
                <c:pt idx="2">
                  <c:v>5745</c:v>
                </c:pt>
                <c:pt idx="3">
                  <c:v>6247</c:v>
                </c:pt>
                <c:pt idx="4">
                  <c:v>6790</c:v>
                </c:pt>
                <c:pt idx="5">
                  <c:v>7378</c:v>
                </c:pt>
                <c:pt idx="6">
                  <c:v>8015</c:v>
                </c:pt>
                <c:pt idx="7">
                  <c:v>8706</c:v>
                </c:pt>
                <c:pt idx="8">
                  <c:v>9456</c:v>
                </c:pt>
                <c:pt idx="9">
                  <c:v>10270</c:v>
                </c:pt>
                <c:pt idx="10">
                  <c:v>11154</c:v>
                </c:pt>
                <c:pt idx="11">
                  <c:v>12114</c:v>
                </c:pt>
                <c:pt idx="12">
                  <c:v>13157</c:v>
                </c:pt>
                <c:pt idx="13">
                  <c:v>14289</c:v>
                </c:pt>
                <c:pt idx="14">
                  <c:v>15519</c:v>
                </c:pt>
                <c:pt idx="15">
                  <c:v>16855</c:v>
                </c:pt>
                <c:pt idx="16">
                  <c:v>18305</c:v>
                </c:pt>
                <c:pt idx="17">
                  <c:v>19880</c:v>
                </c:pt>
                <c:pt idx="18">
                  <c:v>21589</c:v>
                </c:pt>
                <c:pt idx="19">
                  <c:v>23446</c:v>
                </c:pt>
                <c:pt idx="20">
                  <c:v>25462</c:v>
                </c:pt>
                <c:pt idx="21">
                  <c:v>27653</c:v>
                </c:pt>
                <c:pt idx="22">
                  <c:v>30034</c:v>
                </c:pt>
                <c:pt idx="23">
                  <c:v>32617</c:v>
                </c:pt>
                <c:pt idx="24">
                  <c:v>35432</c:v>
                </c:pt>
                <c:pt idx="25">
                  <c:v>38485</c:v>
                </c:pt>
                <c:pt idx="26">
                  <c:v>41793</c:v>
                </c:pt>
                <c:pt idx="27">
                  <c:v>45406</c:v>
                </c:pt>
                <c:pt idx="28">
                  <c:v>49364</c:v>
                </c:pt>
                <c:pt idx="29">
                  <c:v>53587</c:v>
                </c:pt>
                <c:pt idx="30">
                  <c:v>58019</c:v>
                </c:pt>
                <c:pt idx="31">
                  <c:v>62863</c:v>
                </c:pt>
                <c:pt idx="32">
                  <c:v>68154</c:v>
                </c:pt>
                <c:pt idx="33">
                  <c:v>73924</c:v>
                </c:pt>
                <c:pt idx="34">
                  <c:v>80203</c:v>
                </c:pt>
                <c:pt idx="35">
                  <c:v>87028</c:v>
                </c:pt>
              </c:numCache>
            </c:numRef>
          </c:val>
        </c:ser>
        <c:marker val="1"/>
        <c:axId val="81426688"/>
        <c:axId val="81436672"/>
      </c:lineChart>
      <c:lineChart>
        <c:grouping val="standard"/>
        <c:ser>
          <c:idx val="3"/>
          <c:order val="3"/>
          <c:tx>
            <c:strRef>
              <c:f>version4!$E$1</c:f>
              <c:strCache>
                <c:ptCount val="1"/>
                <c:pt idx="0">
                  <c:v>FSW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triangle"/>
            <c:size val="5"/>
            <c:spPr>
              <a:ln>
                <a:solidFill>
                  <a:srgbClr val="FF0000"/>
                </a:solidFill>
              </a:ln>
            </c:spPr>
          </c:marker>
          <c:cat>
            <c:numRef>
              <c:f>version4!$A$12:$A$47</c:f>
              <c:numCache>
                <c:formatCode>General</c:formatCode>
                <c:ptCount val="3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</c:numCache>
            </c:numRef>
          </c:cat>
          <c:val>
            <c:numRef>
              <c:f>version4!$E$12:$E$47</c:f>
              <c:numCache>
                <c:formatCode>General</c:formatCode>
                <c:ptCount val="36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7</c:v>
                </c:pt>
                <c:pt idx="5">
                  <c:v>9</c:v>
                </c:pt>
                <c:pt idx="6">
                  <c:v>11</c:v>
                </c:pt>
                <c:pt idx="7">
                  <c:v>14</c:v>
                </c:pt>
                <c:pt idx="8">
                  <c:v>18</c:v>
                </c:pt>
                <c:pt idx="9">
                  <c:v>24</c:v>
                </c:pt>
                <c:pt idx="10">
                  <c:v>31</c:v>
                </c:pt>
                <c:pt idx="11">
                  <c:v>39</c:v>
                </c:pt>
                <c:pt idx="12">
                  <c:v>50</c:v>
                </c:pt>
                <c:pt idx="13">
                  <c:v>64</c:v>
                </c:pt>
                <c:pt idx="14">
                  <c:v>81</c:v>
                </c:pt>
                <c:pt idx="15">
                  <c:v>101</c:v>
                </c:pt>
                <c:pt idx="16">
                  <c:v>127</c:v>
                </c:pt>
                <c:pt idx="17">
                  <c:v>158</c:v>
                </c:pt>
                <c:pt idx="18">
                  <c:v>194</c:v>
                </c:pt>
                <c:pt idx="19">
                  <c:v>236</c:v>
                </c:pt>
                <c:pt idx="20">
                  <c:v>284</c:v>
                </c:pt>
                <c:pt idx="21">
                  <c:v>338</c:v>
                </c:pt>
                <c:pt idx="22">
                  <c:v>396</c:v>
                </c:pt>
                <c:pt idx="23">
                  <c:v>458</c:v>
                </c:pt>
                <c:pt idx="24">
                  <c:v>522</c:v>
                </c:pt>
                <c:pt idx="25">
                  <c:v>586</c:v>
                </c:pt>
                <c:pt idx="26">
                  <c:v>650</c:v>
                </c:pt>
                <c:pt idx="27">
                  <c:v>713</c:v>
                </c:pt>
                <c:pt idx="28">
                  <c:v>773</c:v>
                </c:pt>
                <c:pt idx="29">
                  <c:v>829</c:v>
                </c:pt>
                <c:pt idx="30">
                  <c:v>882</c:v>
                </c:pt>
                <c:pt idx="31">
                  <c:v>932</c:v>
                </c:pt>
                <c:pt idx="32">
                  <c:v>978</c:v>
                </c:pt>
                <c:pt idx="33" formatCode="#,##0">
                  <c:v>1022</c:v>
                </c:pt>
                <c:pt idx="34" formatCode="#,##0">
                  <c:v>1063</c:v>
                </c:pt>
                <c:pt idx="35" formatCode="#,##0">
                  <c:v>1103</c:v>
                </c:pt>
              </c:numCache>
            </c:numRef>
          </c:val>
        </c:ser>
        <c:ser>
          <c:idx val="4"/>
          <c:order val="4"/>
          <c:tx>
            <c:strRef>
              <c:f>version4!$F$1</c:f>
              <c:strCache>
                <c:ptCount val="1"/>
                <c:pt idx="0">
                  <c:v>MSM</c:v>
                </c:pt>
              </c:strCache>
            </c:strRef>
          </c:tx>
          <c:spPr>
            <a:ln w="38100">
              <a:solidFill>
                <a:srgbClr val="FF0000"/>
              </a:solidFill>
              <a:prstDash val="dash"/>
            </a:ln>
          </c:spPr>
          <c:marker>
            <c:symbol val="none"/>
          </c:marker>
          <c:cat>
            <c:numRef>
              <c:f>version4!$A$12:$A$47</c:f>
              <c:numCache>
                <c:formatCode>General</c:formatCode>
                <c:ptCount val="3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</c:numCache>
            </c:numRef>
          </c:cat>
          <c:val>
            <c:numRef>
              <c:f>version4!$F$12:$F$47</c:f>
              <c:numCache>
                <c:formatCode>General</c:formatCode>
                <c:ptCount val="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16</c:v>
                </c:pt>
                <c:pt idx="9">
                  <c:v>19</c:v>
                </c:pt>
                <c:pt idx="10">
                  <c:v>22</c:v>
                </c:pt>
                <c:pt idx="11">
                  <c:v>27</c:v>
                </c:pt>
                <c:pt idx="12">
                  <c:v>32</c:v>
                </c:pt>
                <c:pt idx="13">
                  <c:v>38</c:v>
                </c:pt>
                <c:pt idx="14">
                  <c:v>46</c:v>
                </c:pt>
                <c:pt idx="15">
                  <c:v>55</c:v>
                </c:pt>
                <c:pt idx="16">
                  <c:v>66</c:v>
                </c:pt>
                <c:pt idx="17">
                  <c:v>79</c:v>
                </c:pt>
                <c:pt idx="18">
                  <c:v>94</c:v>
                </c:pt>
                <c:pt idx="19">
                  <c:v>113</c:v>
                </c:pt>
                <c:pt idx="20">
                  <c:v>135</c:v>
                </c:pt>
                <c:pt idx="21">
                  <c:v>162</c:v>
                </c:pt>
                <c:pt idx="22">
                  <c:v>194</c:v>
                </c:pt>
                <c:pt idx="23">
                  <c:v>232</c:v>
                </c:pt>
                <c:pt idx="24">
                  <c:v>277</c:v>
                </c:pt>
                <c:pt idx="25">
                  <c:v>332</c:v>
                </c:pt>
                <c:pt idx="26">
                  <c:v>397</c:v>
                </c:pt>
                <c:pt idx="27">
                  <c:v>474</c:v>
                </c:pt>
                <c:pt idx="28">
                  <c:v>567</c:v>
                </c:pt>
                <c:pt idx="29">
                  <c:v>677</c:v>
                </c:pt>
                <c:pt idx="30">
                  <c:v>808</c:v>
                </c:pt>
                <c:pt idx="31">
                  <c:v>964</c:v>
                </c:pt>
                <c:pt idx="32" formatCode="#,##0">
                  <c:v>1148</c:v>
                </c:pt>
                <c:pt idx="33" formatCode="#,##0">
                  <c:v>1367</c:v>
                </c:pt>
                <c:pt idx="34" formatCode="#,##0">
                  <c:v>1626</c:v>
                </c:pt>
                <c:pt idx="35" formatCode="#,##0">
                  <c:v>1932</c:v>
                </c:pt>
              </c:numCache>
            </c:numRef>
          </c:val>
        </c:ser>
        <c:marker val="1"/>
        <c:axId val="81440128"/>
        <c:axId val="81438592"/>
      </c:lineChart>
      <c:catAx>
        <c:axId val="81426688"/>
        <c:scaling>
          <c:orientation val="minMax"/>
        </c:scaling>
        <c:axPos val="b"/>
        <c:numFmt formatCode="General" sourceLinked="1"/>
        <c:tickLblPos val="nextTo"/>
        <c:txPr>
          <a:bodyPr rot="2400000"/>
          <a:lstStyle/>
          <a:p>
            <a:pPr>
              <a:defRPr lang="en-GB"/>
            </a:pPr>
            <a:endParaRPr lang="en-US"/>
          </a:p>
        </c:txPr>
        <c:crossAx val="81436672"/>
        <c:crosses val="autoZero"/>
        <c:auto val="1"/>
        <c:lblAlgn val="ctr"/>
        <c:lblOffset val="100"/>
      </c:catAx>
      <c:valAx>
        <c:axId val="81436672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lang="en-GB"/>
            </a:pPr>
            <a:endParaRPr lang="en-US"/>
          </a:p>
        </c:txPr>
        <c:crossAx val="81426688"/>
        <c:crosses val="autoZero"/>
        <c:crossBetween val="between"/>
        <c:dispUnits>
          <c:builtInUnit val="thousands"/>
          <c:dispUnitsLbl>
            <c:layout>
              <c:manualLayout>
                <c:xMode val="edge"/>
                <c:yMode val="edge"/>
                <c:x val="2.5132545931758482E-3"/>
                <c:y val="0.37654592517465579"/>
              </c:manualLayout>
            </c:layout>
            <c:txPr>
              <a:bodyPr/>
              <a:lstStyle/>
              <a:p>
                <a:pPr>
                  <a:defRPr lang="en-GB"/>
                </a:pPr>
                <a:endParaRPr lang="en-US"/>
              </a:p>
            </c:txPr>
          </c:dispUnitsLbl>
        </c:dispUnits>
      </c:valAx>
      <c:valAx>
        <c:axId val="81438592"/>
        <c:scaling>
          <c:orientation val="minMax"/>
        </c:scaling>
        <c:axPos val="r"/>
        <c:numFmt formatCode="General" sourceLinked="1"/>
        <c:tickLblPos val="nextTo"/>
        <c:txPr>
          <a:bodyPr/>
          <a:lstStyle/>
          <a:p>
            <a:pPr>
              <a:defRPr lang="en-GB"/>
            </a:pPr>
            <a:endParaRPr lang="en-US"/>
          </a:p>
        </c:txPr>
        <c:crossAx val="81440128"/>
        <c:crosses val="max"/>
        <c:crossBetween val="between"/>
      </c:valAx>
      <c:catAx>
        <c:axId val="81440128"/>
        <c:scaling>
          <c:orientation val="minMax"/>
        </c:scaling>
        <c:delete val="1"/>
        <c:axPos val="b"/>
        <c:numFmt formatCode="General" sourceLinked="1"/>
        <c:tickLblPos val="none"/>
        <c:crossAx val="81438592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10307320526385724"/>
          <c:y val="1.6468414404592721E-2"/>
          <c:w val="0.22879129119849165"/>
          <c:h val="0.58155007219842225"/>
        </c:manualLayout>
      </c:layout>
      <c:spPr>
        <a:noFill/>
      </c:spPr>
      <c:txPr>
        <a:bodyPr/>
        <a:lstStyle/>
        <a:p>
          <a:pPr>
            <a:defRPr lang="en-GB"/>
          </a:pPr>
          <a:endParaRPr lang="en-US"/>
        </a:p>
      </c:txPr>
    </c:legend>
    <c:plotVisOnly val="1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"/>
  <c:chart>
    <c:plotArea>
      <c:layout>
        <c:manualLayout>
          <c:layoutTarget val="inner"/>
          <c:xMode val="edge"/>
          <c:yMode val="edge"/>
          <c:x val="0.11142875388751602"/>
          <c:y val="3.6641979158545959E-2"/>
          <c:w val="0.86365717059090263"/>
          <c:h val="0.85616044281593517"/>
        </c:manualLayout>
      </c:layout>
      <c:areaChart>
        <c:grouping val="stacked"/>
        <c:ser>
          <c:idx val="0"/>
          <c:order val="0"/>
          <c:tx>
            <c:strRef>
              <c:f>version4!$C$1</c:f>
              <c:strCache>
                <c:ptCount val="1"/>
                <c:pt idx="0">
                  <c:v>IDU</c:v>
                </c:pt>
              </c:strCache>
            </c:strRef>
          </c:tx>
          <c:spPr>
            <a:solidFill>
              <a:sysClr val="window" lastClr="FFFFFF"/>
            </a:solidFill>
          </c:spPr>
          <c:cat>
            <c:numRef>
              <c:f>version4!$A$12:$A$47</c:f>
              <c:numCache>
                <c:formatCode>General</c:formatCode>
                <c:ptCount val="3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</c:numCache>
            </c:numRef>
          </c:cat>
          <c:val>
            <c:numRef>
              <c:f>version4!$C$12:$C$47</c:f>
              <c:numCache>
                <c:formatCode>General</c:formatCode>
                <c:ptCount val="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37</c:v>
                </c:pt>
                <c:pt idx="11">
                  <c:v>68</c:v>
                </c:pt>
                <c:pt idx="12">
                  <c:v>124</c:v>
                </c:pt>
                <c:pt idx="13">
                  <c:v>225</c:v>
                </c:pt>
                <c:pt idx="14">
                  <c:v>411</c:v>
                </c:pt>
                <c:pt idx="15">
                  <c:v>748</c:v>
                </c:pt>
                <c:pt idx="16" formatCode="#,##0">
                  <c:v>1356</c:v>
                </c:pt>
                <c:pt idx="17" formatCode="#,##0">
                  <c:v>2441</c:v>
                </c:pt>
                <c:pt idx="18" formatCode="#,##0">
                  <c:v>4340</c:v>
                </c:pt>
                <c:pt idx="19" formatCode="#,##0">
                  <c:v>7549</c:v>
                </c:pt>
                <c:pt idx="20" formatCode="#,##0">
                  <c:v>12637</c:v>
                </c:pt>
                <c:pt idx="21" formatCode="#,##0">
                  <c:v>19860</c:v>
                </c:pt>
                <c:pt idx="22" formatCode="#,##0">
                  <c:v>28280</c:v>
                </c:pt>
                <c:pt idx="23" formatCode="#,##0">
                  <c:v>35185</c:v>
                </c:pt>
                <c:pt idx="24" formatCode="#,##0">
                  <c:v>38092</c:v>
                </c:pt>
                <c:pt idx="25" formatCode="#,##0">
                  <c:v>37136</c:v>
                </c:pt>
                <c:pt idx="26" formatCode="#,##0">
                  <c:v>33910</c:v>
                </c:pt>
                <c:pt idx="27" formatCode="#,##0">
                  <c:v>29846</c:v>
                </c:pt>
                <c:pt idx="28" formatCode="#,##0">
                  <c:v>25780</c:v>
                </c:pt>
                <c:pt idx="29" formatCode="#,##0">
                  <c:v>22072</c:v>
                </c:pt>
                <c:pt idx="30" formatCode="#,##0">
                  <c:v>18822</c:v>
                </c:pt>
                <c:pt idx="31" formatCode="#,##0">
                  <c:v>16017</c:v>
                </c:pt>
                <c:pt idx="32" formatCode="#,##0">
                  <c:v>13610</c:v>
                </c:pt>
                <c:pt idx="33" formatCode="#,##0">
                  <c:v>11553</c:v>
                </c:pt>
                <c:pt idx="34" formatCode="#,##0">
                  <c:v>9799</c:v>
                </c:pt>
                <c:pt idx="35" formatCode="#,##0">
                  <c:v>8305</c:v>
                </c:pt>
              </c:numCache>
            </c:numRef>
          </c:val>
        </c:ser>
        <c:ser>
          <c:idx val="1"/>
          <c:order val="1"/>
          <c:tx>
            <c:strRef>
              <c:f>version4!$D$1</c:f>
              <c:strCache>
                <c:ptCount val="1"/>
                <c:pt idx="0">
                  <c:v>Prisoners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</c:spPr>
          <c:cat>
            <c:numRef>
              <c:f>version4!$A$12:$A$47</c:f>
              <c:numCache>
                <c:formatCode>General</c:formatCode>
                <c:ptCount val="3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</c:numCache>
            </c:numRef>
          </c:cat>
          <c:val>
            <c:numRef>
              <c:f>version4!$D$12:$D$47</c:f>
              <c:numCache>
                <c:formatCode>General</c:formatCode>
                <c:ptCount val="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28</c:v>
                </c:pt>
                <c:pt idx="12">
                  <c:v>60</c:v>
                </c:pt>
                <c:pt idx="13">
                  <c:v>127</c:v>
                </c:pt>
                <c:pt idx="14">
                  <c:v>268</c:v>
                </c:pt>
                <c:pt idx="15">
                  <c:v>556</c:v>
                </c:pt>
                <c:pt idx="16" formatCode="#,##0">
                  <c:v>1116</c:v>
                </c:pt>
                <c:pt idx="17" formatCode="#,##0">
                  <c:v>2110</c:v>
                </c:pt>
                <c:pt idx="18" formatCode="#,##0">
                  <c:v>3621</c:v>
                </c:pt>
                <c:pt idx="19" formatCode="#,##0">
                  <c:v>5453</c:v>
                </c:pt>
                <c:pt idx="20" formatCode="#,##0">
                  <c:v>7166</c:v>
                </c:pt>
                <c:pt idx="21" formatCode="#,##0">
                  <c:v>8443</c:v>
                </c:pt>
                <c:pt idx="22" formatCode="#,##0">
                  <c:v>9283</c:v>
                </c:pt>
                <c:pt idx="23" formatCode="#,##0">
                  <c:v>9831</c:v>
                </c:pt>
                <c:pt idx="24" formatCode="#,##0">
                  <c:v>10222</c:v>
                </c:pt>
                <c:pt idx="25" formatCode="#,##0">
                  <c:v>10536</c:v>
                </c:pt>
                <c:pt idx="26" formatCode="#,##0">
                  <c:v>10816</c:v>
                </c:pt>
                <c:pt idx="27" formatCode="#,##0">
                  <c:v>11084</c:v>
                </c:pt>
                <c:pt idx="28" formatCode="#,##0">
                  <c:v>11350</c:v>
                </c:pt>
                <c:pt idx="29" formatCode="#,##0">
                  <c:v>11617</c:v>
                </c:pt>
                <c:pt idx="30" formatCode="#,##0">
                  <c:v>11889</c:v>
                </c:pt>
                <c:pt idx="31" formatCode="#,##0">
                  <c:v>12166</c:v>
                </c:pt>
                <c:pt idx="32" formatCode="#,##0">
                  <c:v>12449</c:v>
                </c:pt>
                <c:pt idx="33" formatCode="#,##0">
                  <c:v>12738</c:v>
                </c:pt>
                <c:pt idx="34" formatCode="#,##0">
                  <c:v>13033</c:v>
                </c:pt>
                <c:pt idx="35" formatCode="#,##0">
                  <c:v>13334</c:v>
                </c:pt>
              </c:numCache>
            </c:numRef>
          </c:val>
        </c:ser>
        <c:ser>
          <c:idx val="2"/>
          <c:order val="2"/>
          <c:tx>
            <c:strRef>
              <c:f>version4!$E$1</c:f>
              <c:strCache>
                <c:ptCount val="1"/>
                <c:pt idx="0">
                  <c:v>FSW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cat>
            <c:numRef>
              <c:f>version4!$A$12:$A$47</c:f>
              <c:numCache>
                <c:formatCode>General</c:formatCode>
                <c:ptCount val="3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</c:numCache>
            </c:numRef>
          </c:cat>
          <c:val>
            <c:numRef>
              <c:f>version4!$E$12:$E$47</c:f>
              <c:numCache>
                <c:formatCode>General</c:formatCode>
                <c:ptCount val="36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7</c:v>
                </c:pt>
                <c:pt idx="5">
                  <c:v>9</c:v>
                </c:pt>
                <c:pt idx="6">
                  <c:v>11</c:v>
                </c:pt>
                <c:pt idx="7">
                  <c:v>14</c:v>
                </c:pt>
                <c:pt idx="8">
                  <c:v>18</c:v>
                </c:pt>
                <c:pt idx="9">
                  <c:v>24</c:v>
                </c:pt>
                <c:pt idx="10">
                  <c:v>31</c:v>
                </c:pt>
                <c:pt idx="11">
                  <c:v>39</c:v>
                </c:pt>
                <c:pt idx="12">
                  <c:v>50</c:v>
                </c:pt>
                <c:pt idx="13">
                  <c:v>64</c:v>
                </c:pt>
                <c:pt idx="14">
                  <c:v>81</c:v>
                </c:pt>
                <c:pt idx="15">
                  <c:v>101</c:v>
                </c:pt>
                <c:pt idx="16">
                  <c:v>127</c:v>
                </c:pt>
                <c:pt idx="17">
                  <c:v>158</c:v>
                </c:pt>
                <c:pt idx="18">
                  <c:v>194</c:v>
                </c:pt>
                <c:pt idx="19">
                  <c:v>236</c:v>
                </c:pt>
                <c:pt idx="20">
                  <c:v>284</c:v>
                </c:pt>
                <c:pt idx="21">
                  <c:v>338</c:v>
                </c:pt>
                <c:pt idx="22">
                  <c:v>396</c:v>
                </c:pt>
                <c:pt idx="23">
                  <c:v>458</c:v>
                </c:pt>
                <c:pt idx="24">
                  <c:v>522</c:v>
                </c:pt>
                <c:pt idx="25">
                  <c:v>586</c:v>
                </c:pt>
                <c:pt idx="26">
                  <c:v>650</c:v>
                </c:pt>
                <c:pt idx="27">
                  <c:v>713</c:v>
                </c:pt>
                <c:pt idx="28">
                  <c:v>773</c:v>
                </c:pt>
                <c:pt idx="29">
                  <c:v>829</c:v>
                </c:pt>
                <c:pt idx="30">
                  <c:v>882</c:v>
                </c:pt>
                <c:pt idx="31">
                  <c:v>932</c:v>
                </c:pt>
                <c:pt idx="32">
                  <c:v>978</c:v>
                </c:pt>
                <c:pt idx="33" formatCode="#,##0">
                  <c:v>1022</c:v>
                </c:pt>
                <c:pt idx="34" formatCode="#,##0">
                  <c:v>1063</c:v>
                </c:pt>
                <c:pt idx="35" formatCode="#,##0">
                  <c:v>1103</c:v>
                </c:pt>
              </c:numCache>
            </c:numRef>
          </c:val>
        </c:ser>
        <c:ser>
          <c:idx val="3"/>
          <c:order val="3"/>
          <c:tx>
            <c:strRef>
              <c:f>version4!$F$1</c:f>
              <c:strCache>
                <c:ptCount val="1"/>
                <c:pt idx="0">
                  <c:v>MSM</c:v>
                </c:pt>
              </c:strCache>
            </c:strRef>
          </c:tx>
          <c:spPr>
            <a:solidFill>
              <a:schemeClr val="tx1"/>
            </a:solidFill>
          </c:spPr>
          <c:cat>
            <c:numRef>
              <c:f>version4!$A$12:$A$47</c:f>
              <c:numCache>
                <c:formatCode>General</c:formatCode>
                <c:ptCount val="3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</c:numCache>
            </c:numRef>
          </c:cat>
          <c:val>
            <c:numRef>
              <c:f>version4!$F$12:$F$47</c:f>
              <c:numCache>
                <c:formatCode>General</c:formatCode>
                <c:ptCount val="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16</c:v>
                </c:pt>
                <c:pt idx="9">
                  <c:v>19</c:v>
                </c:pt>
                <c:pt idx="10">
                  <c:v>22</c:v>
                </c:pt>
                <c:pt idx="11">
                  <c:v>27</c:v>
                </c:pt>
                <c:pt idx="12">
                  <c:v>32</c:v>
                </c:pt>
                <c:pt idx="13">
                  <c:v>38</c:v>
                </c:pt>
                <c:pt idx="14">
                  <c:v>46</c:v>
                </c:pt>
                <c:pt idx="15">
                  <c:v>55</c:v>
                </c:pt>
                <c:pt idx="16">
                  <c:v>66</c:v>
                </c:pt>
                <c:pt idx="17">
                  <c:v>79</c:v>
                </c:pt>
                <c:pt idx="18">
                  <c:v>94</c:v>
                </c:pt>
                <c:pt idx="19">
                  <c:v>113</c:v>
                </c:pt>
                <c:pt idx="20">
                  <c:v>135</c:v>
                </c:pt>
                <c:pt idx="21">
                  <c:v>162</c:v>
                </c:pt>
                <c:pt idx="22">
                  <c:v>194</c:v>
                </c:pt>
                <c:pt idx="23">
                  <c:v>232</c:v>
                </c:pt>
                <c:pt idx="24">
                  <c:v>277</c:v>
                </c:pt>
                <c:pt idx="25">
                  <c:v>332</c:v>
                </c:pt>
                <c:pt idx="26">
                  <c:v>397</c:v>
                </c:pt>
                <c:pt idx="27">
                  <c:v>474</c:v>
                </c:pt>
                <c:pt idx="28">
                  <c:v>567</c:v>
                </c:pt>
                <c:pt idx="29">
                  <c:v>677</c:v>
                </c:pt>
                <c:pt idx="30">
                  <c:v>808</c:v>
                </c:pt>
                <c:pt idx="31">
                  <c:v>964</c:v>
                </c:pt>
                <c:pt idx="32" formatCode="#,##0">
                  <c:v>1148</c:v>
                </c:pt>
                <c:pt idx="33" formatCode="#,##0">
                  <c:v>1367</c:v>
                </c:pt>
                <c:pt idx="34" formatCode="#,##0">
                  <c:v>1626</c:v>
                </c:pt>
                <c:pt idx="35" formatCode="#,##0">
                  <c:v>1932</c:v>
                </c:pt>
              </c:numCache>
            </c:numRef>
          </c:val>
        </c:ser>
        <c:ser>
          <c:idx val="4"/>
          <c:order val="4"/>
          <c:tx>
            <c:strRef>
              <c:f>version4!$G$1</c:f>
              <c:strCache>
                <c:ptCount val="1"/>
                <c:pt idx="0">
                  <c:v>Low Risk Population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effectLst/>
          </c:spPr>
          <c:cat>
            <c:numRef>
              <c:f>version4!$A$12:$A$47</c:f>
              <c:numCache>
                <c:formatCode>General</c:formatCode>
                <c:ptCount val="36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</c:numCache>
            </c:numRef>
          </c:cat>
          <c:val>
            <c:numRef>
              <c:f>version4!$G$12:$G$47</c:f>
              <c:numCache>
                <c:formatCode>#,##0</c:formatCode>
                <c:ptCount val="36"/>
                <c:pt idx="0">
                  <c:v>4846</c:v>
                </c:pt>
                <c:pt idx="1">
                  <c:v>5279</c:v>
                </c:pt>
                <c:pt idx="2">
                  <c:v>5745</c:v>
                </c:pt>
                <c:pt idx="3">
                  <c:v>6247</c:v>
                </c:pt>
                <c:pt idx="4">
                  <c:v>6790</c:v>
                </c:pt>
                <c:pt idx="5">
                  <c:v>7378</c:v>
                </c:pt>
                <c:pt idx="6">
                  <c:v>8015</c:v>
                </c:pt>
                <c:pt idx="7">
                  <c:v>8706</c:v>
                </c:pt>
                <c:pt idx="8">
                  <c:v>9456</c:v>
                </c:pt>
                <c:pt idx="9">
                  <c:v>10270</c:v>
                </c:pt>
                <c:pt idx="10">
                  <c:v>11154</c:v>
                </c:pt>
                <c:pt idx="11">
                  <c:v>12114</c:v>
                </c:pt>
                <c:pt idx="12">
                  <c:v>13157</c:v>
                </c:pt>
                <c:pt idx="13">
                  <c:v>14289</c:v>
                </c:pt>
                <c:pt idx="14">
                  <c:v>15519</c:v>
                </c:pt>
                <c:pt idx="15">
                  <c:v>16855</c:v>
                </c:pt>
                <c:pt idx="16">
                  <c:v>18305</c:v>
                </c:pt>
                <c:pt idx="17">
                  <c:v>19880</c:v>
                </c:pt>
                <c:pt idx="18">
                  <c:v>21589</c:v>
                </c:pt>
                <c:pt idx="19">
                  <c:v>23446</c:v>
                </c:pt>
                <c:pt idx="20">
                  <c:v>25462</c:v>
                </c:pt>
                <c:pt idx="21">
                  <c:v>27653</c:v>
                </c:pt>
                <c:pt idx="22">
                  <c:v>30034</c:v>
                </c:pt>
                <c:pt idx="23">
                  <c:v>32617</c:v>
                </c:pt>
                <c:pt idx="24">
                  <c:v>35432</c:v>
                </c:pt>
                <c:pt idx="25">
                  <c:v>38485</c:v>
                </c:pt>
                <c:pt idx="26">
                  <c:v>41793</c:v>
                </c:pt>
                <c:pt idx="27">
                  <c:v>45406</c:v>
                </c:pt>
                <c:pt idx="28">
                  <c:v>49364</c:v>
                </c:pt>
                <c:pt idx="29">
                  <c:v>53587</c:v>
                </c:pt>
                <c:pt idx="30">
                  <c:v>58019</c:v>
                </c:pt>
                <c:pt idx="31">
                  <c:v>62863</c:v>
                </c:pt>
                <c:pt idx="32">
                  <c:v>68154</c:v>
                </c:pt>
                <c:pt idx="33">
                  <c:v>73924</c:v>
                </c:pt>
                <c:pt idx="34">
                  <c:v>80203</c:v>
                </c:pt>
                <c:pt idx="35">
                  <c:v>87028</c:v>
                </c:pt>
              </c:numCache>
            </c:numRef>
          </c:val>
        </c:ser>
        <c:axId val="82352384"/>
        <c:axId val="82366464"/>
      </c:areaChart>
      <c:catAx>
        <c:axId val="82352384"/>
        <c:scaling>
          <c:orientation val="minMax"/>
        </c:scaling>
        <c:axPos val="b"/>
        <c:numFmt formatCode="General" sourceLinked="1"/>
        <c:tickLblPos val="nextTo"/>
        <c:txPr>
          <a:bodyPr rot="2400000"/>
          <a:lstStyle/>
          <a:p>
            <a:pPr>
              <a:defRPr lang="en-GB"/>
            </a:pPr>
            <a:endParaRPr lang="en-US"/>
          </a:p>
        </c:txPr>
        <c:crossAx val="82366464"/>
        <c:crosses val="autoZero"/>
        <c:auto val="1"/>
        <c:lblAlgn val="ctr"/>
        <c:lblOffset val="100"/>
      </c:catAx>
      <c:valAx>
        <c:axId val="8236646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en-GB"/>
            </a:pPr>
            <a:endParaRPr lang="en-US"/>
          </a:p>
        </c:txPr>
        <c:crossAx val="82352384"/>
        <c:crosses val="autoZero"/>
        <c:crossBetween val="midCat"/>
        <c:dispUnits>
          <c:builtInUnit val="thousands"/>
          <c:dispUnitsLbl>
            <c:layout>
              <c:manualLayout>
                <c:xMode val="edge"/>
                <c:yMode val="edge"/>
                <c:x val="8.118346520553538E-3"/>
                <c:y val="0.39967828278891093"/>
              </c:manualLayout>
            </c:layout>
            <c:txPr>
              <a:bodyPr/>
              <a:lstStyle/>
              <a:p>
                <a:pPr>
                  <a:defRPr lang="en-GB"/>
                </a:pPr>
                <a:endParaRPr lang="en-US"/>
              </a:p>
            </c:txPr>
          </c:dispUnitsLbl>
        </c:dispUnits>
      </c:valAx>
    </c:plotArea>
    <c:legend>
      <c:legendPos val="r"/>
      <c:layout>
        <c:manualLayout>
          <c:xMode val="edge"/>
          <c:yMode val="edge"/>
          <c:x val="0.10470813747138272"/>
          <c:y val="3.2347431631561951E-2"/>
          <c:w val="0.23349137755862312"/>
          <c:h val="0.41798733313471287"/>
        </c:manualLayout>
      </c:layout>
      <c:spPr>
        <a:noFill/>
      </c:spPr>
      <c:txPr>
        <a:bodyPr/>
        <a:lstStyle/>
        <a:p>
          <a:pPr>
            <a:defRPr lang="en-GB"/>
          </a:pPr>
          <a:endParaRPr lang="en-US"/>
        </a:p>
      </c:txPr>
    </c:legend>
    <c:plotVisOnly val="1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0.93544</cdr:x>
      <cdr:y>0.18312</cdr:y>
    </cdr:from>
    <cdr:to>
      <cdr:x>0.97909</cdr:x>
      <cdr:y>0.52293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4748167" y="963233"/>
          <a:ext cx="1042801" cy="24028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GB" sz="1100" b="1">
              <a:solidFill>
                <a:srgbClr val="FF0000"/>
              </a:solidFill>
            </a:rPr>
            <a:t>FSW\MSM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C43AE06-F16E-4201-8E57-C0AAF5567796}" type="datetimeFigureOut">
              <a:rPr lang="en-US"/>
              <a:pPr>
                <a:defRPr/>
              </a:pPr>
              <a:t>12/4/2013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a-IR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5C70AAE-3447-4C04-AD66-DD20481345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09DBF3F-D053-431F-B07A-3B50B7CA1C36}" type="datetimeFigureOut">
              <a:rPr lang="en-US"/>
              <a:pPr>
                <a:defRPr/>
              </a:pPr>
              <a:t>12/4/2013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a-IR"/>
              <a:t>دانشگاه علوم پزشكي شيراز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BB84F70-476E-4ED3-927E-A0E13519B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a-IR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A2B7064-C53A-41A5-B90B-9FBE809343A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  <p:sp>
        <p:nvSpPr>
          <p:cNvPr id="19461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a-IR"/>
              <a:t>دانشگاه علوم پزشكي شيراز</a:t>
            </a:r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51359-1029-4518-A1AB-A6F26EA08BCC}" type="datetime1">
              <a:rPr lang="en-US" smtClean="0"/>
              <a:pPr>
                <a:defRPr/>
              </a:pPr>
              <a:t>12/4/2013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A851A-F884-49FD-8344-DE14BFD2E0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4FA6E-B34D-481D-AF86-9569578D4E38}" type="datetime1">
              <a:rPr lang="en-US" smtClean="0"/>
              <a:pPr>
                <a:defRPr/>
              </a:pPr>
              <a:t>12/4/2013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6DEA8-7823-4577-A40E-11E2FB0BBF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F0880-6552-4A8A-9856-DEF7A8EC507A}" type="datetime1">
              <a:rPr lang="en-US" smtClean="0"/>
              <a:pPr>
                <a:defRPr/>
              </a:pPr>
              <a:t>12/4/2013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BC3DA-F26F-4D85-A866-16AA382561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lvl1pPr algn="r" rtl="1">
              <a:defRPr>
                <a:cs typeface="B Zar" pitchFamily="2" charset="-78"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 rtl="1">
              <a:defRPr>
                <a:cs typeface="B Zar" pitchFamily="2" charset="-78"/>
              </a:defRPr>
            </a:lvl1pPr>
            <a:lvl2pPr algn="r" rtl="1">
              <a:defRPr>
                <a:cs typeface="B Zar" pitchFamily="2" charset="-78"/>
              </a:defRPr>
            </a:lvl2pPr>
            <a:lvl3pPr algn="r" rtl="1">
              <a:defRPr>
                <a:cs typeface="B Zar" pitchFamily="2" charset="-78"/>
              </a:defRPr>
            </a:lvl3pPr>
            <a:lvl4pPr algn="r" rtl="1">
              <a:defRPr>
                <a:cs typeface="B Zar" pitchFamily="2" charset="-78"/>
              </a:defRPr>
            </a:lvl4pPr>
            <a:lvl5pPr algn="r" rtl="1">
              <a:defRPr>
                <a:cs typeface="B Zar" pitchFamily="2" charset="-78"/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446F7-EA43-42B4-BC40-428D62D6E62D}" type="datetime1">
              <a:rPr lang="en-US" smtClean="0"/>
              <a:pPr>
                <a:defRPr/>
              </a:pPr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14500" y="6477000"/>
            <a:ext cx="5576888" cy="274638"/>
          </a:xfrm>
        </p:spPr>
        <p:txBody>
          <a:bodyPr/>
          <a:lstStyle>
            <a:lvl1pPr algn="r" rtl="1">
              <a:defRPr smtClean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CD77C-200B-4F1D-8D04-2CDCDB447E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7C4E5-108A-4542-A936-61207D5EED14}" type="datetime1">
              <a:rPr lang="en-US" smtClean="0"/>
              <a:pPr>
                <a:defRPr/>
              </a:pPr>
              <a:t>12/4/2013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FE610-8055-47A9-B692-AA00BA04B7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28B8D-75C6-4BCA-A235-6D37A56BA9D2}" type="datetime1">
              <a:rPr lang="en-US" smtClean="0"/>
              <a:pPr>
                <a:defRPr/>
              </a:pPr>
              <a:t>12/4/2013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671D4-926A-4643-A790-A4FDCCCCC6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BCCD7-7BD7-4666-BBBB-C2CD0882017A}" type="datetime1">
              <a:rPr lang="en-US" smtClean="0"/>
              <a:pPr>
                <a:defRPr/>
              </a:pPr>
              <a:t>12/4/2013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E887F-49BB-46B8-93A2-103995891F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95F5E-A79A-4A7B-8CC3-25630E182D13}" type="datetime1">
              <a:rPr lang="en-US" smtClean="0"/>
              <a:pPr>
                <a:defRPr/>
              </a:pPr>
              <a:t>12/4/2013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462D1-7C4A-43A5-A101-4356541B13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75EBEA-B928-4C4A-A7FD-36BF83DAACE3}" type="datetime1">
              <a:rPr lang="en-US" smtClean="0"/>
              <a:pPr>
                <a:defRPr/>
              </a:pPr>
              <a:t>12/4/2013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EEBBB-BFED-48C5-9252-40D3EA69B3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922D3-00A4-47F7-A97B-7B713F79D1CD}" type="datetime1">
              <a:rPr lang="en-US" smtClean="0"/>
              <a:pPr>
                <a:defRPr/>
              </a:pPr>
              <a:t>12/4/2013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B1FAE-AE3A-4CF7-B738-63C2706A80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BB9AB8-CD72-447B-9873-50BAF2FA6416}" type="datetime1">
              <a:rPr lang="en-US" smtClean="0"/>
              <a:pPr>
                <a:defRPr/>
              </a:pPr>
              <a:t>12/4/2013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 smtClean="0"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DAB93-D311-46FC-8136-FA0D19365F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78CAC18-0A21-4DF3-9806-19EF1B49A162}" type="datetime1">
              <a:rPr lang="en-US" smtClean="0"/>
              <a:pPr>
                <a:defRPr/>
              </a:pPr>
              <a:t>12/4/2013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A41785E-274E-4C7B-A84D-F1D0EAC76C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79" r:id="rId4"/>
    <p:sldLayoutId id="2147483680" r:id="rId5"/>
    <p:sldLayoutId id="2147483681" r:id="rId6"/>
    <p:sldLayoutId id="2147483686" r:id="rId7"/>
    <p:sldLayoutId id="2147483687" r:id="rId8"/>
    <p:sldLayoutId id="2147483688" r:id="rId9"/>
    <p:sldLayoutId id="2147483682" r:id="rId10"/>
    <p:sldLayoutId id="214748368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1" fontAlgn="base" hangingPunct="1">
        <a:spcBef>
          <a:spcPct val="20000"/>
        </a:spcBef>
        <a:spcAft>
          <a:spcPct val="0"/>
        </a:spcAft>
        <a:buClr>
          <a:srgbClr val="E66C7D"/>
        </a:buClr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1" fontAlgn="base" hangingPunct="1">
        <a:spcBef>
          <a:spcPct val="20000"/>
        </a:spcBef>
        <a:spcAft>
          <a:spcPct val="0"/>
        </a:spcAft>
        <a:buClr>
          <a:srgbClr val="6BB76D"/>
        </a:buClr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1" fontAlgn="base" hangingPunct="1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image" Target="../media/image2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14620"/>
            <a:ext cx="8077200" cy="2314580"/>
          </a:xfrm>
        </p:spPr>
        <p:txBody>
          <a:bodyPr>
            <a:noAutofit/>
          </a:bodyPr>
          <a:lstStyle/>
          <a:p>
            <a:pPr algn="ctr" rtl="1"/>
            <a:r>
              <a:rPr lang="ar-SA" sz="4000" dirty="0" smtClean="0"/>
              <a:t>کاربردهای مدلسازی بیماریها واگیر و غیر واگیر کشور با استفاده از مدلهای دینامیک</a:t>
            </a:r>
            <a:endParaRPr lang="en-US" sz="4000" dirty="0"/>
          </a:p>
        </p:txBody>
      </p:sp>
      <p:sp>
        <p:nvSpPr>
          <p:cNvPr id="9219" name="Subtitle 2"/>
          <p:cNvSpPr txBox="1">
            <a:spLocks/>
          </p:cNvSpPr>
          <p:nvPr/>
        </p:nvSpPr>
        <p:spPr bwMode="auto">
          <a:xfrm>
            <a:off x="3143250" y="5429250"/>
            <a:ext cx="5719763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8872" tIns="0" rIns="45720" bIns="0" anchor="b"/>
          <a:lstStyle/>
          <a:p>
            <a:pPr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fa-IR" dirty="0" smtClean="0">
                <a:solidFill>
                  <a:srgbClr val="FFFFFF"/>
                </a:solidFill>
                <a:latin typeface="Corbel" pitchFamily="34" charset="0"/>
                <a:cs typeface="Tahoma" pitchFamily="34" charset="0"/>
              </a:rPr>
              <a:t>علي اكبر حقدوست، اپيدميولوژيست</a:t>
            </a:r>
            <a:endParaRPr lang="fa-IR" dirty="0">
              <a:solidFill>
                <a:srgbClr val="FFFFFF"/>
              </a:solidFill>
              <a:latin typeface="Corbel" pitchFamily="34" charset="0"/>
              <a:cs typeface="Tahom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20357" y="428604"/>
            <a:ext cx="3805850" cy="461665"/>
          </a:xfrm>
          <a:prstGeom prst="rect">
            <a:avLst/>
          </a:prstGeom>
          <a:solidFill>
            <a:schemeClr val="tx2">
              <a:lumMod val="2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400" spc="-150" dirty="0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بنام او </a:t>
            </a:r>
            <a:r>
              <a:rPr lang="fa-IR" sz="2400" spc="-150" dirty="0" err="1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كه</a:t>
            </a:r>
            <a:r>
              <a:rPr lang="fa-IR" sz="2400" spc="-150" dirty="0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 آگاه بر هر نهان است و دانا بر هر </a:t>
            </a:r>
            <a:r>
              <a:rPr lang="fa-IR" sz="2400" spc="-150" dirty="0" err="1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حقيقت</a:t>
            </a:r>
            <a:endParaRPr lang="en-US" sz="2400" spc="-150" dirty="0">
              <a:ln w="11430"/>
              <a:solidFill>
                <a:srgbClr val="F8F8F8"/>
              </a:solidFill>
              <a:effectLst>
                <a:glow rad="101600">
                  <a:schemeClr val="tx1">
                    <a:lumMod val="65000"/>
                    <a:alpha val="60000"/>
                  </a:schemeClr>
                </a:glow>
              </a:effectLst>
              <a:latin typeface="+mn-lt"/>
              <a:cs typeface="Zar" pitchFamily="2" charset="-78"/>
            </a:endParaRPr>
          </a:p>
        </p:txBody>
      </p:sp>
      <p:pic>
        <p:nvPicPr>
          <p:cNvPr id="9221" name="Picture 7" descr="kerman logo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75" y="1000125"/>
            <a:ext cx="1716088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Rectangle 9"/>
          <p:cNvSpPr>
            <a:spLocks noChangeArrowheads="1"/>
          </p:cNvSpPr>
          <p:nvPr/>
        </p:nvSpPr>
        <p:spPr bwMode="auto">
          <a:xfrm>
            <a:off x="3467100" y="2143125"/>
            <a:ext cx="1857375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/>
            <a:r>
              <a:rPr lang="fa-IR" sz="1100">
                <a:solidFill>
                  <a:srgbClr val="FFFFFF"/>
                </a:solidFill>
                <a:latin typeface="Corbel" pitchFamily="34" charset="0"/>
                <a:cs typeface="Tahoma" pitchFamily="34" charset="0"/>
              </a:rPr>
              <a:t>دانشگاه علوم پزشكي كرمان</a:t>
            </a:r>
          </a:p>
        </p:txBody>
      </p:sp>
    </p:spTree>
  </p:cSld>
  <p:clrMapOvr>
    <a:masterClrMapping/>
  </p:clrMapOvr>
  <p:transition advTm="12288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یافته ها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624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42844" y="1643050"/>
            <a:ext cx="8942242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a-IR" dirty="0" smtClean="0"/>
              <a:t>فراوانی آلودگی به اچ­آی­وی در ایران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fa-IR" dirty="0" smtClean="0"/>
              <a:t>مدلسازی برای سالهای 1388تا 1394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85720" y="2071678"/>
            <a:ext cx="86144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800" dirty="0" smtClean="0">
                <a:cs typeface="B Lotus" pitchFamily="2" charset="-78"/>
              </a:rPr>
              <a:t>این تحلیل و برآورد حاصل کار مشترک بین مرکز آموزش نظام مراقبت اچ-آی-وی/ایدز در دانشگاه علوم پزشکی کرمان، دفتر اچ-آی-وی/ایدز مرکز مدیریت بیماریهای واگیر کشور و دفتر </a:t>
            </a:r>
            <a:r>
              <a:rPr lang="en-GB" sz="2800" dirty="0" smtClean="0">
                <a:cs typeface="B Lotus" pitchFamily="2" charset="-78"/>
              </a:rPr>
              <a:t>UNAIDS</a:t>
            </a:r>
            <a:r>
              <a:rPr lang="fa-IR" sz="2800" dirty="0" smtClean="0">
                <a:cs typeface="B Lotus" pitchFamily="2" charset="-78"/>
              </a:rPr>
              <a:t> در ایران می­باشد.</a:t>
            </a:r>
            <a:endParaRPr lang="en-US" sz="2800" dirty="0" smtClean="0">
              <a:cs typeface="B Lotus" pitchFamily="2" charset="-78"/>
            </a:endParaRPr>
          </a:p>
          <a:p>
            <a:pPr algn="ctr"/>
            <a:endParaRPr lang="en-US" sz="2800" dirty="0" smtClean="0">
              <a:cs typeface="B Zar" pitchFamily="2" charset="-78"/>
            </a:endParaRPr>
          </a:p>
        </p:txBody>
      </p:sp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33763" algn="l"/>
              </a:tabLst>
            </a:pPr>
            <a:r>
              <a:rPr kumimoji="0" lang="fa-I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B Mitra" pitchFamily="2" charset="-78"/>
              </a:rPr>
              <a:t>این تحلیل و برآورد حاصل کار مشترک بین مرکز آموزش نظام مراقبت اچ-آی-وی/ایدز در دانشگاه علوم پزشکی کرمان، دفتر اچ-آی-وی/ایدز مرکز مدیریت بیماریهای واگیر کشور و دفتر </a:t>
            </a:r>
            <a:r>
              <a:rPr kumimoji="0" lang="en-GB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B Mitra" pitchFamily="2" charset="-78"/>
              </a:rPr>
              <a:t>UNAIDS</a:t>
            </a:r>
            <a:r>
              <a:rPr kumimoji="0" lang="fa-I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B Mitra" pitchFamily="2" charset="-78"/>
              </a:rPr>
              <a:t> در ایران می­باشد.</a:t>
            </a:r>
            <a:endParaRPr kumimoji="0" lang="fa-I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Group 19"/>
          <p:cNvGrpSpPr>
            <a:grpSpLocks/>
          </p:cNvGrpSpPr>
          <p:nvPr/>
        </p:nvGrpSpPr>
        <p:grpSpPr bwMode="auto">
          <a:xfrm>
            <a:off x="1214414" y="3857628"/>
            <a:ext cx="6572296" cy="1414450"/>
            <a:chOff x="1665236" y="5943600"/>
            <a:chExt cx="4506964" cy="685800"/>
          </a:xfrm>
        </p:grpSpPr>
        <p:grpSp>
          <p:nvGrpSpPr>
            <p:cNvPr id="11" name="Group 10"/>
            <p:cNvGrpSpPr>
              <a:grpSpLocks/>
            </p:cNvGrpSpPr>
            <p:nvPr/>
          </p:nvGrpSpPr>
          <p:grpSpPr bwMode="auto">
            <a:xfrm>
              <a:off x="2895600" y="5943600"/>
              <a:ext cx="3276600" cy="685800"/>
              <a:chOff x="152400" y="5943600"/>
              <a:chExt cx="3276600" cy="685800"/>
            </a:xfrm>
          </p:grpSpPr>
          <p:pic>
            <p:nvPicPr>
              <p:cNvPr id="13" name="Picture 11" descr="who.jpg"/>
              <p:cNvPicPr>
                <a:picLocks noChangeAspect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905000" y="5943600"/>
                <a:ext cx="685800" cy="685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" name="Picture 12" descr="iran_ministry.jpg"/>
              <p:cNvPicPr>
                <a:picLocks noChangeAspect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1066800" y="6019800"/>
                <a:ext cx="609600" cy="6096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" name="Picture 13" descr="kmu.jpg"/>
              <p:cNvPicPr>
                <a:picLocks noChangeAspect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152400" y="5943600"/>
                <a:ext cx="685800" cy="685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6" name="Picture 14" descr="unaids.jpg"/>
              <p:cNvPicPr>
                <a:picLocks noChangeAspect="1"/>
              </p:cNvPicPr>
              <p:nvPr/>
            </p:nvPicPr>
            <p:blipFill>
              <a:blip r:embed="rId6"/>
              <a:srcRect/>
              <a:stretch>
                <a:fillRect/>
              </a:stretch>
            </p:blipFill>
            <p:spPr bwMode="auto">
              <a:xfrm>
                <a:off x="2794000" y="5994400"/>
                <a:ext cx="635000" cy="635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2" name="Picture 2" descr="C:\Documents and Settings\navadeh\My Documents\Downloads\last Logo.JPG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1665236" y="6000768"/>
              <a:ext cx="1120814" cy="571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graphicFrame>
        <p:nvGraphicFramePr>
          <p:cNvPr id="6" name="Chart 5"/>
          <p:cNvGraphicFramePr/>
          <p:nvPr/>
        </p:nvGraphicFramePr>
        <p:xfrm>
          <a:off x="0" y="1571612"/>
          <a:ext cx="9001156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graphicFrame>
        <p:nvGraphicFramePr>
          <p:cNvPr id="6" name="Chart 5"/>
          <p:cNvGraphicFramePr/>
          <p:nvPr/>
        </p:nvGraphicFramePr>
        <p:xfrm>
          <a:off x="0" y="1500174"/>
          <a:ext cx="8858280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کاربردهای مدلسازی در پزشکی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مدلسازی در سطح جامعه و مباحث اپیدمیولوژی</a:t>
            </a:r>
          </a:p>
          <a:p>
            <a:r>
              <a:rPr lang="fa-IR" dirty="0" smtClean="0"/>
              <a:t>مدلسازی در سطح انسان و ارتباط بین اعضا مختلف</a:t>
            </a:r>
          </a:p>
          <a:p>
            <a:r>
              <a:rPr lang="fa-IR" dirty="0" smtClean="0"/>
              <a:t>مدلسازی در سطح ارگانها</a:t>
            </a:r>
          </a:p>
          <a:p>
            <a:r>
              <a:rPr lang="fa-IR" dirty="0" smtClean="0"/>
              <a:t>مدلسازی در سطح سلولی و مولکولی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 smtClean="0"/>
              <a:t>حیطه هایی که بیشتر مورد توجه بوده اند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اولین مدلسازیها در اپیدمیولوژی بیماریها مربوط به بیماریهای عفونی بوده است</a:t>
            </a:r>
          </a:p>
          <a:p>
            <a:r>
              <a:rPr lang="fa-IR" dirty="0" smtClean="0"/>
              <a:t>مدلهای بیماریهای غیر واگیر این روزها بسیار مورد توجه قرار گرفته است</a:t>
            </a:r>
          </a:p>
          <a:p>
            <a:r>
              <a:rPr lang="fa-IR" dirty="0" smtClean="0"/>
              <a:t>در بدن انسان مباحث نورساینس، ژنتیک و ایمیونولوژی بیشترین مدلها را به خود اختصاص داده اند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6349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57158" y="2428868"/>
            <a:ext cx="303847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349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285728"/>
            <a:ext cx="7500990" cy="90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3494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57620" y="1785926"/>
            <a:ext cx="5172702" cy="4875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3493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1571612"/>
            <a:ext cx="5214942" cy="595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645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" y="1643049"/>
            <a:ext cx="9068328" cy="3512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252728"/>
          </a:xfrm>
        </p:spPr>
        <p:txBody>
          <a:bodyPr/>
          <a:lstStyle/>
          <a:p>
            <a:r>
              <a:rPr lang="fa-IR" dirty="0" smtClean="0"/>
              <a:t>معادلات مورد استفاده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655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285852" y="1576247"/>
            <a:ext cx="5786446" cy="499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656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604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1928802"/>
            <a:ext cx="6643702" cy="4549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042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0" y="214290"/>
            <a:ext cx="6815151" cy="983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0421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57675" y="1500174"/>
            <a:ext cx="488632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0422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86578" y="2786058"/>
            <a:ext cx="2214546" cy="406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پارامترهای مدل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           اپیدمیولوژی آسم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614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00034" y="1714488"/>
            <a:ext cx="8229600" cy="4411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روش شناسي پژوهش در آموزش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2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wrap="square">
        <a:spAutoFit/>
      </a:bodyPr>
      <a:lstStyle>
        <a:defPPr>
          <a:defRPr sz="2400" dirty="0" smtClean="0">
            <a:cs typeface="B Zar" pitchFamily="2" charset="-78"/>
          </a:defRPr>
        </a:defPPr>
      </a:lstStyle>
    </a:spDef>
    <a:txDef>
      <a:spPr>
        <a:noFill/>
      </a:spPr>
      <a:bodyPr wrap="square" rtlCol="1">
        <a:spAutoFit/>
      </a:bodyPr>
      <a:lstStyle>
        <a:defPPr>
          <a:defRPr sz="2400" dirty="0" smtClean="0">
            <a:cs typeface="B Zar" pitchFamily="2" charset="-7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روش شناسي پژوهش در آموزش</Template>
  <TotalTime>9913</TotalTime>
  <Words>330</Words>
  <Application>Microsoft Office PowerPoint</Application>
  <PresentationFormat>On-screen Show (4:3)</PresentationFormat>
  <Paragraphs>70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روش شناسي پژوهش در آموزش</vt:lpstr>
      <vt:lpstr>کاربردهای مدلسازی بیماریها واگیر و غیر واگیر کشور با استفاده از مدلهای دینامیک</vt:lpstr>
      <vt:lpstr>کاربردهای مدلسازی در پزشکی</vt:lpstr>
      <vt:lpstr>حیطه هایی که بیشتر مورد توجه بوده اند</vt:lpstr>
      <vt:lpstr>Slide 4</vt:lpstr>
      <vt:lpstr>Slide 5</vt:lpstr>
      <vt:lpstr>معادلات مورد استفاده</vt:lpstr>
      <vt:lpstr>Slide 7</vt:lpstr>
      <vt:lpstr>Slide 8</vt:lpstr>
      <vt:lpstr>پارامترهای مدل</vt:lpstr>
      <vt:lpstr>یافته ها</vt:lpstr>
      <vt:lpstr>فراوانی آلودگی به اچ­آی­وی در ایران مدلسازی برای سالهای 1388تا 1394</vt:lpstr>
      <vt:lpstr>Slide 12</vt:lpstr>
      <vt:lpstr>Slide 13</vt:lpstr>
    </vt:vector>
  </TitlesOfParts>
  <Company>PES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روش شناسي پژوهش در آموزش</dc:title>
  <dc:creator>Ali Akbar Haghdoost</dc:creator>
  <cp:lastModifiedBy>MRT</cp:lastModifiedBy>
  <cp:revision>475</cp:revision>
  <dcterms:created xsi:type="dcterms:W3CDTF">2010-01-27T16:56:38Z</dcterms:created>
  <dcterms:modified xsi:type="dcterms:W3CDTF">2013-12-05T06:02:31Z</dcterms:modified>
</cp:coreProperties>
</file>