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harts/chart9.xml" ContentType="application/vnd.openxmlformats-officedocument.drawingml.char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charts/chart7.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charts/chart8.xml" ContentType="application/vnd.openxmlformats-officedocument.drawingml.char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charts/chart6.xml" ContentType="application/vnd.openxmlformats-officedocument.drawingml.chart+xml"/>
  <Override PartName="/ppt/charts/chart10.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9"/>
  </p:notesMasterIdLst>
  <p:handoutMasterIdLst>
    <p:handoutMasterId r:id="rId40"/>
  </p:handoutMasterIdLst>
  <p:sldIdLst>
    <p:sldId id="256" r:id="rId2"/>
    <p:sldId id="257" r:id="rId3"/>
    <p:sldId id="309" r:id="rId4"/>
    <p:sldId id="296" r:id="rId5"/>
    <p:sldId id="297" r:id="rId6"/>
    <p:sldId id="298" r:id="rId7"/>
    <p:sldId id="299" r:id="rId8"/>
    <p:sldId id="300" r:id="rId9"/>
    <p:sldId id="301" r:id="rId10"/>
    <p:sldId id="302" r:id="rId11"/>
    <p:sldId id="303" r:id="rId12"/>
    <p:sldId id="304" r:id="rId13"/>
    <p:sldId id="305" r:id="rId14"/>
    <p:sldId id="306" r:id="rId15"/>
    <p:sldId id="307" r:id="rId16"/>
    <p:sldId id="308" r:id="rId17"/>
    <p:sldId id="310" r:id="rId18"/>
    <p:sldId id="311" r:id="rId19"/>
    <p:sldId id="284" r:id="rId20"/>
    <p:sldId id="312" r:id="rId21"/>
    <p:sldId id="287" r:id="rId22"/>
    <p:sldId id="313" r:id="rId23"/>
    <p:sldId id="281" r:id="rId24"/>
    <p:sldId id="285" r:id="rId25"/>
    <p:sldId id="314" r:id="rId26"/>
    <p:sldId id="315" r:id="rId27"/>
    <p:sldId id="286" r:id="rId28"/>
    <p:sldId id="290" r:id="rId29"/>
    <p:sldId id="316" r:id="rId30"/>
    <p:sldId id="317" r:id="rId31"/>
    <p:sldId id="289" r:id="rId32"/>
    <p:sldId id="288" r:id="rId33"/>
    <p:sldId id="291" r:id="rId34"/>
    <p:sldId id="293" r:id="rId35"/>
    <p:sldId id="294" r:id="rId36"/>
    <p:sldId id="295" r:id="rId37"/>
    <p:sldId id="279"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491" autoAdjust="0"/>
  </p:normalViewPr>
  <p:slideViewPr>
    <p:cSldViewPr>
      <p:cViewPr>
        <p:scale>
          <a:sx n="71" d="100"/>
          <a:sy n="71" d="100"/>
        </p:scale>
        <p:origin x="-1860" y="-3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Administrator\Desktop\plot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Documents%20and%20Settings\Administrator\Desktop\plot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Administrator\Desktop\plot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Administrator\Desktop\plot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my%20thesis\Iran%20Estimation%202009\IRAN%20ESTIMATION.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Administrator\Desktop\plot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Administrator\Desktop\plot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Administrator\Desktop\plot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Administrator\Desktop\plot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ocuments%20and%20Settings\Administrator\Desktop\plo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48"/>
  <c:chart>
    <c:autoTitleDeleted val="1"/>
    <c:plotArea>
      <c:layout/>
      <c:lineChart>
        <c:grouping val="stacked"/>
        <c:ser>
          <c:idx val="0"/>
          <c:order val="0"/>
          <c:tx>
            <c:v>میانه سنی</c:v>
          </c:tx>
          <c:cat>
            <c:numRef>
              <c:f>'Median age'!$A$2:$A$9</c:f>
              <c:numCache>
                <c:formatCode>General</c:formatCode>
                <c:ptCount val="8"/>
                <c:pt idx="0">
                  <c:v>1990</c:v>
                </c:pt>
                <c:pt idx="1">
                  <c:v>1995</c:v>
                </c:pt>
                <c:pt idx="2">
                  <c:v>2000</c:v>
                </c:pt>
                <c:pt idx="3">
                  <c:v>2005</c:v>
                </c:pt>
                <c:pt idx="4">
                  <c:v>2010</c:v>
                </c:pt>
                <c:pt idx="5">
                  <c:v>2015</c:v>
                </c:pt>
                <c:pt idx="6">
                  <c:v>2020</c:v>
                </c:pt>
                <c:pt idx="7">
                  <c:v>2025</c:v>
                </c:pt>
              </c:numCache>
            </c:numRef>
          </c:cat>
          <c:val>
            <c:numRef>
              <c:f>'Median age'!$B$2:$B$9</c:f>
              <c:numCache>
                <c:formatCode>General</c:formatCode>
                <c:ptCount val="8"/>
                <c:pt idx="0">
                  <c:v>17.399999999999999</c:v>
                </c:pt>
                <c:pt idx="1">
                  <c:v>19.100000000000001</c:v>
                </c:pt>
                <c:pt idx="2">
                  <c:v>22</c:v>
                </c:pt>
                <c:pt idx="3">
                  <c:v>24.1</c:v>
                </c:pt>
                <c:pt idx="4">
                  <c:v>26.8</c:v>
                </c:pt>
                <c:pt idx="5">
                  <c:v>29.5</c:v>
                </c:pt>
                <c:pt idx="6">
                  <c:v>32.200000000000003</c:v>
                </c:pt>
                <c:pt idx="7">
                  <c:v>35</c:v>
                </c:pt>
              </c:numCache>
            </c:numRef>
          </c:val>
        </c:ser>
        <c:hiLowLines/>
        <c:marker val="1"/>
        <c:axId val="108730624"/>
        <c:axId val="108732416"/>
      </c:lineChart>
      <c:catAx>
        <c:axId val="108730624"/>
        <c:scaling>
          <c:orientation val="minMax"/>
        </c:scaling>
        <c:axPos val="b"/>
        <c:numFmt formatCode="General" sourceLinked="1"/>
        <c:majorTickMark val="none"/>
        <c:tickLblPos val="nextTo"/>
        <c:crossAx val="108732416"/>
        <c:crosses val="autoZero"/>
        <c:auto val="1"/>
        <c:lblAlgn val="ctr"/>
        <c:lblOffset val="100"/>
      </c:catAx>
      <c:valAx>
        <c:axId val="108732416"/>
        <c:scaling>
          <c:orientation val="minMax"/>
        </c:scaling>
        <c:axPos val="l"/>
        <c:majorGridlines/>
        <c:title>
          <c:tx>
            <c:rich>
              <a:bodyPr/>
              <a:lstStyle/>
              <a:p>
                <a:pPr>
                  <a:defRPr/>
                </a:pPr>
                <a:r>
                  <a:rPr lang="fa-IR"/>
                  <a:t>میانه سنی</a:t>
                </a:r>
                <a:endParaRPr lang="en-US" dirty="0"/>
              </a:p>
            </c:rich>
          </c:tx>
          <c:layout/>
        </c:title>
        <c:numFmt formatCode="General" sourceLinked="1"/>
        <c:tickLblPos val="nextTo"/>
        <c:crossAx val="108730624"/>
        <c:crosses val="autoZero"/>
        <c:crossBetween val="between"/>
      </c:valAx>
    </c:plotArea>
    <c:plotVisOnly val="1"/>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style val="42"/>
  <c:chart>
    <c:title>
      <c:tx>
        <c:rich>
          <a:bodyPr/>
          <a:lstStyle/>
          <a:p>
            <a:pPr>
              <a:defRPr/>
            </a:pPr>
            <a:r>
              <a:rPr lang="fa-IR"/>
              <a:t>تغییرات سال های از دست رفته در 100000 نفر جمعیت، بر اساس گروه های مورد نظر در سال 1404(مدل بدبینانه)</a:t>
            </a:r>
            <a:endParaRPr lang="en-US"/>
          </a:p>
        </c:rich>
      </c:tx>
      <c:layout>
        <c:manualLayout>
          <c:xMode val="edge"/>
          <c:yMode val="edge"/>
          <c:x val="0.10676377952755922"/>
          <c:y val="2.7777777777777832E-2"/>
        </c:manualLayout>
      </c:layout>
    </c:title>
    <c:plotArea>
      <c:layout/>
      <c:barChart>
        <c:barDir val="col"/>
        <c:grouping val="clustered"/>
        <c:ser>
          <c:idx val="0"/>
          <c:order val="0"/>
          <c:tx>
            <c:v>تغییرات دموگرافیک</c:v>
          </c:tx>
          <c:cat>
            <c:strRef>
              <c:f>'YLL 1404'!$B$1:$E$1</c:f>
              <c:strCache>
                <c:ptCount val="4"/>
                <c:pt idx="0">
                  <c:v>HIV</c:v>
                </c:pt>
                <c:pt idx="1">
                  <c:v>Group I</c:v>
                </c:pt>
                <c:pt idx="2">
                  <c:v>Group II</c:v>
                </c:pt>
                <c:pt idx="3">
                  <c:v>Group III</c:v>
                </c:pt>
              </c:strCache>
            </c:strRef>
          </c:cat>
          <c:val>
            <c:numRef>
              <c:f>'YLL 1404'!$B$16:$E$16</c:f>
              <c:numCache>
                <c:formatCode>General</c:formatCode>
                <c:ptCount val="4"/>
                <c:pt idx="0">
                  <c:v>20.804991105755413</c:v>
                </c:pt>
                <c:pt idx="1">
                  <c:v>-849.858127044242</c:v>
                </c:pt>
                <c:pt idx="2">
                  <c:v>3162.491471854019</c:v>
                </c:pt>
                <c:pt idx="3">
                  <c:v>-152.17696792333572</c:v>
                </c:pt>
              </c:numCache>
            </c:numRef>
          </c:val>
        </c:ser>
        <c:ser>
          <c:idx val="1"/>
          <c:order val="1"/>
          <c:tx>
            <c:v>تغییرات اپیدیمیولوژیک</c:v>
          </c:tx>
          <c:cat>
            <c:strRef>
              <c:f>'YLL 1404'!$B$1:$E$1</c:f>
              <c:strCache>
                <c:ptCount val="4"/>
                <c:pt idx="0">
                  <c:v>HIV</c:v>
                </c:pt>
                <c:pt idx="1">
                  <c:v>Group I</c:v>
                </c:pt>
                <c:pt idx="2">
                  <c:v>Group II</c:v>
                </c:pt>
                <c:pt idx="3">
                  <c:v>Group III</c:v>
                </c:pt>
              </c:strCache>
            </c:strRef>
          </c:cat>
          <c:val>
            <c:numRef>
              <c:f>'YLL 1404'!$B$17:$E$17</c:f>
              <c:numCache>
                <c:formatCode>General</c:formatCode>
                <c:ptCount val="4"/>
                <c:pt idx="0">
                  <c:v>104.02506995634253</c:v>
                </c:pt>
                <c:pt idx="1">
                  <c:v>1416.4295192635652</c:v>
                </c:pt>
                <c:pt idx="2">
                  <c:v>-802.66293112582537</c:v>
                </c:pt>
                <c:pt idx="3">
                  <c:v>60.870787169334278</c:v>
                </c:pt>
              </c:numCache>
            </c:numRef>
          </c:val>
        </c:ser>
        <c:ser>
          <c:idx val="2"/>
          <c:order val="2"/>
          <c:tx>
            <c:v>تعداد کل</c:v>
          </c:tx>
          <c:cat>
            <c:strRef>
              <c:f>'YLL 1404'!$B$1:$E$1</c:f>
              <c:strCache>
                <c:ptCount val="4"/>
                <c:pt idx="0">
                  <c:v>HIV</c:v>
                </c:pt>
                <c:pt idx="1">
                  <c:v>Group I</c:v>
                </c:pt>
                <c:pt idx="2">
                  <c:v>Group II</c:v>
                </c:pt>
                <c:pt idx="3">
                  <c:v>Group III</c:v>
                </c:pt>
              </c:strCache>
            </c:strRef>
          </c:cat>
          <c:val>
            <c:numRef>
              <c:f>'YLL 1404'!$B$18:$E$18</c:f>
              <c:numCache>
                <c:formatCode>General</c:formatCode>
                <c:ptCount val="4"/>
                <c:pt idx="0">
                  <c:v>124.83006106209794</c:v>
                </c:pt>
                <c:pt idx="1">
                  <c:v>566.57139221932312</c:v>
                </c:pt>
                <c:pt idx="2">
                  <c:v>2359.8285407281933</c:v>
                </c:pt>
                <c:pt idx="3">
                  <c:v>-91.306180754001417</c:v>
                </c:pt>
              </c:numCache>
            </c:numRef>
          </c:val>
        </c:ser>
        <c:axId val="109050112"/>
        <c:axId val="109064192"/>
      </c:barChart>
      <c:catAx>
        <c:axId val="109050112"/>
        <c:scaling>
          <c:orientation val="minMax"/>
        </c:scaling>
        <c:axPos val="b"/>
        <c:majorTickMark val="none"/>
        <c:tickLblPos val="low"/>
        <c:crossAx val="109064192"/>
        <c:crosses val="autoZero"/>
        <c:auto val="1"/>
        <c:lblAlgn val="ctr"/>
        <c:lblOffset val="100"/>
      </c:catAx>
      <c:valAx>
        <c:axId val="109064192"/>
        <c:scaling>
          <c:orientation val="minMax"/>
        </c:scaling>
        <c:axPos val="l"/>
        <c:majorGridlines/>
        <c:title>
          <c:tx>
            <c:rich>
              <a:bodyPr/>
              <a:lstStyle/>
              <a:p>
                <a:pPr>
                  <a:defRPr/>
                </a:pPr>
                <a:r>
                  <a:rPr lang="fa-IR"/>
                  <a:t>مرگ ومیر</a:t>
                </a:r>
                <a:endParaRPr lang="en-US"/>
              </a:p>
            </c:rich>
          </c:tx>
          <c:layout/>
        </c:title>
        <c:numFmt formatCode="General" sourceLinked="1"/>
        <c:tickLblPos val="nextTo"/>
        <c:crossAx val="109050112"/>
        <c:crosses val="autoZero"/>
        <c:crossBetween val="between"/>
      </c:valAx>
    </c:plotArea>
    <c:legend>
      <c:legendPos val="r"/>
      <c:layout/>
    </c:legend>
    <c:plotVisOnly val="1"/>
  </c:chart>
  <c:txPr>
    <a:bodyPr/>
    <a:lstStyle/>
    <a:p>
      <a:pPr>
        <a:defRPr sz="1600">
          <a:cs typeface="B Zar" pitchFamily="2" charset="-78"/>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48"/>
  <c:chart>
    <c:autoTitleDeleted val="1"/>
    <c:plotArea>
      <c:layout>
        <c:manualLayout>
          <c:layoutTarget val="inner"/>
          <c:xMode val="edge"/>
          <c:yMode val="edge"/>
          <c:x val="0.1071654636920385"/>
          <c:y val="3.8516636340408084E-2"/>
          <c:w val="0.84257764654418199"/>
          <c:h val="0.86299003772441907"/>
        </c:manualLayout>
      </c:layout>
      <c:lineChart>
        <c:grouping val="standard"/>
        <c:ser>
          <c:idx val="0"/>
          <c:order val="0"/>
          <c:tx>
            <c:v>هر دو جنس</c:v>
          </c:tx>
          <c:spPr>
            <a:ln>
              <a:solidFill>
                <a:srgbClr val="FF0000"/>
              </a:solidFill>
            </a:ln>
          </c:spPr>
          <c:marker>
            <c:spPr>
              <a:solidFill>
                <a:srgbClr val="FF0000"/>
              </a:solidFill>
              <a:ln>
                <a:solidFill>
                  <a:srgbClr val="FF0000"/>
                </a:solidFill>
              </a:ln>
            </c:spPr>
          </c:marker>
          <c:cat>
            <c:strRef>
              <c:f>'Life expectancy at birth by sex'!$A$2:$A$8</c:f>
              <c:strCache>
                <c:ptCount val="7"/>
                <c:pt idx="0">
                  <c:v>1990-1995</c:v>
                </c:pt>
                <c:pt idx="1">
                  <c:v>1995-2000</c:v>
                </c:pt>
                <c:pt idx="2">
                  <c:v>2000-2005</c:v>
                </c:pt>
                <c:pt idx="3">
                  <c:v>2005-2010</c:v>
                </c:pt>
                <c:pt idx="4">
                  <c:v>2010-2015</c:v>
                </c:pt>
                <c:pt idx="5">
                  <c:v>2015-2020</c:v>
                </c:pt>
                <c:pt idx="6">
                  <c:v>2020-2015</c:v>
                </c:pt>
              </c:strCache>
            </c:strRef>
          </c:cat>
          <c:val>
            <c:numRef>
              <c:f>'Life expectancy at birth by sex'!$B$2:$B$8</c:f>
              <c:numCache>
                <c:formatCode>General</c:formatCode>
                <c:ptCount val="7"/>
                <c:pt idx="0">
                  <c:v>65.8</c:v>
                </c:pt>
                <c:pt idx="1">
                  <c:v>68</c:v>
                </c:pt>
                <c:pt idx="2">
                  <c:v>69.900000000000006</c:v>
                </c:pt>
                <c:pt idx="3">
                  <c:v>71.3</c:v>
                </c:pt>
                <c:pt idx="4">
                  <c:v>72.5</c:v>
                </c:pt>
                <c:pt idx="5">
                  <c:v>73.7</c:v>
                </c:pt>
                <c:pt idx="6">
                  <c:v>74.7</c:v>
                </c:pt>
              </c:numCache>
            </c:numRef>
          </c:val>
        </c:ser>
        <c:ser>
          <c:idx val="1"/>
          <c:order val="1"/>
          <c:tx>
            <c:v>مردان</c:v>
          </c:tx>
          <c:spPr>
            <a:ln>
              <a:solidFill>
                <a:srgbClr val="00B0F0"/>
              </a:solidFill>
            </a:ln>
          </c:spPr>
          <c:marker>
            <c:spPr>
              <a:ln>
                <a:solidFill>
                  <a:srgbClr val="00B0F0"/>
                </a:solidFill>
              </a:ln>
            </c:spPr>
          </c:marker>
          <c:cat>
            <c:strRef>
              <c:f>'Life expectancy at birth by sex'!$A$2:$A$8</c:f>
              <c:strCache>
                <c:ptCount val="7"/>
                <c:pt idx="0">
                  <c:v>1990-1995</c:v>
                </c:pt>
                <c:pt idx="1">
                  <c:v>1995-2000</c:v>
                </c:pt>
                <c:pt idx="2">
                  <c:v>2000-2005</c:v>
                </c:pt>
                <c:pt idx="3">
                  <c:v>2005-2010</c:v>
                </c:pt>
                <c:pt idx="4">
                  <c:v>2010-2015</c:v>
                </c:pt>
                <c:pt idx="5">
                  <c:v>2015-2020</c:v>
                </c:pt>
                <c:pt idx="6">
                  <c:v>2020-2015</c:v>
                </c:pt>
              </c:strCache>
            </c:strRef>
          </c:cat>
          <c:val>
            <c:numRef>
              <c:f>'Life expectancy at birth by sex'!$C$2:$C$8</c:f>
              <c:numCache>
                <c:formatCode>General</c:formatCode>
                <c:ptCount val="7"/>
                <c:pt idx="0">
                  <c:v>64.7</c:v>
                </c:pt>
                <c:pt idx="1">
                  <c:v>66.900000000000006</c:v>
                </c:pt>
                <c:pt idx="2">
                  <c:v>68.7</c:v>
                </c:pt>
                <c:pt idx="3">
                  <c:v>70</c:v>
                </c:pt>
                <c:pt idx="4">
                  <c:v>71.099999999999994</c:v>
                </c:pt>
                <c:pt idx="5">
                  <c:v>72.099999999999994</c:v>
                </c:pt>
                <c:pt idx="6">
                  <c:v>73.099999999999994</c:v>
                </c:pt>
              </c:numCache>
            </c:numRef>
          </c:val>
        </c:ser>
        <c:ser>
          <c:idx val="2"/>
          <c:order val="2"/>
          <c:tx>
            <c:v>زنان</c:v>
          </c:tx>
          <c:spPr>
            <a:ln>
              <a:solidFill>
                <a:srgbClr val="FFFF00"/>
              </a:solidFill>
            </a:ln>
          </c:spPr>
          <c:marker>
            <c:spPr>
              <a:ln>
                <a:solidFill>
                  <a:srgbClr val="FFFF00"/>
                </a:solidFill>
              </a:ln>
            </c:spPr>
          </c:marker>
          <c:cat>
            <c:strRef>
              <c:f>'Life expectancy at birth by sex'!$A$2:$A$8</c:f>
              <c:strCache>
                <c:ptCount val="7"/>
                <c:pt idx="0">
                  <c:v>1990-1995</c:v>
                </c:pt>
                <c:pt idx="1">
                  <c:v>1995-2000</c:v>
                </c:pt>
                <c:pt idx="2">
                  <c:v>2000-2005</c:v>
                </c:pt>
                <c:pt idx="3">
                  <c:v>2005-2010</c:v>
                </c:pt>
                <c:pt idx="4">
                  <c:v>2010-2015</c:v>
                </c:pt>
                <c:pt idx="5">
                  <c:v>2015-2020</c:v>
                </c:pt>
                <c:pt idx="6">
                  <c:v>2020-2015</c:v>
                </c:pt>
              </c:strCache>
            </c:strRef>
          </c:cat>
          <c:val>
            <c:numRef>
              <c:f>'Life expectancy at birth by sex'!$D$2:$D$8</c:f>
              <c:numCache>
                <c:formatCode>General</c:formatCode>
                <c:ptCount val="7"/>
                <c:pt idx="0">
                  <c:v>67.099999999999994</c:v>
                </c:pt>
                <c:pt idx="1">
                  <c:v>69.3</c:v>
                </c:pt>
                <c:pt idx="2">
                  <c:v>71.2</c:v>
                </c:pt>
                <c:pt idx="3">
                  <c:v>72.7</c:v>
                </c:pt>
                <c:pt idx="4">
                  <c:v>74.099999999999994</c:v>
                </c:pt>
                <c:pt idx="5">
                  <c:v>75.3</c:v>
                </c:pt>
                <c:pt idx="6">
                  <c:v>76.400000000000006</c:v>
                </c:pt>
              </c:numCache>
            </c:numRef>
          </c:val>
        </c:ser>
        <c:marker val="1"/>
        <c:axId val="108119936"/>
        <c:axId val="108121472"/>
      </c:lineChart>
      <c:catAx>
        <c:axId val="108119936"/>
        <c:scaling>
          <c:orientation val="minMax"/>
        </c:scaling>
        <c:axPos val="b"/>
        <c:majorTickMark val="none"/>
        <c:tickLblPos val="nextTo"/>
        <c:txPr>
          <a:bodyPr/>
          <a:lstStyle/>
          <a:p>
            <a:pPr>
              <a:defRPr sz="1100">
                <a:latin typeface="Book Antiqua" pitchFamily="18" charset="0"/>
              </a:defRPr>
            </a:pPr>
            <a:endParaRPr lang="en-US"/>
          </a:p>
        </c:txPr>
        <c:crossAx val="108121472"/>
        <c:crosses val="autoZero"/>
        <c:auto val="1"/>
        <c:lblAlgn val="ctr"/>
        <c:lblOffset val="100"/>
      </c:catAx>
      <c:valAx>
        <c:axId val="108121472"/>
        <c:scaling>
          <c:orientation val="minMax"/>
        </c:scaling>
        <c:axPos val="l"/>
        <c:majorGridlines/>
        <c:title>
          <c:tx>
            <c:rich>
              <a:bodyPr/>
              <a:lstStyle/>
              <a:p>
                <a:pPr>
                  <a:defRPr b="0"/>
                </a:pPr>
                <a:r>
                  <a:rPr lang="fa-IR" b="0"/>
                  <a:t>امید زندگی (سال)</a:t>
                </a:r>
                <a:endParaRPr lang="en-US" b="0" dirty="0"/>
              </a:p>
            </c:rich>
          </c:tx>
          <c:layout/>
        </c:title>
        <c:numFmt formatCode="General" sourceLinked="1"/>
        <c:majorTickMark val="none"/>
        <c:tickLblPos val="nextTo"/>
        <c:txPr>
          <a:bodyPr/>
          <a:lstStyle/>
          <a:p>
            <a:pPr>
              <a:defRPr sz="1400">
                <a:latin typeface="Book Antiqua" pitchFamily="18" charset="0"/>
              </a:defRPr>
            </a:pPr>
            <a:endParaRPr lang="en-US"/>
          </a:p>
        </c:txPr>
        <c:crossAx val="108119936"/>
        <c:crosses val="autoZero"/>
        <c:crossBetween val="between"/>
      </c:valAx>
    </c:plotArea>
    <c:legend>
      <c:legendPos val="r"/>
      <c:layout>
        <c:manualLayout>
          <c:xMode val="edge"/>
          <c:yMode val="edge"/>
          <c:x val="0.66779866579177594"/>
          <c:y val="0.62269027051849268"/>
          <c:w val="0.13081244531933509"/>
          <c:h val="0.22140323856986413"/>
        </c:manualLayout>
      </c:layout>
    </c:legend>
    <c:plotVisOnly val="1"/>
  </c:chart>
  <c:txPr>
    <a:bodyPr/>
    <a:lstStyle/>
    <a:p>
      <a:pPr>
        <a:defRPr sz="1800">
          <a:cs typeface="B Zar" pitchFamily="2" charset="-78"/>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46"/>
  <c:chart>
    <c:title>
      <c:tx>
        <c:rich>
          <a:bodyPr/>
          <a:lstStyle/>
          <a:p>
            <a:pPr>
              <a:defRPr sz="4000"/>
            </a:pPr>
            <a:r>
              <a:rPr lang="en-US" sz="4000" dirty="0"/>
              <a:t>HIV</a:t>
            </a:r>
          </a:p>
        </c:rich>
      </c:tx>
      <c:layout/>
    </c:title>
    <c:plotArea>
      <c:layout/>
      <c:lineChart>
        <c:grouping val="standard"/>
        <c:ser>
          <c:idx val="0"/>
          <c:order val="0"/>
          <c:tx>
            <c:v>HIV</c:v>
          </c:tx>
          <c:spPr>
            <a:ln>
              <a:solidFill>
                <a:srgbClr val="FF0000"/>
              </a:solidFill>
            </a:ln>
          </c:spPr>
          <c:marker>
            <c:spPr>
              <a:solidFill>
                <a:srgbClr val="FF0000"/>
              </a:solidFill>
              <a:ln>
                <a:solidFill>
                  <a:srgbClr val="FF0000"/>
                </a:solidFill>
              </a:ln>
            </c:spPr>
          </c:marker>
          <c:cat>
            <c:numRef>
              <c:f>DALY_Groups!$B$4:$B$9</c:f>
              <c:numCache>
                <c:formatCode>General</c:formatCode>
                <c:ptCount val="6"/>
                <c:pt idx="0">
                  <c:v>1382</c:v>
                </c:pt>
                <c:pt idx="1">
                  <c:v>1384</c:v>
                </c:pt>
                <c:pt idx="2">
                  <c:v>1389</c:v>
                </c:pt>
                <c:pt idx="3">
                  <c:v>1394</c:v>
                </c:pt>
                <c:pt idx="4">
                  <c:v>1399</c:v>
                </c:pt>
                <c:pt idx="5">
                  <c:v>1404</c:v>
                </c:pt>
              </c:numCache>
            </c:numRef>
          </c:cat>
          <c:val>
            <c:numRef>
              <c:f>DALY_Groups!$C$4:$C$9</c:f>
              <c:numCache>
                <c:formatCode>General</c:formatCode>
                <c:ptCount val="6"/>
                <c:pt idx="0">
                  <c:v>85.9</c:v>
                </c:pt>
                <c:pt idx="1">
                  <c:v>90.059122700206416</c:v>
                </c:pt>
                <c:pt idx="2">
                  <c:v>96.967725995284923</c:v>
                </c:pt>
                <c:pt idx="3">
                  <c:v>102.45762129507273</c:v>
                </c:pt>
                <c:pt idx="4">
                  <c:v>106.77635692704537</c:v>
                </c:pt>
                <c:pt idx="5">
                  <c:v>106.70499110575541</c:v>
                </c:pt>
              </c:numCache>
            </c:numRef>
          </c:val>
        </c:ser>
        <c:hiLowLines/>
        <c:marker val="1"/>
        <c:axId val="108765568"/>
        <c:axId val="108767488"/>
      </c:lineChart>
      <c:catAx>
        <c:axId val="108765568"/>
        <c:scaling>
          <c:orientation val="minMax"/>
        </c:scaling>
        <c:axPos val="b"/>
        <c:title>
          <c:tx>
            <c:rich>
              <a:bodyPr/>
              <a:lstStyle/>
              <a:p>
                <a:pPr>
                  <a:defRPr/>
                </a:pPr>
                <a:r>
                  <a:rPr lang="fa-IR"/>
                  <a:t>سال</a:t>
                </a:r>
                <a:endParaRPr lang="en-US"/>
              </a:p>
            </c:rich>
          </c:tx>
          <c:layout/>
        </c:title>
        <c:numFmt formatCode="General" sourceLinked="1"/>
        <c:majorTickMark val="none"/>
        <c:tickLblPos val="nextTo"/>
        <c:crossAx val="108767488"/>
        <c:crosses val="autoZero"/>
        <c:auto val="1"/>
        <c:lblAlgn val="ctr"/>
        <c:lblOffset val="100"/>
      </c:catAx>
      <c:valAx>
        <c:axId val="108767488"/>
        <c:scaling>
          <c:orientation val="minMax"/>
        </c:scaling>
        <c:axPos val="l"/>
        <c:majorGridlines/>
        <c:title>
          <c:tx>
            <c:rich>
              <a:bodyPr/>
              <a:lstStyle/>
              <a:p>
                <a:pPr>
                  <a:defRPr/>
                </a:pPr>
                <a:r>
                  <a:rPr lang="en-US"/>
                  <a:t>DALY</a:t>
                </a:r>
                <a:r>
                  <a:rPr lang="fa-IR"/>
                  <a:t> در 100000 نفر جمعیت</a:t>
                </a:r>
                <a:endParaRPr lang="en-US"/>
              </a:p>
            </c:rich>
          </c:tx>
          <c:layout/>
        </c:title>
        <c:numFmt formatCode="General" sourceLinked="1"/>
        <c:tickLblPos val="nextTo"/>
        <c:crossAx val="108765568"/>
        <c:crosses val="autoZero"/>
        <c:crossBetween val="between"/>
        <c:majorUnit val="30"/>
      </c:valAx>
    </c:plotArea>
    <c:plotVisOnly val="1"/>
  </c:chart>
  <c:txPr>
    <a:bodyPr/>
    <a:lstStyle/>
    <a:p>
      <a:pPr>
        <a:defRPr sz="1400">
          <a:latin typeface="Book Antiqua" pitchFamily="18" charset="0"/>
          <a:cs typeface="B Zar" pitchFamily="2" charset="-78"/>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47"/>
  <c:chart>
    <c:plotArea>
      <c:layout>
        <c:manualLayout>
          <c:layoutTarget val="inner"/>
          <c:xMode val="edge"/>
          <c:yMode val="edge"/>
          <c:x val="0.11142875388751602"/>
          <c:y val="3.664197915854589E-2"/>
          <c:w val="0.86365717059090263"/>
          <c:h val="0.85616044281593517"/>
        </c:manualLayout>
      </c:layout>
      <c:areaChart>
        <c:grouping val="stacked"/>
        <c:ser>
          <c:idx val="0"/>
          <c:order val="0"/>
          <c:tx>
            <c:strRef>
              <c:f>version4!$C$1</c:f>
              <c:strCache>
                <c:ptCount val="1"/>
                <c:pt idx="0">
                  <c:v>IDU</c:v>
                </c:pt>
              </c:strCache>
            </c:strRef>
          </c:tx>
          <c:spPr>
            <a:solidFill>
              <a:srgbClr val="FF0000"/>
            </a:solidFill>
          </c:spPr>
          <c:cat>
            <c:numRef>
              <c:f>version4!$A$12:$A$47</c:f>
              <c:numCache>
                <c:formatCode>General</c:formatCode>
                <c:ptCount val="36"/>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numCache>
            </c:numRef>
          </c:cat>
          <c:val>
            <c:numRef>
              <c:f>version4!$C$12:$C$47</c:f>
              <c:numCache>
                <c:formatCode>General</c:formatCode>
                <c:ptCount val="36"/>
                <c:pt idx="0">
                  <c:v>0</c:v>
                </c:pt>
                <c:pt idx="1">
                  <c:v>0</c:v>
                </c:pt>
                <c:pt idx="2">
                  <c:v>0</c:v>
                </c:pt>
                <c:pt idx="3">
                  <c:v>0</c:v>
                </c:pt>
                <c:pt idx="4">
                  <c:v>0</c:v>
                </c:pt>
                <c:pt idx="5">
                  <c:v>0</c:v>
                </c:pt>
                <c:pt idx="6">
                  <c:v>0</c:v>
                </c:pt>
                <c:pt idx="7">
                  <c:v>0</c:v>
                </c:pt>
                <c:pt idx="8">
                  <c:v>0</c:v>
                </c:pt>
                <c:pt idx="9">
                  <c:v>0</c:v>
                </c:pt>
                <c:pt idx="10">
                  <c:v>37</c:v>
                </c:pt>
                <c:pt idx="11">
                  <c:v>68</c:v>
                </c:pt>
                <c:pt idx="12">
                  <c:v>126</c:v>
                </c:pt>
                <c:pt idx="13">
                  <c:v>231</c:v>
                </c:pt>
                <c:pt idx="14">
                  <c:v>423</c:v>
                </c:pt>
                <c:pt idx="15">
                  <c:v>774</c:v>
                </c:pt>
                <c:pt idx="16" formatCode="#,##0">
                  <c:v>1410</c:v>
                </c:pt>
                <c:pt idx="17" formatCode="#,##0">
                  <c:v>2550</c:v>
                </c:pt>
                <c:pt idx="18" formatCode="#,##0">
                  <c:v>4553</c:v>
                </c:pt>
                <c:pt idx="19" formatCode="#,##0">
                  <c:v>7941</c:v>
                </c:pt>
                <c:pt idx="20" formatCode="#,##0">
                  <c:v>13308</c:v>
                </c:pt>
                <c:pt idx="21" formatCode="#,##0">
                  <c:v>20893</c:v>
                </c:pt>
                <c:pt idx="22" formatCode="#,##0">
                  <c:v>29686</c:v>
                </c:pt>
                <c:pt idx="23" formatCode="#,##0">
                  <c:v>36871</c:v>
                </c:pt>
                <c:pt idx="24" formatCode="#,##0">
                  <c:v>39816</c:v>
                </c:pt>
                <c:pt idx="25" formatCode="#,##0">
                  <c:v>38661</c:v>
                </c:pt>
                <c:pt idx="26" formatCode="#,##0">
                  <c:v>35151</c:v>
                </c:pt>
                <c:pt idx="27" formatCode="#,##0">
                  <c:v>30821</c:v>
                </c:pt>
                <c:pt idx="28" formatCode="#,##0">
                  <c:v>26543</c:v>
                </c:pt>
                <c:pt idx="29" formatCode="#,##0">
                  <c:v>22678</c:v>
                </c:pt>
                <c:pt idx="30" formatCode="#,##0">
                  <c:v>19310</c:v>
                </c:pt>
                <c:pt idx="31" formatCode="#,##0">
                  <c:v>16415</c:v>
                </c:pt>
                <c:pt idx="32" formatCode="#,##0">
                  <c:v>13938</c:v>
                </c:pt>
                <c:pt idx="33" formatCode="#,##0">
                  <c:v>11825</c:v>
                </c:pt>
                <c:pt idx="34" formatCode="#,##0">
                  <c:v>10025</c:v>
                </c:pt>
                <c:pt idx="35" formatCode="#,##0">
                  <c:v>8494</c:v>
                </c:pt>
              </c:numCache>
            </c:numRef>
          </c:val>
        </c:ser>
        <c:ser>
          <c:idx val="1"/>
          <c:order val="1"/>
          <c:tx>
            <c:strRef>
              <c:f>version4!$D$1</c:f>
              <c:strCache>
                <c:ptCount val="1"/>
                <c:pt idx="0">
                  <c:v>PRISONER</c:v>
                </c:pt>
              </c:strCache>
            </c:strRef>
          </c:tx>
          <c:spPr>
            <a:solidFill>
              <a:srgbClr val="FFFF00"/>
            </a:solidFill>
          </c:spPr>
          <c:cat>
            <c:numRef>
              <c:f>version4!$A$12:$A$47</c:f>
              <c:numCache>
                <c:formatCode>General</c:formatCode>
                <c:ptCount val="36"/>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numCache>
            </c:numRef>
          </c:cat>
          <c:val>
            <c:numRef>
              <c:f>version4!$D$12:$D$47</c:f>
              <c:numCache>
                <c:formatCode>General</c:formatCode>
                <c:ptCount val="36"/>
                <c:pt idx="0">
                  <c:v>0</c:v>
                </c:pt>
                <c:pt idx="1">
                  <c:v>0</c:v>
                </c:pt>
                <c:pt idx="2">
                  <c:v>0</c:v>
                </c:pt>
                <c:pt idx="3">
                  <c:v>0</c:v>
                </c:pt>
                <c:pt idx="4">
                  <c:v>0</c:v>
                </c:pt>
                <c:pt idx="5">
                  <c:v>0</c:v>
                </c:pt>
                <c:pt idx="6">
                  <c:v>0</c:v>
                </c:pt>
                <c:pt idx="7">
                  <c:v>0</c:v>
                </c:pt>
                <c:pt idx="8">
                  <c:v>0</c:v>
                </c:pt>
                <c:pt idx="9">
                  <c:v>0</c:v>
                </c:pt>
                <c:pt idx="10">
                  <c:v>0</c:v>
                </c:pt>
                <c:pt idx="11">
                  <c:v>29</c:v>
                </c:pt>
                <c:pt idx="12">
                  <c:v>61</c:v>
                </c:pt>
                <c:pt idx="13">
                  <c:v>129</c:v>
                </c:pt>
                <c:pt idx="14">
                  <c:v>271</c:v>
                </c:pt>
                <c:pt idx="15">
                  <c:v>561</c:v>
                </c:pt>
                <c:pt idx="16" formatCode="#,##0">
                  <c:v>1124</c:v>
                </c:pt>
                <c:pt idx="17" formatCode="#,##0">
                  <c:v>2122</c:v>
                </c:pt>
                <c:pt idx="18" formatCode="#,##0">
                  <c:v>3640</c:v>
                </c:pt>
                <c:pt idx="19" formatCode="#,##0">
                  <c:v>5485</c:v>
                </c:pt>
                <c:pt idx="20" formatCode="#,##0">
                  <c:v>7215</c:v>
                </c:pt>
                <c:pt idx="21" formatCode="#,##0">
                  <c:v>8508</c:v>
                </c:pt>
                <c:pt idx="22" formatCode="#,##0">
                  <c:v>9356</c:v>
                </c:pt>
                <c:pt idx="23" formatCode="#,##0">
                  <c:v>9908</c:v>
                </c:pt>
                <c:pt idx="24" formatCode="#,##0">
                  <c:v>10297</c:v>
                </c:pt>
                <c:pt idx="25" formatCode="#,##0">
                  <c:v>10607</c:v>
                </c:pt>
                <c:pt idx="26" formatCode="#,##0">
                  <c:v>10883</c:v>
                </c:pt>
                <c:pt idx="27" formatCode="#,##0">
                  <c:v>11145</c:v>
                </c:pt>
                <c:pt idx="28" formatCode="#,##0">
                  <c:v>11405</c:v>
                </c:pt>
                <c:pt idx="29" formatCode="#,##0">
                  <c:v>11666</c:v>
                </c:pt>
                <c:pt idx="30" formatCode="#,##0">
                  <c:v>11930</c:v>
                </c:pt>
                <c:pt idx="31" formatCode="#,##0">
                  <c:v>12200</c:v>
                </c:pt>
                <c:pt idx="32" formatCode="#,##0">
                  <c:v>12475</c:v>
                </c:pt>
                <c:pt idx="33" formatCode="#,##0">
                  <c:v>12756</c:v>
                </c:pt>
                <c:pt idx="34" formatCode="#,##0">
                  <c:v>13042</c:v>
                </c:pt>
                <c:pt idx="35" formatCode="#,##0">
                  <c:v>13334</c:v>
                </c:pt>
              </c:numCache>
            </c:numRef>
          </c:val>
        </c:ser>
        <c:ser>
          <c:idx val="2"/>
          <c:order val="2"/>
          <c:tx>
            <c:strRef>
              <c:f>version4!$E$1</c:f>
              <c:strCache>
                <c:ptCount val="1"/>
                <c:pt idx="0">
                  <c:v>FSW</c:v>
                </c:pt>
              </c:strCache>
            </c:strRef>
          </c:tx>
          <c:spPr>
            <a:solidFill>
              <a:schemeClr val="accent2">
                <a:lumMod val="40000"/>
                <a:lumOff val="60000"/>
              </a:schemeClr>
            </a:solidFill>
            <a:ln>
              <a:solidFill>
                <a:schemeClr val="accent6">
                  <a:lumMod val="60000"/>
                  <a:lumOff val="40000"/>
                </a:schemeClr>
              </a:solidFill>
            </a:ln>
          </c:spPr>
          <c:cat>
            <c:numRef>
              <c:f>version4!$A$12:$A$47</c:f>
              <c:numCache>
                <c:formatCode>General</c:formatCode>
                <c:ptCount val="36"/>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numCache>
            </c:numRef>
          </c:cat>
          <c:val>
            <c:numRef>
              <c:f>version4!$E$12:$E$47</c:f>
              <c:numCache>
                <c:formatCode>General</c:formatCode>
                <c:ptCount val="36"/>
                <c:pt idx="0">
                  <c:v>0</c:v>
                </c:pt>
                <c:pt idx="1">
                  <c:v>0</c:v>
                </c:pt>
                <c:pt idx="2">
                  <c:v>0</c:v>
                </c:pt>
                <c:pt idx="3">
                  <c:v>7</c:v>
                </c:pt>
                <c:pt idx="4">
                  <c:v>9</c:v>
                </c:pt>
                <c:pt idx="5">
                  <c:v>11</c:v>
                </c:pt>
                <c:pt idx="6">
                  <c:v>14</c:v>
                </c:pt>
                <c:pt idx="7">
                  <c:v>17</c:v>
                </c:pt>
                <c:pt idx="8">
                  <c:v>22</c:v>
                </c:pt>
                <c:pt idx="9">
                  <c:v>27</c:v>
                </c:pt>
                <c:pt idx="10">
                  <c:v>34</c:v>
                </c:pt>
                <c:pt idx="11">
                  <c:v>42</c:v>
                </c:pt>
                <c:pt idx="12">
                  <c:v>52</c:v>
                </c:pt>
                <c:pt idx="13">
                  <c:v>65</c:v>
                </c:pt>
                <c:pt idx="14">
                  <c:v>81</c:v>
                </c:pt>
                <c:pt idx="15">
                  <c:v>101</c:v>
                </c:pt>
                <c:pt idx="16">
                  <c:v>126</c:v>
                </c:pt>
                <c:pt idx="17">
                  <c:v>157</c:v>
                </c:pt>
                <c:pt idx="18">
                  <c:v>196</c:v>
                </c:pt>
                <c:pt idx="19">
                  <c:v>243</c:v>
                </c:pt>
                <c:pt idx="20">
                  <c:v>303</c:v>
                </c:pt>
                <c:pt idx="21">
                  <c:v>376</c:v>
                </c:pt>
                <c:pt idx="22">
                  <c:v>467</c:v>
                </c:pt>
                <c:pt idx="23">
                  <c:v>579</c:v>
                </c:pt>
                <c:pt idx="24">
                  <c:v>717</c:v>
                </c:pt>
                <c:pt idx="25">
                  <c:v>886</c:v>
                </c:pt>
                <c:pt idx="26" formatCode="#,##0">
                  <c:v>1093</c:v>
                </c:pt>
                <c:pt idx="27" formatCode="#,##0">
                  <c:v>1346</c:v>
                </c:pt>
                <c:pt idx="28" formatCode="#,##0">
                  <c:v>1651</c:v>
                </c:pt>
                <c:pt idx="29" formatCode="#,##0">
                  <c:v>2020</c:v>
                </c:pt>
                <c:pt idx="30" formatCode="#,##0">
                  <c:v>2461</c:v>
                </c:pt>
                <c:pt idx="31" formatCode="#,##0">
                  <c:v>2984</c:v>
                </c:pt>
                <c:pt idx="32" formatCode="#,##0">
                  <c:v>3600</c:v>
                </c:pt>
                <c:pt idx="33" formatCode="#,##0">
                  <c:v>4316</c:v>
                </c:pt>
                <c:pt idx="34" formatCode="#,##0">
                  <c:v>5140</c:v>
                </c:pt>
                <c:pt idx="35" formatCode="#,##0">
                  <c:v>6075</c:v>
                </c:pt>
              </c:numCache>
            </c:numRef>
          </c:val>
        </c:ser>
        <c:ser>
          <c:idx val="3"/>
          <c:order val="3"/>
          <c:tx>
            <c:strRef>
              <c:f>version4!$F$1</c:f>
              <c:strCache>
                <c:ptCount val="1"/>
                <c:pt idx="0">
                  <c:v>MSM</c:v>
                </c:pt>
              </c:strCache>
            </c:strRef>
          </c:tx>
          <c:spPr>
            <a:solidFill>
              <a:schemeClr val="tx1">
                <a:lumMod val="95000"/>
                <a:lumOff val="5000"/>
              </a:schemeClr>
            </a:solidFill>
          </c:spPr>
          <c:cat>
            <c:numRef>
              <c:f>version4!$A$12:$A$47</c:f>
              <c:numCache>
                <c:formatCode>General</c:formatCode>
                <c:ptCount val="36"/>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numCache>
            </c:numRef>
          </c:cat>
          <c:val>
            <c:numRef>
              <c:f>version4!$F$12:$F$47</c:f>
              <c:numCache>
                <c:formatCode>General</c:formatCode>
                <c:ptCount val="36"/>
                <c:pt idx="0">
                  <c:v>0</c:v>
                </c:pt>
                <c:pt idx="1">
                  <c:v>0</c:v>
                </c:pt>
                <c:pt idx="2">
                  <c:v>0</c:v>
                </c:pt>
                <c:pt idx="3">
                  <c:v>0</c:v>
                </c:pt>
                <c:pt idx="4">
                  <c:v>0</c:v>
                </c:pt>
                <c:pt idx="5">
                  <c:v>0</c:v>
                </c:pt>
                <c:pt idx="6">
                  <c:v>0</c:v>
                </c:pt>
                <c:pt idx="7">
                  <c:v>0</c:v>
                </c:pt>
                <c:pt idx="8">
                  <c:v>0</c:v>
                </c:pt>
                <c:pt idx="9">
                  <c:v>0</c:v>
                </c:pt>
                <c:pt idx="10">
                  <c:v>17</c:v>
                </c:pt>
                <c:pt idx="11">
                  <c:v>21</c:v>
                </c:pt>
                <c:pt idx="12">
                  <c:v>25</c:v>
                </c:pt>
                <c:pt idx="13">
                  <c:v>31</c:v>
                </c:pt>
                <c:pt idx="14">
                  <c:v>37</c:v>
                </c:pt>
                <c:pt idx="15">
                  <c:v>45</c:v>
                </c:pt>
                <c:pt idx="16">
                  <c:v>55</c:v>
                </c:pt>
                <c:pt idx="17">
                  <c:v>67</c:v>
                </c:pt>
                <c:pt idx="18">
                  <c:v>81</c:v>
                </c:pt>
                <c:pt idx="19">
                  <c:v>99</c:v>
                </c:pt>
                <c:pt idx="20">
                  <c:v>120</c:v>
                </c:pt>
                <c:pt idx="21">
                  <c:v>146</c:v>
                </c:pt>
                <c:pt idx="22">
                  <c:v>177</c:v>
                </c:pt>
                <c:pt idx="23">
                  <c:v>215</c:v>
                </c:pt>
                <c:pt idx="24">
                  <c:v>261</c:v>
                </c:pt>
                <c:pt idx="25">
                  <c:v>317</c:v>
                </c:pt>
                <c:pt idx="26">
                  <c:v>385</c:v>
                </c:pt>
                <c:pt idx="27">
                  <c:v>467</c:v>
                </c:pt>
                <c:pt idx="28">
                  <c:v>566</c:v>
                </c:pt>
                <c:pt idx="29">
                  <c:v>686</c:v>
                </c:pt>
                <c:pt idx="30">
                  <c:v>831</c:v>
                </c:pt>
                <c:pt idx="31" formatCode="#,##0">
                  <c:v>1005</c:v>
                </c:pt>
                <c:pt idx="32" formatCode="#,##0">
                  <c:v>1215</c:v>
                </c:pt>
                <c:pt idx="33" formatCode="#,##0">
                  <c:v>1467</c:v>
                </c:pt>
                <c:pt idx="34" formatCode="#,##0">
                  <c:v>1770</c:v>
                </c:pt>
                <c:pt idx="35" formatCode="#,##0">
                  <c:v>2131</c:v>
                </c:pt>
              </c:numCache>
            </c:numRef>
          </c:val>
        </c:ser>
        <c:ser>
          <c:idx val="4"/>
          <c:order val="4"/>
          <c:tx>
            <c:strRef>
              <c:f>version4!$G$1</c:f>
              <c:strCache>
                <c:ptCount val="1"/>
                <c:pt idx="0">
                  <c:v>remaining population</c:v>
                </c:pt>
              </c:strCache>
            </c:strRef>
          </c:tx>
          <c:spPr>
            <a:solidFill>
              <a:schemeClr val="accent3">
                <a:lumMod val="60000"/>
                <a:lumOff val="40000"/>
              </a:schemeClr>
            </a:solidFill>
          </c:spPr>
          <c:cat>
            <c:numRef>
              <c:f>version4!$A$12:$A$47</c:f>
              <c:numCache>
                <c:formatCode>General</c:formatCode>
                <c:ptCount val="36"/>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numCache>
            </c:numRef>
          </c:cat>
          <c:val>
            <c:numRef>
              <c:f>version4!$G$12:$G$47</c:f>
              <c:numCache>
                <c:formatCode>#,##0</c:formatCode>
                <c:ptCount val="36"/>
                <c:pt idx="0">
                  <c:v>4399</c:v>
                </c:pt>
                <c:pt idx="1">
                  <c:v>4815</c:v>
                </c:pt>
                <c:pt idx="2">
                  <c:v>5259</c:v>
                </c:pt>
                <c:pt idx="3">
                  <c:v>5736</c:v>
                </c:pt>
                <c:pt idx="4">
                  <c:v>6250</c:v>
                </c:pt>
                <c:pt idx="5">
                  <c:v>6805</c:v>
                </c:pt>
                <c:pt idx="6">
                  <c:v>7406</c:v>
                </c:pt>
                <c:pt idx="7">
                  <c:v>8057</c:v>
                </c:pt>
                <c:pt idx="8">
                  <c:v>8764</c:v>
                </c:pt>
                <c:pt idx="9">
                  <c:v>9532</c:v>
                </c:pt>
                <c:pt idx="10">
                  <c:v>10367</c:v>
                </c:pt>
                <c:pt idx="11">
                  <c:v>11274</c:v>
                </c:pt>
                <c:pt idx="12">
                  <c:v>12260</c:v>
                </c:pt>
                <c:pt idx="13">
                  <c:v>13333</c:v>
                </c:pt>
                <c:pt idx="14">
                  <c:v>14500</c:v>
                </c:pt>
                <c:pt idx="15">
                  <c:v>15768</c:v>
                </c:pt>
                <c:pt idx="16">
                  <c:v>17148</c:v>
                </c:pt>
                <c:pt idx="17">
                  <c:v>18647</c:v>
                </c:pt>
                <c:pt idx="18">
                  <c:v>20278</c:v>
                </c:pt>
                <c:pt idx="19">
                  <c:v>22051</c:v>
                </c:pt>
                <c:pt idx="20">
                  <c:v>23979</c:v>
                </c:pt>
                <c:pt idx="21">
                  <c:v>26075</c:v>
                </c:pt>
                <c:pt idx="22">
                  <c:v>28355</c:v>
                </c:pt>
                <c:pt idx="23">
                  <c:v>30833</c:v>
                </c:pt>
                <c:pt idx="24">
                  <c:v>33530</c:v>
                </c:pt>
                <c:pt idx="25">
                  <c:v>36458</c:v>
                </c:pt>
                <c:pt idx="26">
                  <c:v>39638</c:v>
                </c:pt>
                <c:pt idx="27">
                  <c:v>43098</c:v>
                </c:pt>
                <c:pt idx="28">
                  <c:v>46865</c:v>
                </c:pt>
                <c:pt idx="29">
                  <c:v>50944</c:v>
                </c:pt>
                <c:pt idx="30">
                  <c:v>55357</c:v>
                </c:pt>
                <c:pt idx="31">
                  <c:v>60161</c:v>
                </c:pt>
                <c:pt idx="32">
                  <c:v>65385</c:v>
                </c:pt>
                <c:pt idx="33">
                  <c:v>71064</c:v>
                </c:pt>
                <c:pt idx="34">
                  <c:v>77236</c:v>
                </c:pt>
                <c:pt idx="35">
                  <c:v>83942</c:v>
                </c:pt>
              </c:numCache>
            </c:numRef>
          </c:val>
        </c:ser>
        <c:axId val="126526208"/>
        <c:axId val="126555264"/>
      </c:areaChart>
      <c:catAx>
        <c:axId val="126526208"/>
        <c:scaling>
          <c:orientation val="minMax"/>
        </c:scaling>
        <c:axPos val="b"/>
        <c:numFmt formatCode="General" sourceLinked="1"/>
        <c:tickLblPos val="nextTo"/>
        <c:txPr>
          <a:bodyPr rot="2400000"/>
          <a:lstStyle/>
          <a:p>
            <a:pPr>
              <a:defRPr/>
            </a:pPr>
            <a:endParaRPr lang="en-US"/>
          </a:p>
        </c:txPr>
        <c:crossAx val="126555264"/>
        <c:crosses val="autoZero"/>
        <c:auto val="1"/>
        <c:lblAlgn val="ctr"/>
        <c:lblOffset val="100"/>
      </c:catAx>
      <c:valAx>
        <c:axId val="126555264"/>
        <c:scaling>
          <c:orientation val="minMax"/>
        </c:scaling>
        <c:axPos val="l"/>
        <c:majorGridlines/>
        <c:numFmt formatCode="General" sourceLinked="1"/>
        <c:tickLblPos val="nextTo"/>
        <c:crossAx val="126526208"/>
        <c:crosses val="autoZero"/>
        <c:crossBetween val="midCat"/>
        <c:dispUnits>
          <c:builtInUnit val="thousands"/>
          <c:dispUnitsLbl>
            <c:layout>
              <c:manualLayout>
                <c:xMode val="edge"/>
                <c:yMode val="edge"/>
                <c:x val="0"/>
                <c:y val="0.19361775232641371"/>
              </c:manualLayout>
            </c:layout>
          </c:dispUnitsLbl>
        </c:dispUnits>
      </c:valAx>
    </c:plotArea>
    <c:legend>
      <c:legendPos val="r"/>
      <c:layout>
        <c:manualLayout>
          <c:xMode val="edge"/>
          <c:yMode val="edge"/>
          <c:x val="0.10121319398429984"/>
          <c:y val="3.8829634931997134E-2"/>
          <c:w val="0.36507270888897503"/>
          <c:h val="0.51621969283542524"/>
        </c:manualLayout>
      </c:layout>
    </c:legend>
    <c:plotVisOnly val="1"/>
  </c:chart>
  <c:txPr>
    <a:bodyPr/>
    <a:lstStyle/>
    <a:p>
      <a:pPr>
        <a:defRPr sz="1600">
          <a:latin typeface="Book Antiqua" pitchFamily="18" charset="0"/>
        </a:defRPr>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style val="42"/>
  <c:chart>
    <c:title>
      <c:tx>
        <c:rich>
          <a:bodyPr/>
          <a:lstStyle/>
          <a:p>
            <a:pPr>
              <a:defRPr/>
            </a:pPr>
            <a:r>
              <a:rPr lang="en-US" dirty="0"/>
              <a:t>Group </a:t>
            </a:r>
            <a:r>
              <a:rPr lang="en-US" dirty="0" smtClean="0"/>
              <a:t>I</a:t>
            </a:r>
            <a:r>
              <a:rPr lang="fa-IR" dirty="0" smtClean="0"/>
              <a:t> </a:t>
            </a:r>
            <a:r>
              <a:rPr lang="en-US" baseline="0" dirty="0" smtClean="0"/>
              <a:t> (communicable disease, mal-nutrition , MMR and IMR)</a:t>
            </a:r>
            <a:endParaRPr lang="en-US" dirty="0"/>
          </a:p>
        </c:rich>
      </c:tx>
      <c:layout/>
    </c:title>
    <c:plotArea>
      <c:layout/>
      <c:lineChart>
        <c:grouping val="standard"/>
        <c:ser>
          <c:idx val="0"/>
          <c:order val="0"/>
          <c:tx>
            <c:v>Group I</c:v>
          </c:tx>
          <c:spPr>
            <a:ln>
              <a:solidFill>
                <a:schemeClr val="accent6">
                  <a:lumMod val="60000"/>
                  <a:lumOff val="40000"/>
                </a:schemeClr>
              </a:solidFill>
            </a:ln>
          </c:spPr>
          <c:marker>
            <c:spPr>
              <a:solidFill>
                <a:schemeClr val="accent3">
                  <a:lumMod val="60000"/>
                  <a:lumOff val="40000"/>
                </a:schemeClr>
              </a:solidFill>
              <a:ln>
                <a:solidFill>
                  <a:schemeClr val="accent6">
                    <a:lumMod val="60000"/>
                    <a:lumOff val="40000"/>
                  </a:schemeClr>
                </a:solidFill>
              </a:ln>
            </c:spPr>
          </c:marker>
          <c:cat>
            <c:numRef>
              <c:f>DALY_Groups!$B$4:$B$9</c:f>
              <c:numCache>
                <c:formatCode>General</c:formatCode>
                <c:ptCount val="6"/>
                <c:pt idx="0">
                  <c:v>1382</c:v>
                </c:pt>
                <c:pt idx="1">
                  <c:v>1384</c:v>
                </c:pt>
                <c:pt idx="2">
                  <c:v>1389</c:v>
                </c:pt>
                <c:pt idx="3">
                  <c:v>1394</c:v>
                </c:pt>
                <c:pt idx="4">
                  <c:v>1399</c:v>
                </c:pt>
                <c:pt idx="5">
                  <c:v>1404</c:v>
                </c:pt>
              </c:numCache>
            </c:numRef>
          </c:cat>
          <c:val>
            <c:numRef>
              <c:f>DALY_Groups!$D$4:$D$9</c:f>
              <c:numCache>
                <c:formatCode>General</c:formatCode>
                <c:ptCount val="6"/>
                <c:pt idx="0">
                  <c:v>2476.5000000000005</c:v>
                </c:pt>
                <c:pt idx="1">
                  <c:v>2076.9386498967965</c:v>
                </c:pt>
                <c:pt idx="2">
                  <c:v>2067.5177506359973</c:v>
                </c:pt>
                <c:pt idx="3">
                  <c:v>1984.814059530552</c:v>
                </c:pt>
                <c:pt idx="4">
                  <c:v>1830.7934545063706</c:v>
                </c:pt>
                <c:pt idx="5">
                  <c:v>1626.6418729557581</c:v>
                </c:pt>
              </c:numCache>
            </c:numRef>
          </c:val>
        </c:ser>
        <c:hiLowLines/>
        <c:marker val="1"/>
        <c:axId val="108870272"/>
        <c:axId val="108884736"/>
      </c:lineChart>
      <c:catAx>
        <c:axId val="108870272"/>
        <c:scaling>
          <c:orientation val="minMax"/>
        </c:scaling>
        <c:axPos val="b"/>
        <c:title>
          <c:tx>
            <c:rich>
              <a:bodyPr/>
              <a:lstStyle/>
              <a:p>
                <a:pPr>
                  <a:defRPr/>
                </a:pPr>
                <a:r>
                  <a:rPr lang="fa-IR"/>
                  <a:t>سال</a:t>
                </a:r>
                <a:endParaRPr lang="en-US"/>
              </a:p>
            </c:rich>
          </c:tx>
          <c:layout/>
        </c:title>
        <c:numFmt formatCode="General" sourceLinked="1"/>
        <c:majorTickMark val="none"/>
        <c:tickLblPos val="nextTo"/>
        <c:crossAx val="108884736"/>
        <c:crosses val="autoZero"/>
        <c:auto val="1"/>
        <c:lblAlgn val="ctr"/>
        <c:lblOffset val="100"/>
      </c:catAx>
      <c:valAx>
        <c:axId val="108884736"/>
        <c:scaling>
          <c:orientation val="minMax"/>
        </c:scaling>
        <c:axPos val="l"/>
        <c:majorGridlines/>
        <c:title>
          <c:tx>
            <c:rich>
              <a:bodyPr/>
              <a:lstStyle/>
              <a:p>
                <a:pPr>
                  <a:defRPr/>
                </a:pPr>
                <a:r>
                  <a:rPr lang="en-US"/>
                  <a:t>DALY</a:t>
                </a:r>
                <a:r>
                  <a:rPr lang="fa-IR"/>
                  <a:t> در 100000 نفر جمعیت</a:t>
                </a:r>
                <a:endParaRPr lang="en-US"/>
              </a:p>
            </c:rich>
          </c:tx>
          <c:layout/>
        </c:title>
        <c:numFmt formatCode="General" sourceLinked="1"/>
        <c:tickLblPos val="nextTo"/>
        <c:crossAx val="108870272"/>
        <c:crosses val="autoZero"/>
        <c:crossBetween val="between"/>
      </c:valAx>
    </c:plotArea>
    <c:plotVisOnly val="1"/>
  </c:chart>
  <c:txPr>
    <a:bodyPr/>
    <a:lstStyle/>
    <a:p>
      <a:pPr>
        <a:defRPr sz="1800">
          <a:latin typeface="Book Antiqua" pitchFamily="18" charset="0"/>
        </a:defRPr>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style val="45"/>
  <c:chart>
    <c:title>
      <c:tx>
        <c:rich>
          <a:bodyPr/>
          <a:lstStyle/>
          <a:p>
            <a:pPr>
              <a:defRPr/>
            </a:pPr>
            <a:r>
              <a:rPr lang="en-US" dirty="0"/>
              <a:t>Group II</a:t>
            </a:r>
            <a:r>
              <a:rPr lang="fa-IR" dirty="0"/>
              <a:t> </a:t>
            </a:r>
            <a:r>
              <a:rPr lang="en-US" dirty="0"/>
              <a:t> </a:t>
            </a:r>
            <a:r>
              <a:rPr lang="en-US" dirty="0" smtClean="0"/>
              <a:t>(non-communicable </a:t>
            </a:r>
            <a:r>
              <a:rPr lang="en-US" dirty="0"/>
              <a:t>disease)</a:t>
            </a:r>
          </a:p>
        </c:rich>
      </c:tx>
      <c:layout/>
    </c:title>
    <c:plotArea>
      <c:layout/>
      <c:lineChart>
        <c:grouping val="standard"/>
        <c:ser>
          <c:idx val="0"/>
          <c:order val="0"/>
          <c:tx>
            <c:v>Group II</c:v>
          </c:tx>
          <c:cat>
            <c:numRef>
              <c:f>DALY_Groups!$B$4:$B$9</c:f>
              <c:numCache>
                <c:formatCode>General</c:formatCode>
                <c:ptCount val="6"/>
                <c:pt idx="0">
                  <c:v>1382</c:v>
                </c:pt>
                <c:pt idx="1">
                  <c:v>1384</c:v>
                </c:pt>
                <c:pt idx="2">
                  <c:v>1389</c:v>
                </c:pt>
                <c:pt idx="3">
                  <c:v>1394</c:v>
                </c:pt>
                <c:pt idx="4">
                  <c:v>1399</c:v>
                </c:pt>
                <c:pt idx="5">
                  <c:v>1404</c:v>
                </c:pt>
              </c:numCache>
            </c:numRef>
          </c:cat>
          <c:val>
            <c:numRef>
              <c:f>DALY_Groups!$E$4:$E$9</c:f>
              <c:numCache>
                <c:formatCode>General</c:formatCode>
                <c:ptCount val="6"/>
                <c:pt idx="0">
                  <c:v>13038.5</c:v>
                </c:pt>
                <c:pt idx="1">
                  <c:v>13214.280133050206</c:v>
                </c:pt>
                <c:pt idx="2">
                  <c:v>14351.435422688101</c:v>
                </c:pt>
                <c:pt idx="3">
                  <c:v>14788.857335598763</c:v>
                </c:pt>
                <c:pt idx="4">
                  <c:v>15375.196422131197</c:v>
                </c:pt>
                <c:pt idx="5">
                  <c:v>16200.99147185402</c:v>
                </c:pt>
              </c:numCache>
            </c:numRef>
          </c:val>
        </c:ser>
        <c:hiLowLines/>
        <c:marker val="1"/>
        <c:axId val="108938368"/>
        <c:axId val="108940288"/>
      </c:lineChart>
      <c:catAx>
        <c:axId val="108938368"/>
        <c:scaling>
          <c:orientation val="minMax"/>
        </c:scaling>
        <c:axPos val="b"/>
        <c:title>
          <c:tx>
            <c:rich>
              <a:bodyPr/>
              <a:lstStyle/>
              <a:p>
                <a:pPr>
                  <a:defRPr/>
                </a:pPr>
                <a:r>
                  <a:rPr lang="fa-IR"/>
                  <a:t>سال</a:t>
                </a:r>
                <a:endParaRPr lang="en-US"/>
              </a:p>
            </c:rich>
          </c:tx>
          <c:layout/>
        </c:title>
        <c:numFmt formatCode="General" sourceLinked="1"/>
        <c:majorTickMark val="none"/>
        <c:tickLblPos val="nextTo"/>
        <c:crossAx val="108940288"/>
        <c:crosses val="autoZero"/>
        <c:auto val="1"/>
        <c:lblAlgn val="ctr"/>
        <c:lblOffset val="100"/>
      </c:catAx>
      <c:valAx>
        <c:axId val="108940288"/>
        <c:scaling>
          <c:orientation val="minMax"/>
          <c:max val="17000"/>
          <c:min val="12000"/>
        </c:scaling>
        <c:axPos val="l"/>
        <c:majorGridlines/>
        <c:title>
          <c:tx>
            <c:rich>
              <a:bodyPr/>
              <a:lstStyle/>
              <a:p>
                <a:pPr>
                  <a:defRPr/>
                </a:pPr>
                <a:r>
                  <a:rPr lang="en-US"/>
                  <a:t>DALY</a:t>
                </a:r>
                <a:r>
                  <a:rPr lang="fa-IR"/>
                  <a:t> در 100000 تفر جمعیت</a:t>
                </a:r>
                <a:endParaRPr lang="en-US"/>
              </a:p>
            </c:rich>
          </c:tx>
          <c:layout/>
        </c:title>
        <c:numFmt formatCode="General" sourceLinked="1"/>
        <c:tickLblPos val="nextTo"/>
        <c:crossAx val="108938368"/>
        <c:crosses val="autoZero"/>
        <c:crossBetween val="between"/>
        <c:majorUnit val="1000"/>
      </c:valAx>
    </c:plotArea>
    <c:plotVisOnly val="1"/>
  </c:chart>
  <c:txPr>
    <a:bodyPr/>
    <a:lstStyle/>
    <a:p>
      <a:pPr>
        <a:defRPr sz="1800">
          <a:latin typeface="Book Antiqua" pitchFamily="18" charset="0"/>
        </a:defRPr>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style val="46"/>
  <c:chart>
    <c:title>
      <c:tx>
        <c:rich>
          <a:bodyPr/>
          <a:lstStyle/>
          <a:p>
            <a:pPr>
              <a:defRPr/>
            </a:pPr>
            <a:r>
              <a:rPr lang="en-US"/>
              <a:t>Group III (Injuries)</a:t>
            </a:r>
          </a:p>
        </c:rich>
      </c:tx>
      <c:layout/>
    </c:title>
    <c:plotArea>
      <c:layout/>
      <c:lineChart>
        <c:grouping val="standard"/>
        <c:ser>
          <c:idx val="0"/>
          <c:order val="0"/>
          <c:tx>
            <c:v>Group III</c:v>
          </c:tx>
          <c:cat>
            <c:numRef>
              <c:f>DALY_Groups!$B$4:$B$9</c:f>
              <c:numCache>
                <c:formatCode>General</c:formatCode>
                <c:ptCount val="6"/>
                <c:pt idx="0">
                  <c:v>1382</c:v>
                </c:pt>
                <c:pt idx="1">
                  <c:v>1384</c:v>
                </c:pt>
                <c:pt idx="2">
                  <c:v>1389</c:v>
                </c:pt>
                <c:pt idx="3">
                  <c:v>1394</c:v>
                </c:pt>
                <c:pt idx="4">
                  <c:v>1399</c:v>
                </c:pt>
                <c:pt idx="5">
                  <c:v>1404</c:v>
                </c:pt>
              </c:numCache>
            </c:numRef>
          </c:cat>
          <c:val>
            <c:numRef>
              <c:f>DALY_Groups!$F$4:$F$9</c:f>
              <c:numCache>
                <c:formatCode>General</c:formatCode>
                <c:ptCount val="6"/>
                <c:pt idx="0">
                  <c:v>5971</c:v>
                </c:pt>
                <c:pt idx="1">
                  <c:v>6174.0085873810194</c:v>
                </c:pt>
                <c:pt idx="2">
                  <c:v>6104.9953742058378</c:v>
                </c:pt>
                <c:pt idx="3">
                  <c:v>5960.1161689006367</c:v>
                </c:pt>
                <c:pt idx="4">
                  <c:v>5850.6384358169025</c:v>
                </c:pt>
                <c:pt idx="5">
                  <c:v>5818.8230320766643</c:v>
                </c:pt>
              </c:numCache>
            </c:numRef>
          </c:val>
        </c:ser>
        <c:hiLowLines/>
        <c:marker val="1"/>
        <c:axId val="108957056"/>
        <c:axId val="108975616"/>
      </c:lineChart>
      <c:catAx>
        <c:axId val="108957056"/>
        <c:scaling>
          <c:orientation val="minMax"/>
        </c:scaling>
        <c:axPos val="b"/>
        <c:title>
          <c:tx>
            <c:rich>
              <a:bodyPr/>
              <a:lstStyle/>
              <a:p>
                <a:pPr>
                  <a:defRPr/>
                </a:pPr>
                <a:r>
                  <a:rPr lang="fa-IR"/>
                  <a:t>سال</a:t>
                </a:r>
                <a:endParaRPr lang="en-US"/>
              </a:p>
            </c:rich>
          </c:tx>
          <c:layout/>
        </c:title>
        <c:numFmt formatCode="General" sourceLinked="1"/>
        <c:majorTickMark val="none"/>
        <c:tickLblPos val="nextTo"/>
        <c:crossAx val="108975616"/>
        <c:crosses val="autoZero"/>
        <c:auto val="1"/>
        <c:lblAlgn val="ctr"/>
        <c:lblOffset val="100"/>
      </c:catAx>
      <c:valAx>
        <c:axId val="108975616"/>
        <c:scaling>
          <c:orientation val="minMax"/>
          <c:min val="5600"/>
        </c:scaling>
        <c:axPos val="l"/>
        <c:majorGridlines/>
        <c:title>
          <c:tx>
            <c:rich>
              <a:bodyPr/>
              <a:lstStyle/>
              <a:p>
                <a:pPr>
                  <a:defRPr/>
                </a:pPr>
                <a:r>
                  <a:rPr lang="en-US"/>
                  <a:t>DALY</a:t>
                </a:r>
                <a:r>
                  <a:rPr lang="fa-IR"/>
                  <a:t> در 100000 نفر جمعیت</a:t>
                </a:r>
                <a:endParaRPr lang="en-US"/>
              </a:p>
            </c:rich>
          </c:tx>
          <c:layout/>
        </c:title>
        <c:numFmt formatCode="General" sourceLinked="1"/>
        <c:tickLblPos val="nextTo"/>
        <c:crossAx val="108957056"/>
        <c:crosses val="autoZero"/>
        <c:crossBetween val="between"/>
      </c:valAx>
    </c:plotArea>
    <c:plotVisOnly val="1"/>
  </c:chart>
  <c:txPr>
    <a:bodyPr/>
    <a:lstStyle/>
    <a:p>
      <a:pPr>
        <a:defRPr sz="1800">
          <a:latin typeface="Book Antiqua" pitchFamily="18" charset="0"/>
        </a:defRPr>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style val="42"/>
  <c:chart>
    <c:title>
      <c:tx>
        <c:rich>
          <a:bodyPr/>
          <a:lstStyle/>
          <a:p>
            <a:pPr>
              <a:defRPr/>
            </a:pPr>
            <a:r>
              <a:rPr lang="fa-IR"/>
              <a:t>تغییرات سالهای از دست رفته در 100000 نفر جمعیت، براساس گروه های مورد نظر در سال 1404 (مدل بینابینی)</a:t>
            </a:r>
            <a:endParaRPr lang="en-US"/>
          </a:p>
        </c:rich>
      </c:tx>
      <c:layout/>
    </c:title>
    <c:plotArea>
      <c:layout/>
      <c:barChart>
        <c:barDir val="col"/>
        <c:grouping val="clustered"/>
        <c:ser>
          <c:idx val="0"/>
          <c:order val="0"/>
          <c:tx>
            <c:v>تغییرات دموگرافیک</c:v>
          </c:tx>
          <c:cat>
            <c:strRef>
              <c:f>'YLL 1404'!$B$1:$E$1</c:f>
              <c:strCache>
                <c:ptCount val="4"/>
                <c:pt idx="0">
                  <c:v>HIV</c:v>
                </c:pt>
                <c:pt idx="1">
                  <c:v>Group I</c:v>
                </c:pt>
                <c:pt idx="2">
                  <c:v>Group II</c:v>
                </c:pt>
                <c:pt idx="3">
                  <c:v>Group III</c:v>
                </c:pt>
              </c:strCache>
            </c:strRef>
          </c:cat>
          <c:val>
            <c:numRef>
              <c:f>'YLL 1404'!$B$10:$E$10</c:f>
              <c:numCache>
                <c:formatCode>General</c:formatCode>
                <c:ptCount val="4"/>
                <c:pt idx="0">
                  <c:v>20.804991105755413</c:v>
                </c:pt>
                <c:pt idx="1">
                  <c:v>-849.858127044242</c:v>
                </c:pt>
                <c:pt idx="2">
                  <c:v>3162.491471854019</c:v>
                </c:pt>
                <c:pt idx="3">
                  <c:v>-152.17696792333572</c:v>
                </c:pt>
              </c:numCache>
            </c:numRef>
          </c:val>
        </c:ser>
        <c:ser>
          <c:idx val="1"/>
          <c:order val="1"/>
          <c:tx>
            <c:v>تغییرات اپیدمیولوژیک</c:v>
          </c:tx>
          <c:cat>
            <c:strRef>
              <c:f>'YLL 1404'!$B$1:$E$1</c:f>
              <c:strCache>
                <c:ptCount val="4"/>
                <c:pt idx="0">
                  <c:v>HIV</c:v>
                </c:pt>
                <c:pt idx="1">
                  <c:v>Group I</c:v>
                </c:pt>
                <c:pt idx="2">
                  <c:v>Group II</c:v>
                </c:pt>
                <c:pt idx="3">
                  <c:v>Group III</c:v>
                </c:pt>
              </c:strCache>
            </c:strRef>
          </c:cat>
          <c:val>
            <c:numRef>
              <c:f>'YLL 1404'!$B$11:$E$11</c:f>
              <c:numCache>
                <c:formatCode>General</c:formatCode>
                <c:ptCount val="4"/>
                <c:pt idx="0">
                  <c:v>-62.413225732965017</c:v>
                </c:pt>
                <c:pt idx="1">
                  <c:v>1111.3506824885851</c:v>
                </c:pt>
                <c:pt idx="2">
                  <c:v>-663.20245063630659</c:v>
                </c:pt>
                <c:pt idx="3">
                  <c:v>0</c:v>
                </c:pt>
              </c:numCache>
            </c:numRef>
          </c:val>
        </c:ser>
        <c:ser>
          <c:idx val="2"/>
          <c:order val="2"/>
          <c:tx>
            <c:v>تعداد کل</c:v>
          </c:tx>
          <c:cat>
            <c:strRef>
              <c:f>'YLL 1404'!$B$1:$E$1</c:f>
              <c:strCache>
                <c:ptCount val="4"/>
                <c:pt idx="0">
                  <c:v>HIV</c:v>
                </c:pt>
                <c:pt idx="1">
                  <c:v>Group I</c:v>
                </c:pt>
                <c:pt idx="2">
                  <c:v>Group II</c:v>
                </c:pt>
                <c:pt idx="3">
                  <c:v>Group III</c:v>
                </c:pt>
              </c:strCache>
            </c:strRef>
          </c:cat>
          <c:val>
            <c:numRef>
              <c:f>'YLL 1404'!$B$12:$E$12</c:f>
              <c:numCache>
                <c:formatCode>General</c:formatCode>
                <c:ptCount val="4"/>
                <c:pt idx="0">
                  <c:v>-41.608234627209605</c:v>
                </c:pt>
                <c:pt idx="1">
                  <c:v>261.49255544434294</c:v>
                </c:pt>
                <c:pt idx="2">
                  <c:v>2499.2890212177113</c:v>
                </c:pt>
                <c:pt idx="3">
                  <c:v>-152.17696792333572</c:v>
                </c:pt>
              </c:numCache>
            </c:numRef>
          </c:val>
        </c:ser>
        <c:axId val="108829696"/>
        <c:axId val="108847872"/>
      </c:barChart>
      <c:catAx>
        <c:axId val="108829696"/>
        <c:scaling>
          <c:orientation val="minMax"/>
        </c:scaling>
        <c:axPos val="b"/>
        <c:majorTickMark val="none"/>
        <c:tickLblPos val="low"/>
        <c:crossAx val="108847872"/>
        <c:crosses val="autoZero"/>
        <c:auto val="1"/>
        <c:lblAlgn val="ctr"/>
        <c:lblOffset val="100"/>
      </c:catAx>
      <c:valAx>
        <c:axId val="108847872"/>
        <c:scaling>
          <c:orientation val="minMax"/>
        </c:scaling>
        <c:axPos val="l"/>
        <c:majorGridlines/>
        <c:title>
          <c:tx>
            <c:rich>
              <a:bodyPr/>
              <a:lstStyle/>
              <a:p>
                <a:pPr>
                  <a:defRPr/>
                </a:pPr>
                <a:r>
                  <a:rPr lang="fa-IR"/>
                  <a:t>مرگ ومیر</a:t>
                </a:r>
                <a:endParaRPr lang="en-US"/>
              </a:p>
            </c:rich>
          </c:tx>
          <c:layout/>
        </c:title>
        <c:numFmt formatCode="General" sourceLinked="1"/>
        <c:tickLblPos val="nextTo"/>
        <c:crossAx val="108829696"/>
        <c:crosses val="autoZero"/>
        <c:crossBetween val="between"/>
      </c:valAx>
    </c:plotArea>
    <c:legend>
      <c:legendPos val="r"/>
      <c:layout/>
    </c:legend>
    <c:plotVisOnly val="1"/>
  </c:chart>
  <c:txPr>
    <a:bodyPr/>
    <a:lstStyle/>
    <a:p>
      <a:pPr>
        <a:defRPr sz="1600">
          <a:cs typeface="B Zar" pitchFamily="2" charset="-78"/>
        </a:defRPr>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style val="42"/>
  <c:chart>
    <c:title>
      <c:tx>
        <c:rich>
          <a:bodyPr/>
          <a:lstStyle/>
          <a:p>
            <a:pPr>
              <a:defRPr/>
            </a:pPr>
            <a:r>
              <a:rPr lang="fa-IR"/>
              <a:t>تغییرات سالهای از دست رفته در 100000 نفر جمعیت، براساس گروه های مورد نظر در سال 1404(مدل خوشبینانه)</a:t>
            </a:r>
            <a:endParaRPr lang="en-US"/>
          </a:p>
        </c:rich>
      </c:tx>
      <c:layout/>
    </c:title>
    <c:plotArea>
      <c:layout/>
      <c:barChart>
        <c:barDir val="col"/>
        <c:grouping val="clustered"/>
        <c:ser>
          <c:idx val="0"/>
          <c:order val="0"/>
          <c:tx>
            <c:v>تغییرات دموگرافیک</c:v>
          </c:tx>
          <c:cat>
            <c:strRef>
              <c:f>'YLL 1404'!$B$1:$E$1</c:f>
              <c:strCache>
                <c:ptCount val="4"/>
                <c:pt idx="0">
                  <c:v>HIV</c:v>
                </c:pt>
                <c:pt idx="1">
                  <c:v>Group I</c:v>
                </c:pt>
                <c:pt idx="2">
                  <c:v>Group II</c:v>
                </c:pt>
                <c:pt idx="3">
                  <c:v>Group III</c:v>
                </c:pt>
              </c:strCache>
            </c:strRef>
          </c:cat>
          <c:val>
            <c:numRef>
              <c:f>'YLL 1404'!$B$4:$E$4</c:f>
              <c:numCache>
                <c:formatCode>General</c:formatCode>
                <c:ptCount val="4"/>
                <c:pt idx="0">
                  <c:v>20.804991105755413</c:v>
                </c:pt>
                <c:pt idx="1">
                  <c:v>-849.858127044242</c:v>
                </c:pt>
                <c:pt idx="2">
                  <c:v>3162.491471854019</c:v>
                </c:pt>
                <c:pt idx="3">
                  <c:v>-152.17696792333572</c:v>
                </c:pt>
              </c:numCache>
            </c:numRef>
          </c:val>
        </c:ser>
        <c:ser>
          <c:idx val="1"/>
          <c:order val="1"/>
          <c:tx>
            <c:v>تغییرات اپیدمیولوژیک</c:v>
          </c:tx>
          <c:cat>
            <c:strRef>
              <c:f>'YLL 1404'!$B$1:$E$1</c:f>
              <c:strCache>
                <c:ptCount val="4"/>
                <c:pt idx="0">
                  <c:v>HIV</c:v>
                </c:pt>
                <c:pt idx="1">
                  <c:v>Group I</c:v>
                </c:pt>
                <c:pt idx="2">
                  <c:v>Group II</c:v>
                </c:pt>
                <c:pt idx="3">
                  <c:v>Group III</c:v>
                </c:pt>
              </c:strCache>
            </c:strRef>
          </c:cat>
          <c:val>
            <c:numRef>
              <c:f>'YLL 1404'!$B$5:$E$5</c:f>
              <c:numCache>
                <c:formatCode>General</c:formatCode>
                <c:ptCount val="4"/>
                <c:pt idx="0">
                  <c:v>0</c:v>
                </c:pt>
                <c:pt idx="1">
                  <c:v>566.57279291126736</c:v>
                </c:pt>
                <c:pt idx="2">
                  <c:v>-1242.900578457911</c:v>
                </c:pt>
                <c:pt idx="3">
                  <c:v>45.089697424644527</c:v>
                </c:pt>
              </c:numCache>
            </c:numRef>
          </c:val>
        </c:ser>
        <c:ser>
          <c:idx val="2"/>
          <c:order val="2"/>
          <c:tx>
            <c:v>تعداد کل</c:v>
          </c:tx>
          <c:cat>
            <c:strRef>
              <c:f>'YLL 1404'!$B$1:$E$1</c:f>
              <c:strCache>
                <c:ptCount val="4"/>
                <c:pt idx="0">
                  <c:v>HIV</c:v>
                </c:pt>
                <c:pt idx="1">
                  <c:v>Group I</c:v>
                </c:pt>
                <c:pt idx="2">
                  <c:v>Group II</c:v>
                </c:pt>
                <c:pt idx="3">
                  <c:v>Group III</c:v>
                </c:pt>
              </c:strCache>
            </c:strRef>
          </c:cat>
          <c:val>
            <c:numRef>
              <c:f>'YLL 1404'!$B$6:$E$6</c:f>
              <c:numCache>
                <c:formatCode>General</c:formatCode>
                <c:ptCount val="4"/>
                <c:pt idx="0">
                  <c:v>0</c:v>
                </c:pt>
                <c:pt idx="1">
                  <c:v>-283.28533413297475</c:v>
                </c:pt>
                <c:pt idx="2">
                  <c:v>1919.5908933961075</c:v>
                </c:pt>
                <c:pt idx="3">
                  <c:v>-107.08727049869118</c:v>
                </c:pt>
              </c:numCache>
            </c:numRef>
          </c:val>
        </c:ser>
        <c:axId val="109001344"/>
        <c:axId val="109007232"/>
      </c:barChart>
      <c:catAx>
        <c:axId val="109001344"/>
        <c:scaling>
          <c:orientation val="minMax"/>
        </c:scaling>
        <c:axPos val="b"/>
        <c:majorTickMark val="none"/>
        <c:tickLblPos val="low"/>
        <c:crossAx val="109007232"/>
        <c:crosses val="autoZero"/>
        <c:auto val="1"/>
        <c:lblAlgn val="ctr"/>
        <c:lblOffset val="100"/>
      </c:catAx>
      <c:valAx>
        <c:axId val="109007232"/>
        <c:scaling>
          <c:orientation val="minMax"/>
        </c:scaling>
        <c:axPos val="l"/>
        <c:majorGridlines/>
        <c:title>
          <c:tx>
            <c:rich>
              <a:bodyPr/>
              <a:lstStyle/>
              <a:p>
                <a:pPr>
                  <a:defRPr/>
                </a:pPr>
                <a:r>
                  <a:rPr lang="fa-IR"/>
                  <a:t>مرگ ومیر</a:t>
                </a:r>
                <a:endParaRPr lang="en-US"/>
              </a:p>
            </c:rich>
          </c:tx>
          <c:layout/>
        </c:title>
        <c:numFmt formatCode="General" sourceLinked="1"/>
        <c:tickLblPos val="nextTo"/>
        <c:crossAx val="109001344"/>
        <c:crosses val="autoZero"/>
        <c:crossBetween val="between"/>
      </c:valAx>
    </c:plotArea>
    <c:legend>
      <c:legendPos val="r"/>
      <c:layout/>
    </c:legend>
    <c:plotVisOnly val="1"/>
  </c:chart>
  <c:txPr>
    <a:bodyPr/>
    <a:lstStyle/>
    <a:p>
      <a:pPr>
        <a:defRPr sz="1600">
          <a:cs typeface="B Zar" pitchFamily="2" charset="-78"/>
        </a:defRPr>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D54584FD-43E1-49A4-85AC-0DF21DE13C12}" type="datetimeFigureOut">
              <a:rPr lang="fa-IR" smtClean="0"/>
              <a:pPr/>
              <a:t>1432/04/04</a:t>
            </a:fld>
            <a:endParaRPr lang="fa-IR"/>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A0A38C84-FA09-4803-83C2-26E839D79627}" type="slidenum">
              <a:rPr lang="fa-IR" smtClean="0"/>
              <a:pPr/>
              <a:t>‹#›</a:t>
            </a:fld>
            <a:endParaRPr lang="fa-IR"/>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C2EED27-8E51-4932-B783-164E4EAB4BFD}" type="datetimeFigureOut">
              <a:rPr lang="fa-IR" smtClean="0"/>
              <a:pPr/>
              <a:t>1432/04/04</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0273605-A646-4995-BA35-DEB91D60E860}" type="slidenum">
              <a:rPr lang="fa-IR" smtClean="0"/>
              <a:pPr/>
              <a:t>‹#›</a:t>
            </a:fld>
            <a:endParaRPr lang="fa-IR"/>
          </a:p>
        </p:txBody>
      </p:sp>
    </p:spTree>
  </p:cSld>
  <p:clrMap bg1="lt1" tx1="dk1" bg2="lt2" tx2="dk2" accent1="accent1" accent2="accent2" accent3="accent3" accent4="accent4" accent5="accent5" accent6="accent6" hlink="hlink" folHlink="folHlink"/>
  <p:hf hd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1</a:t>
            </a:fld>
            <a:endParaRPr lang="fa-I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10</a:t>
            </a:fld>
            <a:endParaRPr lang="fa-I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11</a:t>
            </a:fld>
            <a:endParaRPr lang="fa-I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dirty="0"/>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dirty="0"/>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dirty="0"/>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dirty="0"/>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16</a:t>
            </a:fld>
            <a:endParaRPr lang="fa-I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17</a:t>
            </a:fld>
            <a:endParaRPr lang="fa-I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18</a:t>
            </a:fld>
            <a:endParaRPr lang="fa-I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19</a:t>
            </a:fld>
            <a:endParaRPr lang="fa-I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2</a:t>
            </a:fld>
            <a:endParaRPr lang="fa-I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20</a:t>
            </a:fld>
            <a:endParaRPr lang="fa-I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21</a:t>
            </a:fld>
            <a:endParaRPr lang="fa-I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22</a:t>
            </a:fld>
            <a:endParaRPr lang="fa-I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23</a:t>
            </a:fld>
            <a:endParaRPr lang="fa-I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24</a:t>
            </a:fld>
            <a:endParaRPr lang="fa-I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25</a:t>
            </a:fld>
            <a:endParaRPr lang="fa-I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26</a:t>
            </a:fld>
            <a:endParaRPr lang="fa-I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27</a:t>
            </a:fld>
            <a:endParaRPr lang="fa-I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28</a:t>
            </a:fld>
            <a:endParaRPr lang="fa-I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29</a:t>
            </a:fld>
            <a:endParaRPr lang="fa-I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3</a:t>
            </a:fld>
            <a:endParaRPr lang="fa-I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30</a:t>
            </a:fld>
            <a:endParaRPr lang="fa-I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31</a:t>
            </a:fld>
            <a:endParaRPr lang="fa-I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32</a:t>
            </a:fld>
            <a:endParaRPr lang="fa-I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33</a:t>
            </a:fld>
            <a:endParaRPr lang="fa-I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34</a:t>
            </a:fld>
            <a:endParaRPr lang="fa-I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35</a:t>
            </a:fld>
            <a:endParaRPr lang="fa-I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36</a:t>
            </a:fld>
            <a:endParaRPr lang="fa-I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37</a:t>
            </a:fld>
            <a:endParaRPr lang="fa-I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4</a:t>
            </a:fld>
            <a:endParaRPr lang="fa-I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5</a:t>
            </a:fld>
            <a:endParaRPr lang="fa-I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6</a:t>
            </a:fld>
            <a:endParaRPr lang="fa-I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7</a:t>
            </a:fld>
            <a:endParaRPr lang="fa-I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8</a:t>
            </a:fld>
            <a:endParaRPr lang="fa-I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0273605-A646-4995-BA35-DEB91D60E860}" type="slidenum">
              <a:rPr lang="fa-IR" smtClean="0"/>
              <a:pPr/>
              <a:t>9</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E514D351-E3FA-43CF-8E8D-5132B38DA261}" type="datetime10">
              <a:rPr lang="fa-IR" smtClean="0"/>
              <a:pPr/>
              <a:t>چهار شنبه، 2011/03/09</a:t>
            </a:fld>
            <a:endParaRPr lang="en-US"/>
          </a:p>
        </p:txBody>
      </p:sp>
      <p:sp>
        <p:nvSpPr>
          <p:cNvPr id="17" name="Footer Placeholder 16"/>
          <p:cNvSpPr>
            <a:spLocks noGrp="1"/>
          </p:cNvSpPr>
          <p:nvPr>
            <p:ph type="ftr" sz="quarter" idx="11"/>
          </p:nvPr>
        </p:nvSpPr>
        <p:spPr>
          <a:xfrm>
            <a:off x="5410200" y="4205288"/>
            <a:ext cx="1295400" cy="457200"/>
          </a:xfrm>
        </p:spPr>
        <p:txBody>
          <a:bodyPr/>
          <a:lstStyle/>
          <a:p>
            <a:r>
              <a:rPr lang="fa-IR" smtClean="0"/>
              <a:t>وزارت بهداشت ، درمان ، آموزش پزشکی - شورای سیاست گذاری</a:t>
            </a:r>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BF40267-AA0E-4099-8F47-C4B49285B75B}"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34269A-DCB9-4694-90A5-70FE96C84C24}"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r">
              <a:defRPr>
                <a:cs typeface="B Titr" pitchFamily="2" charset="-78"/>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lvl1pPr>
              <a:defRPr>
                <a:cs typeface="B Zar" pitchFamily="2" charset="-78"/>
              </a:defRPr>
            </a:lvl1pPr>
            <a:lvl2pPr>
              <a:defRPr>
                <a:cs typeface="B Zar" pitchFamily="2" charset="-78"/>
              </a:defRPr>
            </a:lvl2pPr>
            <a:lvl3pPr>
              <a:defRPr>
                <a:cs typeface="B Zar" pitchFamily="2" charset="-78"/>
              </a:defRPr>
            </a:lvl3pPr>
            <a:lvl4pPr>
              <a:defRPr>
                <a:cs typeface="B Zar" pitchFamily="2" charset="-78"/>
              </a:defRPr>
            </a:lvl4pPr>
            <a:lvl5pPr>
              <a:defRPr>
                <a:cs typeface="B Zar" pitchFamily="2" charset="-78"/>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23DED7E-8DD1-418D-B60A-2EC63ACBA8D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B75E9F5-A097-4374-84C8-92D668ACFC3C}" type="datetime10">
              <a:rPr lang="fa-IR" smtClean="0"/>
              <a:pPr/>
              <a:t>چهار شنبه، 2011/03/09</a:t>
            </a:fld>
            <a:endParaRPr lang="en-US"/>
          </a:p>
        </p:txBody>
      </p:sp>
      <p:sp>
        <p:nvSpPr>
          <p:cNvPr id="6" name="Footer Placeholder 5"/>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D9D62DDE-0CFC-40AD-9274-505221A623C7}" type="datetime10">
              <a:rPr lang="fa-IR" smtClean="0"/>
              <a:pPr/>
              <a:t>چهار شنبه، 2011/03/09</a:t>
            </a:fld>
            <a:endParaRPr lang="en-US"/>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a:p>
        </p:txBody>
      </p:sp>
      <p:sp>
        <p:nvSpPr>
          <p:cNvPr id="28" name="Footer Placeholder 27"/>
          <p:cNvSpPr>
            <a:spLocks noGrp="1"/>
          </p:cNvSpPr>
          <p:nvPr>
            <p:ph type="ftr" sz="quarter" idx="12"/>
          </p:nvPr>
        </p:nvSpPr>
        <p:spPr/>
        <p:txBody>
          <a:bodyPr rtlCol="0"/>
          <a:lstStyle/>
          <a:p>
            <a:r>
              <a:rPr lang="fa-IR" smtClean="0"/>
              <a:t>وزارت بهداشت ، درمان ، آموزش پزشکی - شورای سیاست گذاری</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4CBE3878-1DAE-47BD-BF08-57FB019BCCD5}" type="datetime10">
              <a:rPr lang="fa-IR" smtClean="0"/>
              <a:pPr/>
              <a:t>چهار شنبه، 2011/03/09</a:t>
            </a:fld>
            <a:endParaRPr lang="en-US"/>
          </a:p>
        </p:txBody>
      </p:sp>
      <p:sp>
        <p:nvSpPr>
          <p:cNvPr id="4" name="Footer Placeholder 3"/>
          <p:cNvSpPr>
            <a:spLocks noGrp="1"/>
          </p:cNvSpPr>
          <p:nvPr>
            <p:ph type="ftr" sz="quarter" idx="11"/>
          </p:nvPr>
        </p:nvSpPr>
        <p:spPr>
          <a:xfrm>
            <a:off x="5257800" y="612648"/>
            <a:ext cx="1325880" cy="457200"/>
          </a:xfrm>
        </p:spPr>
        <p:txBody>
          <a:bodyPr/>
          <a:lstStyle/>
          <a:p>
            <a:r>
              <a:rPr lang="fa-IR" smtClean="0"/>
              <a:t>وزارت بهداشت ، درمان ، آموزش پزشکی - شورای سیاست گذاری</a:t>
            </a:r>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95C9B7-5A11-4871-9AAE-D9A83198678C}" type="datetime10">
              <a:rPr lang="fa-IR" smtClean="0"/>
              <a:pPr/>
              <a:t>چهار شنبه، 2011/03/09</a:t>
            </a:fld>
            <a:endParaRPr lang="en-US"/>
          </a:p>
        </p:txBody>
      </p:sp>
      <p:sp>
        <p:nvSpPr>
          <p:cNvPr id="3" name="Footer Placeholder 2"/>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0CFD2DB-4D44-4BBF-BA68-FFCD17AE6265}" type="datetime10">
              <a:rPr lang="fa-IR" smtClean="0"/>
              <a:pPr/>
              <a:t>چهار شنبه، 2011/03/09</a:t>
            </a:fld>
            <a:endParaRPr lang="en-US"/>
          </a:p>
        </p:txBody>
      </p:sp>
      <p:sp>
        <p:nvSpPr>
          <p:cNvPr id="6" name="Footer Placeholder 5"/>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D29DE48-62DC-47EF-BBFA-820AFC8E8822}" type="datetime10">
              <a:rPr lang="fa-IR" smtClean="0"/>
              <a:pPr/>
              <a:t>چهار شنبه، 2011/03/09</a:t>
            </a:fld>
            <a:endParaRPr lang="en-US"/>
          </a:p>
        </p:txBody>
      </p:sp>
      <p:sp>
        <p:nvSpPr>
          <p:cNvPr id="6" name="Footer Placeholder 5"/>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8B12DA6B-EAE5-4E8D-A017-287789F436BF}" type="datetime10">
              <a:rPr lang="fa-IR" smtClean="0"/>
              <a:pPr/>
              <a:t>چهار شنبه، 2011/03/09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fa-IR" smtClean="0"/>
              <a:t>وزارت بهداشت ، درمان ، آموزش پزشکی - شورای سیاست گذاری</a:t>
            </a:r>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365760" indent="-256032" algn="r" rtl="1"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r" rtl="1"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r" rtl="1"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r" rtl="1"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r" rtl="1"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r" rtl="1"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r" rtl="1"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r" rtl="1"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r" rtl="1"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600200"/>
            <a:ext cx="8458200" cy="1470025"/>
          </a:xfrm>
        </p:spPr>
        <p:txBody>
          <a:bodyPr/>
          <a:lstStyle/>
          <a:p>
            <a:pPr marL="2057400" indent="-2057400" algn="r"/>
            <a:r>
              <a:rPr lang="fa-IR" dirty="0" smtClean="0">
                <a:cs typeface="B Zar" pitchFamily="2" charset="-78"/>
              </a:rPr>
              <a:t>عنوان طرح: مدلسازی بار بیماری های کشور تا سال 1404</a:t>
            </a:r>
            <a:endParaRPr lang="fa-IR" dirty="0">
              <a:cs typeface="B Zar" pitchFamily="2" charset="-78"/>
            </a:endParaRPr>
          </a:p>
        </p:txBody>
      </p:sp>
      <p:sp>
        <p:nvSpPr>
          <p:cNvPr id="3" name="Subtitle 2"/>
          <p:cNvSpPr>
            <a:spLocks noGrp="1"/>
          </p:cNvSpPr>
          <p:nvPr>
            <p:ph type="subTitle" idx="1"/>
          </p:nvPr>
        </p:nvSpPr>
        <p:spPr>
          <a:xfrm>
            <a:off x="914400" y="3962400"/>
            <a:ext cx="4419600" cy="1219200"/>
          </a:xfrm>
        </p:spPr>
        <p:txBody>
          <a:bodyPr>
            <a:noAutofit/>
          </a:bodyPr>
          <a:lstStyle/>
          <a:p>
            <a:pPr algn="r"/>
            <a:r>
              <a:rPr lang="fa-IR" sz="2000" dirty="0" smtClean="0">
                <a:cs typeface="B Zar" pitchFamily="2" charset="-78"/>
              </a:rPr>
              <a:t>نام مجری: دکتر علی اکبر حقدوست</a:t>
            </a:r>
          </a:p>
          <a:p>
            <a:pPr marL="901700" indent="-838200" algn="r"/>
            <a:r>
              <a:rPr lang="fa-IR" sz="2000" dirty="0" smtClean="0">
                <a:cs typeface="B Zar" pitchFamily="2" charset="-78"/>
              </a:rPr>
              <a:t>	دانشیاردانشگاه </a:t>
            </a:r>
            <a:r>
              <a:rPr lang="fa-IR" sz="2000" dirty="0" smtClean="0">
                <a:cs typeface="B Zar" pitchFamily="2" charset="-78"/>
              </a:rPr>
              <a:t>علوم پزشکی و خدمات بهداشتی درمانی </a:t>
            </a:r>
            <a:r>
              <a:rPr lang="fa-IR" sz="2000" dirty="0" smtClean="0">
                <a:cs typeface="B Zar" pitchFamily="2" charset="-78"/>
              </a:rPr>
              <a:t>کرمان</a:t>
            </a:r>
          </a:p>
          <a:p>
            <a:pPr algn="r"/>
            <a:endParaRPr lang="en-US" sz="2000" dirty="0" smtClean="0">
              <a:cs typeface="B Zar" pitchFamily="2" charset="-78"/>
            </a:endParaRPr>
          </a:p>
        </p:txBody>
      </p:sp>
      <p:sp>
        <p:nvSpPr>
          <p:cNvPr id="5" name="Date Placeholder 4"/>
          <p:cNvSpPr>
            <a:spLocks noGrp="1"/>
          </p:cNvSpPr>
          <p:nvPr>
            <p:ph type="dt" sz="half" idx="10"/>
          </p:nvPr>
        </p:nvSpPr>
        <p:spPr/>
        <p:txBody>
          <a:bodyPr/>
          <a:lstStyle/>
          <a:p>
            <a:fld id="{E2F60281-CFE3-448B-AE6E-89CF26A1B8B7}" type="datetime10">
              <a:rPr lang="fa-IR" smtClean="0"/>
              <a:pPr/>
              <a:t>چهار شنبه، 2011/03/09</a:t>
            </a:fld>
            <a:endParaRPr lang="en-US" dirty="0"/>
          </a:p>
        </p:txBody>
      </p:sp>
      <p:sp>
        <p:nvSpPr>
          <p:cNvPr id="4" name="Footer Placeholder 3"/>
          <p:cNvSpPr>
            <a:spLocks noGrp="1"/>
          </p:cNvSpPr>
          <p:nvPr>
            <p:ph type="ftr" sz="quarter" idx="11"/>
          </p:nvPr>
        </p:nvSpPr>
        <p:spPr/>
        <p:txBody>
          <a:bodyPr/>
          <a:lstStyle/>
          <a:p>
            <a:r>
              <a:rPr lang="fa-IR" dirty="0"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نگاهی به باربیماریهای کشور در مقایسه با منطقه مدیترانه شرقی</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10</a:t>
            </a:fld>
            <a:endParaRPr lang="en-US" dirty="0"/>
          </a:p>
        </p:txBody>
      </p:sp>
      <p:pic>
        <p:nvPicPr>
          <p:cNvPr id="7" name="Picture 2"/>
          <p:cNvPicPr>
            <a:picLocks noGrp="1" noChangeAspect="1" noChangeArrowheads="1"/>
          </p:cNvPicPr>
          <p:nvPr>
            <p:ph idx="1"/>
          </p:nvPr>
        </p:nvPicPr>
        <p:blipFill>
          <a:blip r:embed="rId3"/>
          <a:srcRect/>
          <a:stretch>
            <a:fillRect/>
          </a:stretch>
        </p:blipFill>
        <p:spPr bwMode="auto">
          <a:xfrm>
            <a:off x="121254" y="2457450"/>
            <a:ext cx="6584346" cy="43243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نگاهی به باربیماریهای کشور در مقایسه با منطقه مدیترانه شرقی</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11</a:t>
            </a:fld>
            <a:endParaRPr lang="en-US" dirty="0"/>
          </a:p>
        </p:txBody>
      </p:sp>
      <p:pic>
        <p:nvPicPr>
          <p:cNvPr id="7" name="Picture 2"/>
          <p:cNvPicPr>
            <a:picLocks noGrp="1" noChangeAspect="1" noChangeArrowheads="1"/>
          </p:cNvPicPr>
          <p:nvPr>
            <p:ph idx="1"/>
          </p:nvPr>
        </p:nvPicPr>
        <p:blipFill>
          <a:blip r:embed="rId3"/>
          <a:srcRect/>
          <a:stretch>
            <a:fillRect/>
          </a:stretch>
        </p:blipFill>
        <p:spPr bwMode="auto">
          <a:xfrm>
            <a:off x="151829" y="2457450"/>
            <a:ext cx="6172771" cy="43243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12</a:t>
            </a:fld>
            <a:endParaRPr lang="en-US" dirty="0"/>
          </a:p>
        </p:txBody>
      </p:sp>
      <p:pic>
        <p:nvPicPr>
          <p:cNvPr id="17410" name="Picture 2"/>
          <p:cNvPicPr>
            <a:picLocks noGrp="1" noChangeAspect="1" noChangeArrowheads="1"/>
          </p:cNvPicPr>
          <p:nvPr>
            <p:ph idx="1"/>
          </p:nvPr>
        </p:nvPicPr>
        <p:blipFill>
          <a:blip r:embed="rId3"/>
          <a:srcRect/>
          <a:stretch>
            <a:fillRect/>
          </a:stretch>
        </p:blipFill>
        <p:spPr bwMode="auto">
          <a:xfrm>
            <a:off x="410173" y="1928802"/>
            <a:ext cx="8733827" cy="4500594"/>
          </a:xfrm>
          <a:prstGeom prst="rect">
            <a:avLst/>
          </a:prstGeom>
          <a:noFill/>
          <a:ln w="9525">
            <a:noFill/>
            <a:miter lim="800000"/>
            <a:headEnd/>
            <a:tailEnd/>
          </a:ln>
          <a:effectLst/>
        </p:spPr>
      </p:pic>
      <p:pic>
        <p:nvPicPr>
          <p:cNvPr id="17411" name="Picture 3"/>
          <p:cNvPicPr>
            <a:picLocks noChangeAspect="1" noChangeArrowheads="1"/>
          </p:cNvPicPr>
          <p:nvPr/>
        </p:nvPicPr>
        <p:blipFill>
          <a:blip r:embed="rId4"/>
          <a:srcRect/>
          <a:stretch>
            <a:fillRect/>
          </a:stretch>
        </p:blipFill>
        <p:spPr bwMode="auto">
          <a:xfrm>
            <a:off x="0" y="0"/>
            <a:ext cx="9144000" cy="19431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13</a:t>
            </a:fld>
            <a:endParaRPr lang="en-US" dirty="0"/>
          </a:p>
        </p:txBody>
      </p:sp>
      <p:pic>
        <p:nvPicPr>
          <p:cNvPr id="16386" name="Picture 2"/>
          <p:cNvPicPr>
            <a:picLocks noGrp="1" noChangeAspect="1" noChangeArrowheads="1"/>
          </p:cNvPicPr>
          <p:nvPr>
            <p:ph idx="1"/>
          </p:nvPr>
        </p:nvPicPr>
        <p:blipFill>
          <a:blip r:embed="rId3"/>
          <a:srcRect/>
          <a:stretch>
            <a:fillRect/>
          </a:stretch>
        </p:blipFill>
        <p:spPr bwMode="auto">
          <a:xfrm>
            <a:off x="214281" y="1643050"/>
            <a:ext cx="8551129" cy="4500594"/>
          </a:xfrm>
          <a:prstGeom prst="rect">
            <a:avLst/>
          </a:prstGeom>
          <a:noFill/>
          <a:ln w="9525">
            <a:noFill/>
            <a:miter lim="800000"/>
            <a:headEnd/>
            <a:tailEnd/>
          </a:ln>
          <a:effectLst/>
        </p:spPr>
      </p:pic>
      <p:pic>
        <p:nvPicPr>
          <p:cNvPr id="16387" name="Picture 3"/>
          <p:cNvPicPr>
            <a:picLocks noChangeAspect="1" noChangeArrowheads="1"/>
          </p:cNvPicPr>
          <p:nvPr/>
        </p:nvPicPr>
        <p:blipFill>
          <a:blip r:embed="rId4"/>
          <a:srcRect/>
          <a:stretch>
            <a:fillRect/>
          </a:stretch>
        </p:blipFill>
        <p:spPr bwMode="auto">
          <a:xfrm>
            <a:off x="0" y="0"/>
            <a:ext cx="9144000" cy="168101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Footer Placeholder 3"/>
          <p:cNvSpPr>
            <a:spLocks noGrp="1"/>
          </p:cNvSpPr>
          <p:nvPr>
            <p:ph type="ftr" sz="quarter" idx="11"/>
          </p:nvPr>
        </p:nvSpPr>
        <p:spPr/>
        <p:txBody>
          <a:bodyPr/>
          <a:lstStyle/>
          <a:p>
            <a:pPr>
              <a:defRPr/>
            </a:pPr>
            <a:r>
              <a:rPr lang="fa-IR" smtClean="0"/>
              <a:t>علي اكبر حقدوست                                     </a:t>
            </a: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14</a:t>
            </a:fld>
            <a:endParaRPr lang="en-US" dirty="0"/>
          </a:p>
        </p:txBody>
      </p:sp>
      <p:pic>
        <p:nvPicPr>
          <p:cNvPr id="12290" name="Picture 2"/>
          <p:cNvPicPr>
            <a:picLocks noGrp="1" noChangeAspect="1" noChangeArrowheads="1"/>
          </p:cNvPicPr>
          <p:nvPr>
            <p:ph idx="1"/>
          </p:nvPr>
        </p:nvPicPr>
        <p:blipFill>
          <a:blip r:embed="rId3"/>
          <a:srcRect/>
          <a:stretch>
            <a:fillRect/>
          </a:stretch>
        </p:blipFill>
        <p:spPr bwMode="auto">
          <a:xfrm>
            <a:off x="2214546" y="1714488"/>
            <a:ext cx="4624405" cy="4914101"/>
          </a:xfrm>
          <a:prstGeom prst="rect">
            <a:avLst/>
          </a:prstGeom>
          <a:noFill/>
          <a:ln w="9525">
            <a:noFill/>
            <a:miter lim="800000"/>
            <a:headEnd/>
            <a:tailEnd/>
          </a:ln>
          <a:effectLst/>
        </p:spPr>
      </p:pic>
      <p:pic>
        <p:nvPicPr>
          <p:cNvPr id="12291" name="Picture 3"/>
          <p:cNvPicPr>
            <a:picLocks noChangeAspect="1" noChangeArrowheads="1"/>
          </p:cNvPicPr>
          <p:nvPr/>
        </p:nvPicPr>
        <p:blipFill>
          <a:blip r:embed="rId4"/>
          <a:srcRect/>
          <a:stretch>
            <a:fillRect/>
          </a:stretch>
        </p:blipFill>
        <p:spPr bwMode="auto">
          <a:xfrm>
            <a:off x="0" y="0"/>
            <a:ext cx="9144000" cy="19431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38200"/>
            <a:ext cx="8610600" cy="533400"/>
          </a:xfrm>
        </p:spPr>
        <p:txBody>
          <a:bodyPr>
            <a:noAutofit/>
          </a:bodyPr>
          <a:lstStyle/>
          <a:p>
            <a:r>
              <a:rPr lang="fa-IR" sz="2400" dirty="0" smtClean="0"/>
              <a:t>برآوردهای نیازهای سیستم درمانی کشور در آینده برای تامین خدمات سرپایی برای بیاران مبتلا به حملات حاد قلبی</a:t>
            </a:r>
            <a:endParaRPr lang="en-US" sz="2400"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15</a:t>
            </a:fld>
            <a:endParaRPr lang="en-US" dirty="0"/>
          </a:p>
        </p:txBody>
      </p:sp>
      <p:pic>
        <p:nvPicPr>
          <p:cNvPr id="13314" name="Picture 2"/>
          <p:cNvPicPr>
            <a:picLocks noGrp="1" noChangeAspect="1" noChangeArrowheads="1"/>
          </p:cNvPicPr>
          <p:nvPr>
            <p:ph idx="1"/>
          </p:nvPr>
        </p:nvPicPr>
        <p:blipFill>
          <a:blip r:embed="rId3"/>
          <a:srcRect/>
          <a:stretch>
            <a:fillRect/>
          </a:stretch>
        </p:blipFill>
        <p:spPr bwMode="auto">
          <a:xfrm>
            <a:off x="12830" y="2509806"/>
            <a:ext cx="9131170" cy="4500594"/>
          </a:xfrm>
          <a:prstGeom prst="rect">
            <a:avLst/>
          </a:prstGeom>
          <a:noFill/>
          <a:ln w="9525">
            <a:noFill/>
            <a:miter lim="800000"/>
            <a:headEnd/>
            <a:tailEnd/>
          </a:ln>
          <a:effectLst/>
        </p:spPr>
      </p:pic>
      <p:pic>
        <p:nvPicPr>
          <p:cNvPr id="13315" name="Picture 3"/>
          <p:cNvPicPr>
            <a:picLocks noChangeAspect="1" noChangeArrowheads="1"/>
          </p:cNvPicPr>
          <p:nvPr/>
        </p:nvPicPr>
        <p:blipFill>
          <a:blip r:embed="rId4"/>
          <a:srcRect/>
          <a:stretch>
            <a:fillRect/>
          </a:stretch>
        </p:blipFill>
        <p:spPr bwMode="auto">
          <a:xfrm>
            <a:off x="2286000" y="1518150"/>
            <a:ext cx="4267200" cy="1148850"/>
          </a:xfrm>
          <a:prstGeom prst="rect">
            <a:avLst/>
          </a:prstGeom>
          <a:noFill/>
          <a:ln w="9525">
            <a:noFill/>
            <a:miter lim="800000"/>
            <a:headEnd/>
            <a:tailEnd/>
          </a:ln>
          <a:effectLst/>
        </p:spPr>
      </p:pic>
      <p:pic>
        <p:nvPicPr>
          <p:cNvPr id="13316" name="Picture 4"/>
          <p:cNvPicPr>
            <a:picLocks noChangeAspect="1" noChangeArrowheads="1"/>
          </p:cNvPicPr>
          <p:nvPr/>
        </p:nvPicPr>
        <p:blipFill>
          <a:blip r:embed="rId5"/>
          <a:srcRect/>
          <a:stretch>
            <a:fillRect/>
          </a:stretch>
        </p:blipFill>
        <p:spPr bwMode="auto">
          <a:xfrm>
            <a:off x="152400" y="1600200"/>
            <a:ext cx="2209799" cy="92436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43000"/>
            <a:ext cx="9144000" cy="1066800"/>
          </a:xfrm>
        </p:spPr>
        <p:txBody>
          <a:bodyPr>
            <a:noAutofit/>
          </a:bodyPr>
          <a:lstStyle/>
          <a:p>
            <a:r>
              <a:rPr lang="fa-IR" sz="3200" dirty="0" smtClean="0">
                <a:solidFill>
                  <a:srgbClr val="FF0000"/>
                </a:solidFill>
                <a:effectLst>
                  <a:outerShdw blurRad="38100" dist="38100" dir="2700000" algn="tl">
                    <a:srgbClr val="000000">
                      <a:alpha val="43137"/>
                    </a:srgbClr>
                  </a:outerShdw>
                </a:effectLst>
              </a:rPr>
              <a:t>فصل دوم</a:t>
            </a:r>
            <a:r>
              <a:rPr lang="fa-IR" sz="3200" dirty="0" smtClean="0"/>
              <a:t>: </a:t>
            </a:r>
            <a:r>
              <a:rPr lang="fa-IR" sz="3200" dirty="0" smtClean="0">
                <a:solidFill>
                  <a:schemeClr val="tx1"/>
                </a:solidFill>
                <a:effectLst>
                  <a:outerShdw blurRad="38100" dist="38100" dir="2700000" algn="tl">
                    <a:srgbClr val="000000">
                      <a:alpha val="43137"/>
                    </a:srgbClr>
                  </a:outerShdw>
                </a:effectLst>
              </a:rPr>
              <a:t>موضوع تحقیق برآورد باربیماریها در افق چشم </a:t>
            </a:r>
            <a:r>
              <a:rPr lang="fa-IR" sz="3200" dirty="0" smtClean="0">
                <a:solidFill>
                  <a:schemeClr val="tx1"/>
                </a:solidFill>
                <a:effectLst>
                  <a:outerShdw blurRad="38100" dist="38100" dir="2700000" algn="tl">
                    <a:srgbClr val="000000">
                      <a:alpha val="43137"/>
                    </a:srgbClr>
                  </a:outerShdw>
                </a:effectLst>
              </a:rPr>
              <a:t>انداز</a:t>
            </a:r>
            <a:endParaRPr lang="en-US" sz="3200" dirty="0">
              <a:solidFill>
                <a:schemeClr val="tx1"/>
              </a:solidFill>
            </a:endParaRPr>
          </a:p>
        </p:txBody>
      </p:sp>
      <p:sp>
        <p:nvSpPr>
          <p:cNvPr id="3" name="Content Placeholder 2"/>
          <p:cNvSpPr>
            <a:spLocks noGrp="1"/>
          </p:cNvSpPr>
          <p:nvPr>
            <p:ph idx="1"/>
          </p:nvPr>
        </p:nvSpPr>
        <p:spPr/>
        <p:txBody>
          <a:bodyPr/>
          <a:lstStyle/>
          <a:p>
            <a:endParaRPr lang="en-US" sz="4000" dirty="0" smtClean="0">
              <a:solidFill>
                <a:srgbClr val="FF0000"/>
              </a:solidFill>
              <a:effectLst>
                <a:outerShdw blurRad="38100" dist="38100" dir="2700000" algn="tl">
                  <a:srgbClr val="000000">
                    <a:alpha val="43137"/>
                  </a:srgbClr>
                </a:outerShdw>
              </a:effectLst>
            </a:endParaRPr>
          </a:p>
          <a:p>
            <a:pPr marL="901700" indent="0"/>
            <a:r>
              <a:rPr lang="fa-IR" dirty="0" smtClean="0"/>
              <a:t>اهمیت </a:t>
            </a:r>
            <a:r>
              <a:rPr lang="fa-IR" dirty="0" smtClean="0"/>
              <a:t>نتایج و کاربردهای آن</a:t>
            </a:r>
          </a:p>
          <a:p>
            <a:pPr marL="901700" indent="0"/>
            <a:r>
              <a:rPr lang="fa-IR" dirty="0" smtClean="0"/>
              <a:t>کلیات متدلوژی مورد استفاده</a:t>
            </a:r>
          </a:p>
          <a:p>
            <a:pPr marL="901700" indent="0"/>
            <a:r>
              <a:rPr lang="fa-IR" dirty="0" smtClean="0"/>
              <a:t>اهم یافته ها تا این مرحله</a:t>
            </a:r>
          </a:p>
          <a:p>
            <a:pPr marL="901700" indent="0"/>
            <a:r>
              <a:rPr lang="fa-IR" dirty="0" smtClean="0"/>
              <a:t>قدمهای بعدی در مطالعه</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t>اهمیت نتایج و کاربردهای </a:t>
            </a:r>
            <a:r>
              <a:rPr lang="fa-IR" dirty="0" smtClean="0"/>
              <a:t>آن</a:t>
            </a:r>
            <a:endParaRPr lang="en-US" b="1" dirty="0"/>
          </a:p>
        </p:txBody>
      </p:sp>
      <p:sp>
        <p:nvSpPr>
          <p:cNvPr id="3" name="Content Placeholder 2"/>
          <p:cNvSpPr>
            <a:spLocks noGrp="1"/>
          </p:cNvSpPr>
          <p:nvPr>
            <p:ph idx="1"/>
          </p:nvPr>
        </p:nvSpPr>
        <p:spPr/>
        <p:txBody>
          <a:bodyPr/>
          <a:lstStyle/>
          <a:p>
            <a:r>
              <a:rPr lang="fa-IR" dirty="0" smtClean="0"/>
              <a:t>داشتن دورنمایی از آنچه که احتمالا رخ خواهد داد</a:t>
            </a:r>
          </a:p>
          <a:p>
            <a:r>
              <a:rPr lang="fa-IR" dirty="0" smtClean="0"/>
              <a:t>اولویت بندی خطرات سلامت در حال و آینده</a:t>
            </a:r>
          </a:p>
          <a:p>
            <a:r>
              <a:rPr lang="fa-IR" dirty="0" smtClean="0"/>
              <a:t>تحلیل دقیق روند و ارایه راهکارهای تعدیل کننده</a:t>
            </a:r>
          </a:p>
          <a:p>
            <a:r>
              <a:rPr lang="fa-IR" dirty="0" smtClean="0"/>
              <a:t>یافتن زبان مشترکی با سایر مسئولین اصلی نظام برای راه انداختن گفتمانی موثر و علمی</a:t>
            </a:r>
          </a:p>
          <a:p>
            <a:r>
              <a:rPr lang="fa-IR" dirty="0" smtClean="0"/>
              <a:t>ارزیابی عملکرد مدیریت خرد و کلان سلامت جامعه در سالهای آینده</a:t>
            </a:r>
          </a:p>
          <a:p>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t>کلیات متدلوژی مورد </a:t>
            </a:r>
            <a:r>
              <a:rPr lang="fa-IR" dirty="0" smtClean="0"/>
              <a:t>استفاده</a:t>
            </a:r>
            <a:endParaRPr lang="en-US" dirty="0"/>
          </a:p>
        </p:txBody>
      </p:sp>
      <p:sp>
        <p:nvSpPr>
          <p:cNvPr id="3" name="Content Placeholder 2"/>
          <p:cNvSpPr>
            <a:spLocks noGrp="1"/>
          </p:cNvSpPr>
          <p:nvPr>
            <p:ph idx="1"/>
          </p:nvPr>
        </p:nvSpPr>
        <p:spPr/>
        <p:txBody>
          <a:bodyPr>
            <a:normAutofit lnSpcReduction="10000"/>
          </a:bodyPr>
          <a:lstStyle/>
          <a:p>
            <a:r>
              <a:rPr lang="fa-IR" dirty="0" smtClean="0"/>
              <a:t>تغییرات بار بیماریها در طول زمان در اثر دو عامل اصلی رخ می دهد</a:t>
            </a:r>
          </a:p>
          <a:p>
            <a:pPr lvl="1"/>
            <a:r>
              <a:rPr lang="fa-IR" dirty="0" smtClean="0">
                <a:solidFill>
                  <a:srgbClr val="FF0000"/>
                </a:solidFill>
                <a:effectLst>
                  <a:outerShdw blurRad="38100" dist="38100" dir="2700000" algn="tl">
                    <a:srgbClr val="000000">
                      <a:alpha val="43137"/>
                    </a:srgbClr>
                  </a:outerShdw>
                </a:effectLst>
              </a:rPr>
              <a:t>تغییرات جمعیتی</a:t>
            </a:r>
            <a:r>
              <a:rPr lang="fa-IR" dirty="0" smtClean="0"/>
              <a:t>: یعنی در سالهای آینده میانگین سنی جمعیت ایران افزایش خواهد شد و این افزایش سن حتی در صورت ثابت بودن سایر عوامل خطر و پارامترهای تاثیرگذار به شدت می تواند بار بیماریها را تحت تاثیر قرار دهد</a:t>
            </a:r>
          </a:p>
          <a:p>
            <a:pPr lvl="1"/>
            <a:r>
              <a:rPr lang="fa-IR" dirty="0" smtClean="0">
                <a:solidFill>
                  <a:srgbClr val="FF0000"/>
                </a:solidFill>
                <a:effectLst>
                  <a:outerShdw blurRad="38100" dist="38100" dir="2700000" algn="tl">
                    <a:srgbClr val="000000">
                      <a:alpha val="43137"/>
                    </a:srgbClr>
                  </a:outerShdw>
                </a:effectLst>
              </a:rPr>
              <a:t>تغییرات اپیدمیوژی</a:t>
            </a:r>
            <a:r>
              <a:rPr lang="fa-IR" dirty="0" smtClean="0"/>
              <a:t>: تغییرات عوامل خطر در جامعه می تواند باعث تغییر در میزان بروز بیماریها و در نتیجه بار آنها شود. البته به جزء این نکته، افزایش امید زندگی باعث کاهش بار حاصل از مرگهای زودرس می شود. نکته دیگر در مورد وزنهای ناتوانی و سالهای زندگی با ناتوانی است که معمولاً با گذشت زمان افزایش می یابد. دلیل افزایش آن است که معمولاً مراقبتهای پزشکی مرگها را بیشتر به تاخیر می اندازد ولی روی ناتوانی ها کمتر تاثیرگذار است.</a:t>
            </a:r>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19</a:t>
            </a:fld>
            <a:endParaRPr lang="en-US" dirty="0"/>
          </a:p>
        </p:txBody>
      </p:sp>
      <p:graphicFrame>
        <p:nvGraphicFramePr>
          <p:cNvPr id="7" name="Content Placeholder 6"/>
          <p:cNvGraphicFramePr>
            <a:graphicFrameLocks noGrp="1"/>
          </p:cNvGraphicFramePr>
          <p:nvPr>
            <p:ph idx="1"/>
          </p:nvPr>
        </p:nvGraphicFramePr>
        <p:xfrm>
          <a:off x="914400" y="2286000"/>
          <a:ext cx="7467600" cy="4211638"/>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p:cNvSpPr/>
          <p:nvPr/>
        </p:nvSpPr>
        <p:spPr>
          <a:xfrm>
            <a:off x="228600" y="914400"/>
            <a:ext cx="8915400" cy="1200329"/>
          </a:xfrm>
          <a:prstGeom prst="rect">
            <a:avLst/>
          </a:prstGeom>
        </p:spPr>
        <p:txBody>
          <a:bodyPr wrap="square">
            <a:spAutoFit/>
          </a:bodyPr>
          <a:lstStyle/>
          <a:p>
            <a:pPr algn="ctr" rtl="1">
              <a:defRPr sz="1320" b="1" i="0" u="none" strike="noStrike" kern="1200" baseline="0">
                <a:solidFill>
                  <a:prstClr val="black"/>
                </a:solidFill>
                <a:latin typeface="+mn-lt"/>
                <a:ea typeface="+mn-ea"/>
                <a:cs typeface="B Zar" pitchFamily="2" charset="-78"/>
              </a:defRPr>
            </a:pPr>
            <a:r>
              <a:rPr lang="fa-IR" sz="4000" dirty="0" smtClean="0">
                <a:solidFill>
                  <a:srgbClr val="FF0000"/>
                </a:solidFill>
                <a:effectLst>
                  <a:outerShdw blurRad="38100" dist="38100" dir="2700000" algn="tl">
                    <a:srgbClr val="000000">
                      <a:alpha val="43137"/>
                    </a:srgbClr>
                  </a:outerShdw>
                </a:effectLst>
                <a:latin typeface="+mj-lt"/>
                <a:ea typeface="+mj-ea"/>
                <a:cs typeface="B Titr" pitchFamily="2" charset="-78"/>
              </a:rPr>
              <a:t>تغییرات دموگرافی</a:t>
            </a:r>
            <a:r>
              <a:rPr lang="fa-IR" sz="4000" dirty="0" smtClean="0">
                <a:solidFill>
                  <a:schemeClr val="tx2"/>
                </a:solidFill>
                <a:latin typeface="+mj-lt"/>
                <a:ea typeface="+mj-ea"/>
                <a:cs typeface="B Titr" pitchFamily="2" charset="-78"/>
              </a:rPr>
              <a:t>: </a:t>
            </a:r>
            <a:r>
              <a:rPr lang="fa-IR" sz="3200" dirty="0" smtClean="0">
                <a:solidFill>
                  <a:schemeClr val="tx2"/>
                </a:solidFill>
                <a:latin typeface="+mj-lt"/>
                <a:ea typeface="+mj-ea"/>
                <a:cs typeface="B Titr" pitchFamily="2" charset="-78"/>
              </a:rPr>
              <a:t>برآورد میانه </a:t>
            </a:r>
            <a:r>
              <a:rPr lang="fa-IR" sz="3200" dirty="0" smtClean="0">
                <a:solidFill>
                  <a:schemeClr val="tx2"/>
                </a:solidFill>
                <a:latin typeface="+mj-lt"/>
                <a:ea typeface="+mj-ea"/>
                <a:cs typeface="B Titr" pitchFamily="2" charset="-78"/>
              </a:rPr>
              <a:t>سنی ایرانیان بر اساس پیش بینی های بانک اطلاعات جمعیتی سازمان ملل </a:t>
            </a:r>
            <a:endParaRPr lang="fa-IR" sz="4000" dirty="0" smtClean="0">
              <a:solidFill>
                <a:schemeClr val="tx2"/>
              </a:solidFill>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Zar" pitchFamily="2" charset="-78"/>
              </a:rPr>
              <a:t>اسامی همکاران و مشاوران</a:t>
            </a:r>
            <a:endParaRPr lang="fa-IR" dirty="0">
              <a:cs typeface="B Zar" pitchFamily="2" charset="-78"/>
            </a:endParaRPr>
          </a:p>
        </p:txBody>
      </p:sp>
      <p:sp>
        <p:nvSpPr>
          <p:cNvPr id="3" name="Content Placeholder 2"/>
          <p:cNvSpPr>
            <a:spLocks noGrp="1"/>
          </p:cNvSpPr>
          <p:nvPr>
            <p:ph idx="1"/>
          </p:nvPr>
        </p:nvSpPr>
        <p:spPr>
          <a:xfrm>
            <a:off x="457200" y="2249424"/>
            <a:ext cx="8534400" cy="4325112"/>
          </a:xfrm>
        </p:spPr>
        <p:txBody>
          <a:bodyPr>
            <a:normAutofit/>
          </a:bodyPr>
          <a:lstStyle/>
          <a:p>
            <a:r>
              <a:rPr lang="fa-IR" dirty="0" smtClean="0">
                <a:solidFill>
                  <a:srgbClr val="FF0000"/>
                </a:solidFill>
                <a:effectLst>
                  <a:outerShdw blurRad="38100" dist="38100" dir="2700000" algn="tl">
                    <a:srgbClr val="000000">
                      <a:alpha val="43137"/>
                    </a:srgbClr>
                  </a:outerShdw>
                </a:effectLst>
                <a:cs typeface="B Zar" pitchFamily="2" charset="-78"/>
              </a:rPr>
              <a:t>دکتر </a:t>
            </a:r>
            <a:r>
              <a:rPr lang="fa-IR" dirty="0" smtClean="0">
                <a:solidFill>
                  <a:srgbClr val="FF0000"/>
                </a:solidFill>
                <a:effectLst>
                  <a:outerShdw blurRad="38100" dist="38100" dir="2700000" algn="tl">
                    <a:srgbClr val="000000">
                      <a:alpha val="43137"/>
                    </a:srgbClr>
                  </a:outerShdw>
                </a:effectLst>
                <a:cs typeface="B Zar" pitchFamily="2" charset="-78"/>
              </a:rPr>
              <a:t>محمدصادق فلاح</a:t>
            </a:r>
            <a:r>
              <a:rPr lang="fa-IR" dirty="0" smtClean="0">
                <a:cs typeface="B Zar" pitchFamily="2" charset="-78"/>
              </a:rPr>
              <a:t>: </a:t>
            </a:r>
            <a:r>
              <a:rPr lang="fa-IR" sz="2400" i="1" dirty="0" smtClean="0">
                <a:cs typeface="B Zar" pitchFamily="2" charset="-78"/>
              </a:rPr>
              <a:t>مدیر هماهنگی</a:t>
            </a:r>
            <a:endParaRPr lang="fa-IR" i="1" dirty="0" smtClean="0">
              <a:cs typeface="B Zar" pitchFamily="2" charset="-78"/>
            </a:endParaRPr>
          </a:p>
          <a:p>
            <a:r>
              <a:rPr lang="fa-IR" dirty="0" smtClean="0">
                <a:solidFill>
                  <a:srgbClr val="FF0000"/>
                </a:solidFill>
                <a:effectLst>
                  <a:outerShdw blurRad="38100" dist="38100" dir="2700000" algn="tl">
                    <a:srgbClr val="000000">
                      <a:alpha val="43137"/>
                    </a:srgbClr>
                  </a:outerShdw>
                </a:effectLst>
                <a:cs typeface="B Zar" pitchFamily="2" charset="-78"/>
              </a:rPr>
              <a:t>راضیه خواجه کاظمی</a:t>
            </a:r>
            <a:r>
              <a:rPr lang="fa-IR" dirty="0" smtClean="0">
                <a:cs typeface="B Zar" pitchFamily="2" charset="-78"/>
              </a:rPr>
              <a:t>: </a:t>
            </a:r>
            <a:r>
              <a:rPr lang="fa-IR" i="1" dirty="0" smtClean="0">
                <a:cs typeface="B Zar" pitchFamily="2" charset="-78"/>
              </a:rPr>
              <a:t>همکار اصلی در پیاده سازی مدلها در محیط نرم افزاری و عضوهیأت علمی دانشگاه علوم پزشکی کرمان</a:t>
            </a:r>
          </a:p>
          <a:p>
            <a:r>
              <a:rPr lang="fa-IR" dirty="0" smtClean="0">
                <a:solidFill>
                  <a:srgbClr val="FF0000"/>
                </a:solidFill>
                <a:effectLst>
                  <a:outerShdw blurRad="38100" dist="38100" dir="2700000" algn="tl">
                    <a:srgbClr val="000000">
                      <a:alpha val="43137"/>
                    </a:srgbClr>
                  </a:outerShdw>
                </a:effectLst>
                <a:cs typeface="B Zar" pitchFamily="2" charset="-78"/>
              </a:rPr>
              <a:t>دکتر </a:t>
            </a:r>
            <a:r>
              <a:rPr lang="fa-IR" dirty="0" smtClean="0">
                <a:solidFill>
                  <a:srgbClr val="FF0000"/>
                </a:solidFill>
                <a:effectLst>
                  <a:outerShdw blurRad="38100" dist="38100" dir="2700000" algn="tl">
                    <a:srgbClr val="000000">
                      <a:alpha val="43137"/>
                    </a:srgbClr>
                  </a:outerShdw>
                </a:effectLst>
                <a:cs typeface="B Zar" pitchFamily="2" charset="-78"/>
              </a:rPr>
              <a:t>بهنام </a:t>
            </a:r>
            <a:r>
              <a:rPr lang="fa-IR" dirty="0" smtClean="0">
                <a:solidFill>
                  <a:srgbClr val="FF0000"/>
                </a:solidFill>
                <a:effectLst>
                  <a:outerShdw blurRad="38100" dist="38100" dir="2700000" algn="tl">
                    <a:srgbClr val="000000">
                      <a:alpha val="43137"/>
                    </a:srgbClr>
                  </a:outerShdw>
                </a:effectLst>
                <a:cs typeface="B Zar" pitchFamily="2" charset="-78"/>
              </a:rPr>
              <a:t>صادقی</a:t>
            </a:r>
            <a:r>
              <a:rPr lang="fa-IR" dirty="0" smtClean="0">
                <a:cs typeface="B Zar" pitchFamily="2" charset="-78"/>
              </a:rPr>
              <a:t>: </a:t>
            </a:r>
            <a:r>
              <a:rPr lang="fa-IR" sz="2400" i="1" dirty="0" smtClean="0">
                <a:cs typeface="B Zar" pitchFamily="2" charset="-78"/>
              </a:rPr>
              <a:t>همکار اصلی در استخراج و طراحی مدل</a:t>
            </a:r>
            <a:endParaRPr lang="fa-IR" i="1" dirty="0" smtClean="0">
              <a:cs typeface="B Zar" pitchFamily="2" charset="-78"/>
            </a:endParaRPr>
          </a:p>
          <a:p>
            <a:r>
              <a:rPr lang="fa-IR" dirty="0" smtClean="0">
                <a:solidFill>
                  <a:srgbClr val="FF0000"/>
                </a:solidFill>
                <a:effectLst>
                  <a:outerShdw blurRad="38100" dist="38100" dir="2700000" algn="tl">
                    <a:srgbClr val="000000">
                      <a:alpha val="43137"/>
                    </a:srgbClr>
                  </a:outerShdw>
                </a:effectLst>
                <a:cs typeface="B Zar" pitchFamily="2" charset="-78"/>
              </a:rPr>
              <a:t>دکتر محمدحسین </a:t>
            </a:r>
            <a:r>
              <a:rPr lang="fa-IR" dirty="0" smtClean="0">
                <a:solidFill>
                  <a:srgbClr val="FF0000"/>
                </a:solidFill>
                <a:effectLst>
                  <a:outerShdw blurRad="38100" dist="38100" dir="2700000" algn="tl">
                    <a:srgbClr val="000000">
                      <a:alpha val="43137"/>
                    </a:srgbClr>
                  </a:outerShdw>
                </a:effectLst>
                <a:cs typeface="B Zar" pitchFamily="2" charset="-78"/>
              </a:rPr>
              <a:t>مهرالحسنی</a:t>
            </a:r>
            <a:r>
              <a:rPr lang="fa-IR" dirty="0" smtClean="0">
                <a:cs typeface="B Zar" pitchFamily="2" charset="-78"/>
              </a:rPr>
              <a:t>: </a:t>
            </a:r>
            <a:r>
              <a:rPr lang="fa-IR" sz="2400" i="1" dirty="0" smtClean="0">
                <a:cs typeface="B Zar" pitchFamily="2" charset="-78"/>
              </a:rPr>
              <a:t>عضو هیات علمی دانشگاه علوم پزشکی کرمان</a:t>
            </a:r>
            <a:endParaRPr lang="fa-IR" i="1" dirty="0" smtClean="0">
              <a:cs typeface="B Zar" pitchFamily="2" charset="-78"/>
            </a:endParaRPr>
          </a:p>
          <a:p>
            <a:r>
              <a:rPr lang="fa-IR" dirty="0" smtClean="0">
                <a:solidFill>
                  <a:srgbClr val="FF0000"/>
                </a:solidFill>
                <a:effectLst>
                  <a:outerShdw blurRad="38100" dist="38100" dir="2700000" algn="tl">
                    <a:srgbClr val="000000">
                      <a:alpha val="43137"/>
                    </a:srgbClr>
                  </a:outerShdw>
                </a:effectLst>
                <a:cs typeface="B Zar" pitchFamily="2" charset="-78"/>
              </a:rPr>
              <a:t>دکتر رضا دهنویه</a:t>
            </a:r>
            <a:r>
              <a:rPr lang="fa-IR" dirty="0" smtClean="0">
                <a:cs typeface="B Zar" pitchFamily="2" charset="-78"/>
              </a:rPr>
              <a:t>: </a:t>
            </a:r>
            <a:r>
              <a:rPr lang="fa-IR" sz="2400" i="1" dirty="0" smtClean="0">
                <a:cs typeface="B Zar" pitchFamily="2" charset="-78"/>
              </a:rPr>
              <a:t>عضوهیأت علمی دانشگاه علوم پزشکی </a:t>
            </a:r>
            <a:r>
              <a:rPr lang="fa-IR" sz="2400" i="1" dirty="0" smtClean="0">
                <a:cs typeface="B Zar" pitchFamily="2" charset="-78"/>
              </a:rPr>
              <a:t>کرمان</a:t>
            </a:r>
            <a:endParaRPr lang="en-US" i="1" dirty="0" smtClean="0">
              <a:cs typeface="B Zar" pitchFamily="2" charset="-78"/>
            </a:endParaRPr>
          </a:p>
          <a:p>
            <a:endParaRPr lang="fa-IR" dirty="0" smtClean="0">
              <a:cs typeface="B Zar" pitchFamily="2" charset="-78"/>
            </a:endParaRPr>
          </a:p>
        </p:txBody>
      </p:sp>
      <p:sp>
        <p:nvSpPr>
          <p:cNvPr id="5" name="Date Placeholder 4"/>
          <p:cNvSpPr>
            <a:spLocks noGrp="1"/>
          </p:cNvSpPr>
          <p:nvPr>
            <p:ph type="dt" sz="half" idx="10"/>
          </p:nvPr>
        </p:nvSpPr>
        <p:spPr/>
        <p:txBody>
          <a:bodyPr/>
          <a:lstStyle/>
          <a:p>
            <a:fld id="{290C012C-0298-4FAC-BB80-865B928EC1E6}" type="datetime10">
              <a:rPr lang="fa-IR" smtClean="0"/>
              <a:pPr/>
              <a:t>چهار شنبه، 2011/03/09</a:t>
            </a:fld>
            <a:endParaRPr lang="en-US" dirty="0"/>
          </a:p>
        </p:txBody>
      </p:sp>
      <p:sp>
        <p:nvSpPr>
          <p:cNvPr id="4" name="Footer Placeholder 3"/>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تعدیل بار بیماریها برای تغییرات دموگرافی</a:t>
            </a:r>
            <a:endParaRPr lang="en-US" dirty="0"/>
          </a:p>
        </p:txBody>
      </p:sp>
      <p:sp>
        <p:nvSpPr>
          <p:cNvPr id="3" name="Content Placeholder 2"/>
          <p:cNvSpPr>
            <a:spLocks noGrp="1"/>
          </p:cNvSpPr>
          <p:nvPr>
            <p:ph idx="1"/>
          </p:nvPr>
        </p:nvSpPr>
        <p:spPr/>
        <p:txBody>
          <a:bodyPr/>
          <a:lstStyle/>
          <a:p>
            <a:r>
              <a:rPr lang="fa-IR" b="1" dirty="0" smtClean="0">
                <a:solidFill>
                  <a:srgbClr val="FF0000"/>
                </a:solidFill>
                <a:effectLst>
                  <a:outerShdw blurRad="38100" dist="38100" dir="2700000" algn="tl">
                    <a:srgbClr val="000000">
                      <a:alpha val="43137"/>
                    </a:srgbClr>
                  </a:outerShdw>
                </a:effectLst>
              </a:rPr>
              <a:t>روش مورد استفاده</a:t>
            </a:r>
            <a:r>
              <a:rPr lang="fa-IR" dirty="0" smtClean="0"/>
              <a:t>: استانداردسازی مستقیم</a:t>
            </a:r>
          </a:p>
          <a:p>
            <a:endParaRPr lang="fa-IR" dirty="0" smtClean="0"/>
          </a:p>
          <a:p>
            <a:r>
              <a:rPr lang="fa-IR" b="1" dirty="0" smtClean="0">
                <a:solidFill>
                  <a:srgbClr val="FF0000"/>
                </a:solidFill>
                <a:effectLst>
                  <a:outerShdw blurRad="38100" dist="38100" dir="2700000" algn="tl">
                    <a:srgbClr val="000000">
                      <a:alpha val="43137"/>
                    </a:srgbClr>
                  </a:outerShdw>
                </a:effectLst>
              </a:rPr>
              <a:t>پیش فرض</a:t>
            </a:r>
            <a:r>
              <a:rPr lang="fa-IR" dirty="0" smtClean="0"/>
              <a:t>: بار اختصاصی بیماریها در گروههای مختلف سنی و جنسی و در زیر گروههای بیماریها ثابت است و فقط تغییرات هرم سنی تاثیرگذار می باشد.</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Zar" pitchFamily="2" charset="-78"/>
              </a:rPr>
              <a:t>برآورد اثر عوامل دموگرافیک</a:t>
            </a:r>
            <a:endParaRPr lang="en-US" dirty="0">
              <a:cs typeface="B Zar" pitchFamily="2" charset="-78"/>
            </a:endParaRPr>
          </a:p>
        </p:txBody>
      </p:sp>
      <p:sp>
        <p:nvSpPr>
          <p:cNvPr id="3" name="Content Placeholder 2"/>
          <p:cNvSpPr>
            <a:spLocks noGrp="1"/>
          </p:cNvSpPr>
          <p:nvPr>
            <p:ph idx="1"/>
          </p:nvPr>
        </p:nvSpPr>
        <p:spPr/>
        <p:txBody>
          <a:bodyPr/>
          <a:lstStyle/>
          <a:p>
            <a:endParaRPr lang="fa-IR" dirty="0" smtClean="0"/>
          </a:p>
          <a:p>
            <a:endParaRPr lang="fa-IR" dirty="0" smtClean="0"/>
          </a:p>
          <a:p>
            <a:endParaRPr lang="fa-IR" dirty="0" smtClean="0"/>
          </a:p>
          <a:p>
            <a:endParaRPr lang="fa-IR" dirty="0" smtClean="0"/>
          </a:p>
          <a:p>
            <a:r>
              <a:rPr lang="fa-IR" dirty="0" smtClean="0"/>
              <a:t>بار بیماریهای اختصاصی گروه سنی </a:t>
            </a:r>
            <a:r>
              <a:rPr lang="en-US" i="1" dirty="0" err="1" smtClean="0"/>
              <a:t>i</a:t>
            </a:r>
            <a:r>
              <a:rPr lang="fa-IR" dirty="0" smtClean="0"/>
              <a:t> در جنس </a:t>
            </a:r>
            <a:r>
              <a:rPr lang="en-US" i="1" dirty="0" smtClean="0"/>
              <a:t>j</a:t>
            </a:r>
            <a:r>
              <a:rPr lang="fa-IR" dirty="0" smtClean="0"/>
              <a:t> با علامت </a:t>
            </a:r>
            <a:r>
              <a:rPr lang="en-US" i="1" dirty="0" err="1" smtClean="0"/>
              <a:t>B</a:t>
            </a:r>
            <a:r>
              <a:rPr lang="en-US" i="1" baseline="-25000" dirty="0" err="1" smtClean="0"/>
              <a:t>ij</a:t>
            </a:r>
            <a:r>
              <a:rPr lang="en-US" baseline="-25000" dirty="0" smtClean="0"/>
              <a:t> </a:t>
            </a:r>
            <a:r>
              <a:rPr lang="fa-IR" dirty="0" smtClean="0"/>
              <a:t>و جمعیت آن با علامت </a:t>
            </a:r>
            <a:r>
              <a:rPr lang="en-US" i="1" dirty="0" err="1" smtClean="0"/>
              <a:t>P</a:t>
            </a:r>
            <a:r>
              <a:rPr lang="en-US" i="1" baseline="-25000" dirty="0" err="1" smtClean="0"/>
              <a:t>ij</a:t>
            </a:r>
            <a:r>
              <a:rPr lang="en-US" baseline="-25000" dirty="0" smtClean="0"/>
              <a:t> </a:t>
            </a:r>
            <a:r>
              <a:rPr lang="fa-IR" dirty="0" smtClean="0"/>
              <a:t>نمایش داده شده است.</a:t>
            </a:r>
            <a:endParaRPr lang="en-US" dirty="0" smtClean="0"/>
          </a:p>
          <a:p>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21</a:t>
            </a:fld>
            <a:endParaRPr lang="en-US"/>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09600" y="2438400"/>
            <a:ext cx="3995980" cy="129540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تعدیل بار بیماریها برای تغییرات </a:t>
            </a:r>
            <a:r>
              <a:rPr lang="fa-IR" dirty="0" smtClean="0"/>
              <a:t>اپیدمیولوژیک</a:t>
            </a:r>
            <a:endParaRPr lang="en-US" dirty="0"/>
          </a:p>
        </p:txBody>
      </p:sp>
      <p:sp>
        <p:nvSpPr>
          <p:cNvPr id="3" name="Content Placeholder 2"/>
          <p:cNvSpPr>
            <a:spLocks noGrp="1"/>
          </p:cNvSpPr>
          <p:nvPr>
            <p:ph idx="1"/>
          </p:nvPr>
        </p:nvSpPr>
        <p:spPr>
          <a:xfrm>
            <a:off x="0" y="2249424"/>
            <a:ext cx="9144000" cy="4325112"/>
          </a:xfrm>
        </p:spPr>
        <p:txBody>
          <a:bodyPr>
            <a:normAutofit lnSpcReduction="10000"/>
          </a:bodyPr>
          <a:lstStyle/>
          <a:p>
            <a:r>
              <a:rPr lang="fa-IR" dirty="0" smtClean="0"/>
              <a:t>روش مشخص و استانداردی در سطح دنیا وجود ندارد.</a:t>
            </a:r>
          </a:p>
          <a:p>
            <a:endParaRPr lang="fa-IR" dirty="0" smtClean="0"/>
          </a:p>
          <a:p>
            <a:r>
              <a:rPr lang="fa-IR" dirty="0" smtClean="0"/>
              <a:t>عدم قطعیتها بسیار زیاد است و پیش بینی عوامل خطر در آینده بسیار سخت و شاید غیر ممکن باشد. به خصوص که بین تغییرات عوامل خطر و تغییرات باربیماریها یک فاصله زمانی است که برای بیماریهای غیر واگیر گاه چند دهه فاصله وجود دارد.</a:t>
            </a:r>
          </a:p>
          <a:p>
            <a:endParaRPr lang="fa-IR" dirty="0" smtClean="0"/>
          </a:p>
          <a:p>
            <a:r>
              <a:rPr lang="fa-IR" dirty="0" smtClean="0"/>
              <a:t>البته نگاه به تغییرات پیش بینی شده برای امیدزندگی نشان دهنده آن است که احتمالاً بار بیماریها نیز به دلیل تغییرات اپیدمیولوژیک احتمالاً رشد فزاینده ای نخواهد داشت. البته امیدزندگی فقط با مرگ زودرس مرتبط است و بر بارناتوانیها تاثیری ندارد.</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14400"/>
            <a:ext cx="8991600" cy="1066800"/>
          </a:xfrm>
        </p:spPr>
        <p:txBody>
          <a:bodyPr>
            <a:normAutofit fontScale="90000"/>
          </a:bodyPr>
          <a:lstStyle/>
          <a:p>
            <a:r>
              <a:rPr lang="fa-IR" dirty="0" smtClean="0">
                <a:solidFill>
                  <a:srgbClr val="FF0000"/>
                </a:solidFill>
                <a:effectLst>
                  <a:outerShdw blurRad="38100" dist="38100" dir="2700000" algn="tl">
                    <a:srgbClr val="000000">
                      <a:alpha val="43137"/>
                    </a:srgbClr>
                  </a:outerShdw>
                </a:effectLst>
              </a:rPr>
              <a:t>تغییرات اپیدمیولوژیک</a:t>
            </a:r>
            <a:r>
              <a:rPr lang="fa-IR" dirty="0" smtClean="0"/>
              <a:t>: </a:t>
            </a:r>
            <a:r>
              <a:rPr lang="fa-IR" sz="3100" dirty="0" smtClean="0"/>
              <a:t>امیدزندگی </a:t>
            </a:r>
            <a:r>
              <a:rPr lang="fa-IR" sz="3100" dirty="0" smtClean="0"/>
              <a:t>بدو تولد بر اساس پیش بینی های بانک اطلاعات جمعیتی سازمان ملل به تفکیک </a:t>
            </a:r>
            <a:r>
              <a:rPr lang="fa-IR" sz="3100" dirty="0" smtClean="0"/>
              <a:t>جنس در ایران</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23</a:t>
            </a:fld>
            <a:endParaRPr lang="en-US" dirty="0"/>
          </a:p>
        </p:txBody>
      </p:sp>
      <p:graphicFrame>
        <p:nvGraphicFramePr>
          <p:cNvPr id="7" name="Content Placeholder 6"/>
          <p:cNvGraphicFramePr>
            <a:graphicFrameLocks noGrp="1"/>
          </p:cNvGraphicFramePr>
          <p:nvPr>
            <p:ph idx="1"/>
          </p:nvPr>
        </p:nvGraphicFramePr>
        <p:xfrm>
          <a:off x="0" y="2057400"/>
          <a:ext cx="9144000" cy="451643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Zar" pitchFamily="2" charset="-78"/>
              </a:rPr>
              <a:t>تاثیر وضعیت موجود بر ناتوانیها</a:t>
            </a:r>
            <a:endParaRPr lang="en-US" dirty="0">
              <a:cs typeface="B Zar" pitchFamily="2" charset="-78"/>
            </a:endParaRPr>
          </a:p>
        </p:txBody>
      </p:sp>
      <p:sp>
        <p:nvSpPr>
          <p:cNvPr id="3" name="Content Placeholder 2"/>
          <p:cNvSpPr>
            <a:spLocks noGrp="1"/>
          </p:cNvSpPr>
          <p:nvPr>
            <p:ph idx="1"/>
          </p:nvPr>
        </p:nvSpPr>
        <p:spPr>
          <a:xfrm>
            <a:off x="0" y="2057400"/>
            <a:ext cx="9144000" cy="3962400"/>
          </a:xfrm>
        </p:spPr>
        <p:txBody>
          <a:bodyPr>
            <a:normAutofit fontScale="85000" lnSpcReduction="20000"/>
          </a:bodyPr>
          <a:lstStyle/>
          <a:p>
            <a:pPr algn="just">
              <a:buNone/>
            </a:pPr>
            <a:r>
              <a:rPr lang="fa-IR" sz="3600" dirty="0" smtClean="0">
                <a:solidFill>
                  <a:srgbClr val="FF0000"/>
                </a:solidFill>
                <a:effectLst>
                  <a:outerShdw blurRad="38100" dist="38100" dir="2700000" algn="tl">
                    <a:srgbClr val="000000">
                      <a:alpha val="43137"/>
                    </a:srgbClr>
                  </a:outerShdw>
                </a:effectLst>
                <a:cs typeface="B Zar" pitchFamily="2" charset="-78"/>
              </a:rPr>
              <a:t>در نتیجه موارد ذیل ممکن است بار </a:t>
            </a:r>
            <a:r>
              <a:rPr lang="fa-IR" sz="3600" dirty="0" smtClean="0">
                <a:solidFill>
                  <a:srgbClr val="FF0000"/>
                </a:solidFill>
                <a:effectLst>
                  <a:outerShdw blurRad="38100" dist="38100" dir="2700000" algn="tl">
                    <a:srgbClr val="000000">
                      <a:alpha val="43137"/>
                    </a:srgbClr>
                  </a:outerShdw>
                </a:effectLst>
              </a:rPr>
              <a:t>بارناتوانیها </a:t>
            </a:r>
            <a:r>
              <a:rPr lang="fa-IR" sz="3600" dirty="0" smtClean="0">
                <a:solidFill>
                  <a:srgbClr val="FF0000"/>
                </a:solidFill>
                <a:effectLst>
                  <a:outerShdw blurRad="38100" dist="38100" dir="2700000" algn="tl">
                    <a:srgbClr val="000000">
                      <a:alpha val="43137"/>
                    </a:srgbClr>
                  </a:outerShdw>
                </a:effectLst>
                <a:cs typeface="B Zar" pitchFamily="2" charset="-78"/>
              </a:rPr>
              <a:t>ناشی </a:t>
            </a:r>
            <a:r>
              <a:rPr lang="fa-IR" sz="3600" dirty="0" smtClean="0">
                <a:solidFill>
                  <a:srgbClr val="FF0000"/>
                </a:solidFill>
                <a:effectLst>
                  <a:outerShdw blurRad="38100" dist="38100" dir="2700000" algn="tl">
                    <a:srgbClr val="000000">
                      <a:alpha val="43137"/>
                    </a:srgbClr>
                  </a:outerShdw>
                </a:effectLst>
                <a:cs typeface="B Zar" pitchFamily="2" charset="-78"/>
              </a:rPr>
              <a:t>از </a:t>
            </a:r>
            <a:r>
              <a:rPr lang="fa-IR" sz="3600" dirty="0" smtClean="0">
                <a:solidFill>
                  <a:srgbClr val="FF0000"/>
                </a:solidFill>
                <a:effectLst>
                  <a:outerShdw blurRad="38100" dist="38100" dir="2700000" algn="tl">
                    <a:srgbClr val="000000">
                      <a:alpha val="43137"/>
                    </a:srgbClr>
                  </a:outerShdw>
                </a:effectLst>
                <a:cs typeface="B Zar" pitchFamily="2" charset="-78"/>
              </a:rPr>
              <a:t>بیماریها کاهش </a:t>
            </a:r>
            <a:r>
              <a:rPr lang="fa-IR" sz="3600" dirty="0" smtClean="0">
                <a:solidFill>
                  <a:srgbClr val="FF0000"/>
                </a:solidFill>
                <a:effectLst>
                  <a:outerShdw blurRad="38100" dist="38100" dir="2700000" algn="tl">
                    <a:srgbClr val="000000">
                      <a:alpha val="43137"/>
                    </a:srgbClr>
                  </a:outerShdw>
                </a:effectLst>
                <a:cs typeface="B Zar" pitchFamily="2" charset="-78"/>
              </a:rPr>
              <a:t>یابد</a:t>
            </a:r>
          </a:p>
          <a:p>
            <a:pPr algn="just">
              <a:buNone/>
            </a:pPr>
            <a:r>
              <a:rPr lang="fa-IR" dirty="0" smtClean="0">
                <a:cs typeface="B Zar" pitchFamily="2" charset="-78"/>
              </a:rPr>
              <a:t>افزایش سطح دانش افراد جامعه و به دنبال آن تغییرات در سبک زندگی</a:t>
            </a:r>
          </a:p>
          <a:p>
            <a:pPr algn="just">
              <a:buNone/>
            </a:pPr>
            <a:r>
              <a:rPr lang="fa-IR" dirty="0" smtClean="0">
                <a:cs typeface="B Zar" pitchFamily="2" charset="-78"/>
              </a:rPr>
              <a:t>مراقبت بهتر و کاهش عوارض ناشی از بیماری های مزمن</a:t>
            </a:r>
          </a:p>
          <a:p>
            <a:pPr algn="just">
              <a:buNone/>
            </a:pPr>
            <a:r>
              <a:rPr lang="fa-IR" dirty="0" smtClean="0">
                <a:cs typeface="B Zar" pitchFamily="2" charset="-78"/>
              </a:rPr>
              <a:t>مبتلا شدن افراد جامعه در سنین بالاتر به بیماری های مختلف</a:t>
            </a:r>
          </a:p>
          <a:p>
            <a:pPr algn="just">
              <a:buNone/>
            </a:pPr>
            <a:r>
              <a:rPr lang="fa-IR" dirty="0" smtClean="0">
                <a:cs typeface="B Zar" pitchFamily="2" charset="-78"/>
              </a:rPr>
              <a:t>دسترسی بیشتر به خدمات بهداشتی و مراقبتی و پیشرفتهای روزافزون بشر در کمک رسانی به معلولین </a:t>
            </a:r>
          </a:p>
          <a:p>
            <a:pPr algn="just">
              <a:buNone/>
            </a:pPr>
            <a:endParaRPr lang="en-US" dirty="0" smtClean="0">
              <a:cs typeface="B Zar" pitchFamily="2" charset="-78"/>
            </a:endParaRPr>
          </a:p>
          <a:p>
            <a:pPr algn="just">
              <a:buNone/>
            </a:pPr>
            <a:r>
              <a:rPr lang="ar-SA" sz="3600" dirty="0" smtClean="0">
                <a:solidFill>
                  <a:srgbClr val="FF0000"/>
                </a:solidFill>
                <a:effectLst>
                  <a:outerShdw blurRad="38100" dist="38100" dir="2700000" algn="tl">
                    <a:srgbClr val="000000">
                      <a:alpha val="43137"/>
                    </a:srgbClr>
                  </a:outerShdw>
                </a:effectLst>
              </a:rPr>
              <a:t>در مقابل ممکن است </a:t>
            </a:r>
            <a:r>
              <a:rPr lang="fa-IR" sz="3600" dirty="0" smtClean="0">
                <a:solidFill>
                  <a:srgbClr val="FF0000"/>
                </a:solidFill>
                <a:effectLst>
                  <a:outerShdw blurRad="38100" dist="38100" dir="2700000" algn="tl">
                    <a:srgbClr val="000000">
                      <a:alpha val="43137"/>
                    </a:srgbClr>
                  </a:outerShdw>
                </a:effectLst>
              </a:rPr>
              <a:t>به دلایل ذیل بارناتوانیها ناشی از بیماریها </a:t>
            </a:r>
            <a:r>
              <a:rPr lang="fa-IR" sz="3600" dirty="0" smtClean="0">
                <a:solidFill>
                  <a:srgbClr val="FF0000"/>
                </a:solidFill>
                <a:effectLst>
                  <a:outerShdw blurRad="38100" dist="38100" dir="2700000" algn="tl">
                    <a:srgbClr val="000000">
                      <a:alpha val="43137"/>
                    </a:srgbClr>
                  </a:outerShdw>
                </a:effectLst>
              </a:rPr>
              <a:t>افزایش </a:t>
            </a:r>
            <a:r>
              <a:rPr lang="fa-IR" sz="3600" dirty="0" smtClean="0">
                <a:solidFill>
                  <a:srgbClr val="FF0000"/>
                </a:solidFill>
                <a:effectLst>
                  <a:outerShdw blurRad="38100" dist="38100" dir="2700000" algn="tl">
                    <a:srgbClr val="000000">
                      <a:alpha val="43137"/>
                    </a:srgbClr>
                  </a:outerShdw>
                </a:effectLst>
              </a:rPr>
              <a:t>یابد</a:t>
            </a:r>
          </a:p>
          <a:p>
            <a:pPr algn="just">
              <a:buNone/>
            </a:pPr>
            <a:r>
              <a:rPr lang="ar-SA" dirty="0" smtClean="0">
                <a:cs typeface="B Zar" pitchFamily="2" charset="-78"/>
              </a:rPr>
              <a:t>به </a:t>
            </a:r>
            <a:r>
              <a:rPr lang="ar-SA" dirty="0" smtClean="0">
                <a:cs typeface="B Zar" pitchFamily="2" charset="-78"/>
              </a:rPr>
              <a:t>دلیل مسن</a:t>
            </a:r>
            <a:r>
              <a:rPr lang="fa-IR" dirty="0" smtClean="0">
                <a:cs typeface="B Zar" pitchFamily="2" charset="-78"/>
              </a:rPr>
              <a:t> </a:t>
            </a:r>
            <a:r>
              <a:rPr lang="ar-SA" dirty="0" smtClean="0">
                <a:cs typeface="B Zar" pitchFamily="2" charset="-78"/>
              </a:rPr>
              <a:t>تر شدن جامعه افراد سنین بیشتری با بیماریها مختلف دست به گریبان </a:t>
            </a:r>
            <a:r>
              <a:rPr lang="fa-IR" dirty="0" smtClean="0">
                <a:cs typeface="B Zar" pitchFamily="2" charset="-78"/>
              </a:rPr>
              <a:t>باشند</a:t>
            </a:r>
          </a:p>
          <a:p>
            <a:pPr algn="just">
              <a:buNone/>
            </a:pPr>
            <a:r>
              <a:rPr lang="fa-IR" dirty="0" smtClean="0">
                <a:cs typeface="B Zar" pitchFamily="2" charset="-78"/>
              </a:rPr>
              <a:t>توقعات مردم افزایش یابد</a:t>
            </a:r>
          </a:p>
          <a:p>
            <a:pPr algn="just">
              <a:buNone/>
            </a:pPr>
            <a:r>
              <a:rPr lang="fa-IR" dirty="0" smtClean="0">
                <a:cs typeface="B Zar" pitchFamily="2" charset="-78"/>
              </a:rPr>
              <a:t>با افزایش جمعیت سرباری سیستمهای ارایه خدمت به دلیل محدودیت منابع نتوانند سرویس خوبی ارایه نمایند.</a:t>
            </a:r>
          </a:p>
          <a:p>
            <a:pPr algn="just">
              <a:buNone/>
            </a:pPr>
            <a:endParaRPr lang="fa-IR" dirty="0" smtClean="0">
              <a:cs typeface="B Zar" pitchFamily="2" charset="-78"/>
            </a:endParaRPr>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cs typeface="B Zar" pitchFamily="2" charset="-78"/>
              </a:rPr>
              <a:t>تاثیر وضعیت موجود بر ناتوانیها</a:t>
            </a:r>
            <a:endParaRPr lang="en-US" dirty="0" smtClean="0">
              <a:cs typeface="B Zar" pitchFamily="2" charset="-78"/>
            </a:endParaRPr>
          </a:p>
        </p:txBody>
      </p:sp>
      <p:sp>
        <p:nvSpPr>
          <p:cNvPr id="3" name="Content Placeholder 2"/>
          <p:cNvSpPr>
            <a:spLocks noGrp="1"/>
          </p:cNvSpPr>
          <p:nvPr>
            <p:ph idx="1"/>
          </p:nvPr>
        </p:nvSpPr>
        <p:spPr/>
        <p:txBody>
          <a:bodyPr/>
          <a:lstStyle/>
          <a:p>
            <a:r>
              <a:rPr lang="ar-SA" b="1" dirty="0" smtClean="0">
                <a:solidFill>
                  <a:srgbClr val="FF0000"/>
                </a:solidFill>
                <a:effectLst>
                  <a:outerShdw blurRad="38100" dist="38100" dir="2700000" algn="tl">
                    <a:srgbClr val="000000">
                      <a:alpha val="43137"/>
                    </a:srgbClr>
                  </a:outerShdw>
                </a:effectLst>
              </a:rPr>
              <a:t>با توجه به توضیحات </a:t>
            </a:r>
            <a:r>
              <a:rPr lang="fa-IR" b="1" dirty="0" smtClean="0">
                <a:solidFill>
                  <a:srgbClr val="FF0000"/>
                </a:solidFill>
                <a:effectLst>
                  <a:outerShdw blurRad="38100" dist="38100" dir="2700000" algn="tl">
                    <a:srgbClr val="000000">
                      <a:alpha val="43137"/>
                    </a:srgbClr>
                  </a:outerShdw>
                </a:effectLst>
              </a:rPr>
              <a:t>ارایه شده</a:t>
            </a:r>
            <a:r>
              <a:rPr lang="ar-SA" b="1" dirty="0" smtClean="0">
                <a:solidFill>
                  <a:srgbClr val="FF0000"/>
                </a:solidFill>
                <a:effectLst>
                  <a:outerShdw blurRad="38100" dist="38100" dir="2700000" algn="tl">
                    <a:srgbClr val="000000">
                      <a:alpha val="43137"/>
                    </a:srgbClr>
                  </a:outerShdw>
                </a:effectLst>
              </a:rPr>
              <a:t>، </a:t>
            </a:r>
            <a:r>
              <a:rPr lang="ar-SA" b="1" dirty="0" smtClean="0">
                <a:solidFill>
                  <a:srgbClr val="FF0000"/>
                </a:solidFill>
                <a:effectLst>
                  <a:outerShdw blurRad="38100" dist="38100" dir="2700000" algn="tl">
                    <a:srgbClr val="000000">
                      <a:alpha val="43137"/>
                    </a:srgbClr>
                  </a:outerShdw>
                </a:effectLst>
              </a:rPr>
              <a:t>بر اساس تجربه سایر کشورها، بطور کلی بار </a:t>
            </a:r>
            <a:r>
              <a:rPr lang="fa-IR" b="1" dirty="0" smtClean="0">
                <a:solidFill>
                  <a:srgbClr val="FF0000"/>
                </a:solidFill>
                <a:effectLst>
                  <a:outerShdw blurRad="38100" dist="38100" dir="2700000" algn="tl">
                    <a:srgbClr val="000000">
                      <a:alpha val="43137"/>
                    </a:srgbClr>
                  </a:outerShdw>
                </a:effectLst>
              </a:rPr>
              <a:t>ناتوانی </a:t>
            </a:r>
            <a:r>
              <a:rPr lang="ar-SA" b="1" dirty="0" smtClean="0">
                <a:solidFill>
                  <a:srgbClr val="FF0000"/>
                </a:solidFill>
                <a:effectLst>
                  <a:outerShdw blurRad="38100" dist="38100" dir="2700000" algn="tl">
                    <a:srgbClr val="000000">
                      <a:alpha val="43137"/>
                    </a:srgbClr>
                  </a:outerShdw>
                </a:effectLst>
              </a:rPr>
              <a:t>بیماری همراه با مسن</a:t>
            </a:r>
            <a:r>
              <a:rPr lang="fa-IR" b="1" dirty="0" smtClean="0">
                <a:solidFill>
                  <a:srgbClr val="FF0000"/>
                </a:solidFill>
                <a:effectLst>
                  <a:outerShdw blurRad="38100" dist="38100" dir="2700000" algn="tl">
                    <a:srgbClr val="000000">
                      <a:alpha val="43137"/>
                    </a:srgbClr>
                  </a:outerShdw>
                </a:effectLst>
              </a:rPr>
              <a:t> </a:t>
            </a:r>
            <a:r>
              <a:rPr lang="ar-SA" b="1" dirty="0" smtClean="0">
                <a:solidFill>
                  <a:srgbClr val="FF0000"/>
                </a:solidFill>
                <a:effectLst>
                  <a:outerShdw blurRad="38100" dist="38100" dir="2700000" algn="tl">
                    <a:srgbClr val="000000">
                      <a:alpha val="43137"/>
                    </a:srgbClr>
                  </a:outerShdw>
                </a:effectLst>
              </a:rPr>
              <a:t>تر شدن جامعه زیاد می</a:t>
            </a:r>
            <a:r>
              <a:rPr lang="fa-IR" b="1" dirty="0" smtClean="0">
                <a:solidFill>
                  <a:srgbClr val="FF0000"/>
                </a:solidFill>
                <a:effectLst>
                  <a:outerShdw blurRad="38100" dist="38100" dir="2700000" algn="tl">
                    <a:srgbClr val="000000">
                      <a:alpha val="43137"/>
                    </a:srgbClr>
                  </a:outerShdw>
                </a:effectLst>
              </a:rPr>
              <a:t> </a:t>
            </a:r>
            <a:r>
              <a:rPr lang="ar-SA" b="1" dirty="0" smtClean="0">
                <a:solidFill>
                  <a:srgbClr val="FF0000"/>
                </a:solidFill>
                <a:effectLst>
                  <a:outerShdw blurRad="38100" dist="38100" dir="2700000" algn="tl">
                    <a:srgbClr val="000000">
                      <a:alpha val="43137"/>
                    </a:srgbClr>
                  </a:outerShdw>
                </a:effectLst>
              </a:rPr>
              <a:t>شود. زیرا همچنانکه افراد بیشتر عمر میکنند و با بیماریهای کشنده </a:t>
            </a:r>
            <a:r>
              <a:rPr lang="fa-IR" b="1" dirty="0" smtClean="0">
                <a:solidFill>
                  <a:srgbClr val="FF0000"/>
                </a:solidFill>
                <a:effectLst>
                  <a:outerShdw blurRad="38100" dist="38100" dir="2700000" algn="tl">
                    <a:srgbClr val="000000">
                      <a:alpha val="43137"/>
                    </a:srgbClr>
                  </a:outerShdw>
                </a:effectLst>
              </a:rPr>
              <a:t>کمتر </a:t>
            </a:r>
            <a:r>
              <a:rPr lang="ar-SA" b="1" dirty="0" smtClean="0">
                <a:solidFill>
                  <a:srgbClr val="FF0000"/>
                </a:solidFill>
                <a:effectLst>
                  <a:outerShdw blurRad="38100" dist="38100" dir="2700000" algn="tl">
                    <a:srgbClr val="000000">
                      <a:alpha val="43137"/>
                    </a:srgbClr>
                  </a:outerShdw>
                </a:effectLst>
              </a:rPr>
              <a:t>روبرو نمی شوند، در عوض به بیماریهای مزمن مبتلا شده و  شانس بروز ناتوانیها در آنها افزایش</a:t>
            </a:r>
            <a:r>
              <a:rPr lang="fa-IR" b="1" dirty="0" smtClean="0">
                <a:solidFill>
                  <a:srgbClr val="FF0000"/>
                </a:solidFill>
                <a:effectLst>
                  <a:outerShdw blurRad="38100" dist="38100" dir="2700000" algn="tl">
                    <a:srgbClr val="000000">
                      <a:alpha val="43137"/>
                    </a:srgbClr>
                  </a:outerShdw>
                </a:effectLst>
              </a:rPr>
              <a:t> یافته</a:t>
            </a:r>
            <a:r>
              <a:rPr lang="ar-SA" b="1" dirty="0" smtClean="0">
                <a:solidFill>
                  <a:srgbClr val="FF0000"/>
                </a:solidFill>
                <a:effectLst>
                  <a:outerShdw blurRad="38100" dist="38100" dir="2700000" algn="tl">
                    <a:srgbClr val="000000">
                      <a:alpha val="43137"/>
                    </a:srgbClr>
                  </a:outerShdw>
                </a:effectLst>
              </a:rPr>
              <a:t> و </a:t>
            </a:r>
            <a:r>
              <a:rPr lang="fa-IR" b="1" dirty="0" smtClean="0">
                <a:solidFill>
                  <a:srgbClr val="FF0000"/>
                </a:solidFill>
                <a:effectLst>
                  <a:outerShdw blurRad="38100" dist="38100" dir="2700000" algn="tl">
                    <a:srgbClr val="000000">
                      <a:alpha val="43137"/>
                    </a:srgbClr>
                  </a:outerShdw>
                </a:effectLst>
              </a:rPr>
              <a:t>همچنین </a:t>
            </a:r>
            <a:r>
              <a:rPr lang="ar-SA" b="1" dirty="0" smtClean="0">
                <a:solidFill>
                  <a:srgbClr val="FF0000"/>
                </a:solidFill>
                <a:effectLst>
                  <a:outerShdw blurRad="38100" dist="38100" dir="2700000" algn="tl">
                    <a:srgbClr val="000000">
                      <a:alpha val="43137"/>
                    </a:srgbClr>
                  </a:outerShdw>
                </a:effectLst>
              </a:rPr>
              <a:t>احتمال بروز بسیاری از بیماریها در نتیجه افزایش سن به شدت بالا می</a:t>
            </a:r>
            <a:r>
              <a:rPr lang="fa-IR" b="1" dirty="0" smtClean="0">
                <a:solidFill>
                  <a:srgbClr val="FF0000"/>
                </a:solidFill>
                <a:effectLst>
                  <a:outerShdw blurRad="38100" dist="38100" dir="2700000" algn="tl">
                    <a:srgbClr val="000000">
                      <a:alpha val="43137"/>
                    </a:srgbClr>
                  </a:outerShdw>
                </a:effectLst>
              </a:rPr>
              <a:t> </a:t>
            </a:r>
            <a:r>
              <a:rPr lang="ar-SA" b="1" dirty="0" smtClean="0">
                <a:solidFill>
                  <a:srgbClr val="FF0000"/>
                </a:solidFill>
                <a:effectLst>
                  <a:outerShdw blurRad="38100" dist="38100" dir="2700000" algn="tl">
                    <a:srgbClr val="000000">
                      <a:alpha val="43137"/>
                    </a:srgbClr>
                  </a:outerShdw>
                </a:effectLst>
              </a:rPr>
              <a:t>رود. </a:t>
            </a:r>
            <a:endParaRPr lang="en-US" b="1" dirty="0" smtClean="0">
              <a:solidFill>
                <a:srgbClr val="FF0000"/>
              </a:solidFill>
              <a:effectLst>
                <a:outerShdw blurRad="38100" dist="38100" dir="2700000" algn="tl">
                  <a:srgbClr val="000000">
                    <a:alpha val="43137"/>
                  </a:srgbClr>
                </a:outerShdw>
              </a:effectLst>
            </a:endParaRPr>
          </a:p>
          <a:p>
            <a:pPr>
              <a:buNone/>
            </a:pP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تعدیل بار بیماریها برای تغییرات </a:t>
            </a:r>
            <a:r>
              <a:rPr lang="fa-IR" dirty="0" smtClean="0"/>
              <a:t>اپیدمیولوژیک</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26</a:t>
            </a:fld>
            <a:endParaRPr lang="en-US" dirty="0"/>
          </a:p>
        </p:txBody>
      </p:sp>
      <p:sp>
        <p:nvSpPr>
          <p:cNvPr id="7" name="Content Placeholder 2"/>
          <p:cNvSpPr>
            <a:spLocks noGrp="1"/>
          </p:cNvSpPr>
          <p:nvPr>
            <p:ph idx="1"/>
          </p:nvPr>
        </p:nvSpPr>
        <p:spPr/>
        <p:txBody>
          <a:bodyPr>
            <a:normAutofit fontScale="92500"/>
          </a:bodyPr>
          <a:lstStyle/>
          <a:p>
            <a:r>
              <a:rPr lang="fa-IR" b="1" dirty="0" smtClean="0">
                <a:solidFill>
                  <a:srgbClr val="FF0000"/>
                </a:solidFill>
                <a:effectLst>
                  <a:outerShdw blurRad="38100" dist="38100" dir="2700000" algn="tl">
                    <a:srgbClr val="000000">
                      <a:alpha val="43137"/>
                    </a:srgbClr>
                  </a:outerShdw>
                </a:effectLst>
              </a:rPr>
              <a:t>روش مورد استفاده</a:t>
            </a:r>
            <a:r>
              <a:rPr lang="fa-IR" dirty="0" smtClean="0"/>
              <a:t>: برآورد نسبت بین تغییرات دموگرافیک و تغییرات اپیدمیولوژیک در مدلسازی بار بیماریها در سطح بین الملل به تفکیک گروه رشد و توسعه کشورها</a:t>
            </a:r>
          </a:p>
          <a:p>
            <a:endParaRPr lang="fa-IR" sz="1400" dirty="0" smtClean="0"/>
          </a:p>
          <a:p>
            <a:r>
              <a:rPr lang="fa-IR" b="1" dirty="0" smtClean="0">
                <a:solidFill>
                  <a:srgbClr val="FF0000"/>
                </a:solidFill>
                <a:effectLst>
                  <a:outerShdw blurRad="38100" dist="38100" dir="2700000" algn="tl">
                    <a:srgbClr val="000000">
                      <a:alpha val="43137"/>
                    </a:srgbClr>
                  </a:outerShdw>
                </a:effectLst>
              </a:rPr>
              <a:t>پیش فرض</a:t>
            </a:r>
            <a:r>
              <a:rPr lang="fa-IR" dirty="0" smtClean="0"/>
              <a:t>: الگوی تغییرات بار بیماریها در ایران مشابه کشورهای هم طراز است (کشورهای </a:t>
            </a:r>
            <a:r>
              <a:rPr lang="en-US" dirty="0" smtClean="0"/>
              <a:t>upper mid-income countries</a:t>
            </a:r>
            <a:r>
              <a:rPr lang="fa-IR" dirty="0" smtClean="0"/>
              <a:t>).</a:t>
            </a:r>
            <a:endParaRPr lang="en-US" dirty="0" smtClean="0"/>
          </a:p>
          <a:p>
            <a:endParaRPr lang="en-US" sz="1400" dirty="0" smtClean="0"/>
          </a:p>
          <a:p>
            <a:pPr marL="365125" indent="-1588">
              <a:buNone/>
            </a:pPr>
            <a:r>
              <a:rPr lang="fa-IR" dirty="0" smtClean="0"/>
              <a:t>البته با توجه به تفاوتهای قابل ملاحظه</a:t>
            </a:r>
            <a:r>
              <a:rPr lang="fa-IR" dirty="0" smtClean="0"/>
              <a:t> </a:t>
            </a:r>
            <a:r>
              <a:rPr lang="fa-IR" dirty="0" smtClean="0"/>
              <a:t>کشورها دو سناریو دیگر نیز در نظر گرفته شد؛ در یک سناریو خوشبینانه روند تغییرات باربیماریها به دلیل تغییرات اپیدمیولوژيک مشابه کشورهای </a:t>
            </a:r>
            <a:r>
              <a:rPr lang="en-US" dirty="0" smtClean="0"/>
              <a:t>high income</a:t>
            </a:r>
            <a:r>
              <a:rPr lang="fa-IR" dirty="0" smtClean="0"/>
              <a:t> و در یک سناریو بدبینانه</a:t>
            </a:r>
            <a:r>
              <a:rPr lang="fa-IR" dirty="0" smtClean="0"/>
              <a:t>،</a:t>
            </a:r>
            <a:r>
              <a:rPr lang="fa-IR" dirty="0" smtClean="0"/>
              <a:t> روند مشابه کشورهای </a:t>
            </a:r>
            <a:r>
              <a:rPr lang="en-US" dirty="0" smtClean="0"/>
              <a:t>lower mid-income</a:t>
            </a:r>
            <a:r>
              <a:rPr lang="fa-IR" dirty="0" smtClean="0"/>
              <a:t> در نظر گرفته شد.</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143000"/>
            <a:ext cx="8763000" cy="1066800"/>
          </a:xfrm>
        </p:spPr>
        <p:txBody>
          <a:bodyPr>
            <a:normAutofit fontScale="90000"/>
          </a:bodyPr>
          <a:lstStyle/>
          <a:p>
            <a:pPr algn="r"/>
            <a:r>
              <a:rPr lang="fa-IR" sz="3600" dirty="0" smtClean="0"/>
              <a:t>دسته بندی </a:t>
            </a:r>
            <a:r>
              <a:rPr lang="fa-IR" sz="3600" dirty="0" smtClean="0"/>
              <a:t>بیماریها: بر اساس تقسیم بندی جهانی بار بیماریها</a:t>
            </a:r>
            <a:endParaRPr lang="en-US" sz="3600" dirty="0"/>
          </a:p>
        </p:txBody>
      </p:sp>
      <p:sp>
        <p:nvSpPr>
          <p:cNvPr id="3" name="Content Placeholder 2"/>
          <p:cNvSpPr>
            <a:spLocks noGrp="1"/>
          </p:cNvSpPr>
          <p:nvPr>
            <p:ph idx="1"/>
          </p:nvPr>
        </p:nvSpPr>
        <p:spPr/>
        <p:txBody>
          <a:bodyPr>
            <a:normAutofit/>
          </a:bodyPr>
          <a:lstStyle/>
          <a:p>
            <a:pPr marL="624078" indent="-514350">
              <a:buFont typeface="+mj-lt"/>
              <a:buAutoNum type="arabicPeriod"/>
            </a:pPr>
            <a:r>
              <a:rPr lang="en-US" dirty="0" smtClean="0">
                <a:cs typeface="B Zar" pitchFamily="2" charset="-78"/>
              </a:rPr>
              <a:t>HIV</a:t>
            </a:r>
            <a:endParaRPr lang="en-US" dirty="0" smtClean="0">
              <a:cs typeface="B Zar" pitchFamily="2" charset="-78"/>
            </a:endParaRPr>
          </a:p>
          <a:p>
            <a:pPr marL="624078" indent="-514350">
              <a:buFont typeface="+mj-lt"/>
              <a:buAutoNum type="arabicPeriod"/>
            </a:pPr>
            <a:r>
              <a:rPr lang="fa-IR" dirty="0" smtClean="0">
                <a:cs typeface="B Zar" pitchFamily="2" charset="-78"/>
              </a:rPr>
              <a:t>گروه اول (بیماریهای </a:t>
            </a:r>
            <a:r>
              <a:rPr lang="fa-IR" dirty="0" smtClean="0">
                <a:cs typeface="B Zar" pitchFamily="2" charset="-78"/>
              </a:rPr>
              <a:t>واگیر+ سوء تغذیه و مرگ مادران و کودکان)</a:t>
            </a:r>
            <a:endParaRPr lang="fa-IR" dirty="0" smtClean="0">
              <a:cs typeface="B Zar" pitchFamily="2" charset="-78"/>
            </a:endParaRPr>
          </a:p>
          <a:p>
            <a:pPr marL="624078" indent="-514350">
              <a:buFont typeface="+mj-lt"/>
              <a:buAutoNum type="arabicPeriod"/>
            </a:pPr>
            <a:r>
              <a:rPr lang="fa-IR" dirty="0" smtClean="0">
                <a:cs typeface="B Zar" pitchFamily="2" charset="-78"/>
              </a:rPr>
              <a:t>گروه دوم ( بیماریهای غیر </a:t>
            </a:r>
            <a:r>
              <a:rPr lang="fa-IR" dirty="0" smtClean="0">
                <a:cs typeface="B Zar" pitchFamily="2" charset="-78"/>
              </a:rPr>
              <a:t>واگیر)</a:t>
            </a:r>
            <a:endParaRPr lang="fa-IR" dirty="0" smtClean="0">
              <a:cs typeface="B Zar" pitchFamily="2" charset="-78"/>
            </a:endParaRPr>
          </a:p>
          <a:p>
            <a:pPr marL="624078" indent="-514350">
              <a:buFont typeface="+mj-lt"/>
              <a:buAutoNum type="arabicPeriod"/>
            </a:pPr>
            <a:r>
              <a:rPr lang="fa-IR" dirty="0" smtClean="0">
                <a:cs typeface="B Zar" pitchFamily="2" charset="-78"/>
              </a:rPr>
              <a:t>گروه سوم (آسیبها و جراحات)</a:t>
            </a:r>
          </a:p>
          <a:p>
            <a:pPr marL="624078" indent="-514350">
              <a:buNone/>
            </a:pPr>
            <a:endParaRPr lang="en-US" dirty="0">
              <a:cs typeface="B Zar" pitchFamily="2" charset="-78"/>
            </a:endParaRPr>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28</a:t>
            </a:fld>
            <a:endParaRPr lang="en-US"/>
          </a:p>
        </p:txBody>
      </p:sp>
      <p:graphicFrame>
        <p:nvGraphicFramePr>
          <p:cNvPr id="7" name="Content Placeholder 6"/>
          <p:cNvGraphicFramePr>
            <a:graphicFrameLocks noGrp="1"/>
          </p:cNvGraphicFramePr>
          <p:nvPr>
            <p:ph idx="1"/>
          </p:nvPr>
        </p:nvGraphicFramePr>
        <p:xfrm>
          <a:off x="609600" y="1295400"/>
          <a:ext cx="7924800" cy="527843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آیا تغییرات بار اچ-آی-وی واقع بینانه است؟</a:t>
            </a:r>
            <a:endParaRPr lang="en-US" dirty="0"/>
          </a:p>
        </p:txBody>
      </p:sp>
      <p:sp>
        <p:nvSpPr>
          <p:cNvPr id="3" name="Content Placeholder 2"/>
          <p:cNvSpPr>
            <a:spLocks noGrp="1"/>
          </p:cNvSpPr>
          <p:nvPr>
            <p:ph idx="1"/>
          </p:nvPr>
        </p:nvSpPr>
        <p:spPr/>
        <p:txBody>
          <a:bodyPr>
            <a:normAutofit fontScale="92500" lnSpcReduction="10000"/>
          </a:bodyPr>
          <a:lstStyle/>
          <a:p>
            <a:r>
              <a:rPr lang="fa-IR" dirty="0" smtClean="0"/>
              <a:t>بر اساس بعضی مستندات، احتمالاً بار این بیماری بیش از مقدار پیش بینی شده افزایش خواهد یافت.</a:t>
            </a:r>
          </a:p>
          <a:p>
            <a:endParaRPr lang="fa-IR" sz="1400" dirty="0" smtClean="0"/>
          </a:p>
          <a:p>
            <a:r>
              <a:rPr lang="fa-IR" dirty="0" smtClean="0"/>
              <a:t>دلیل اصلی کم دیده شدن افزایش بار این بیماری آن است که محاسبات فعلی کشور بر اساس تعداد بیماران کشف شده است که متاسفانه احتمالا این تعداد حداکثر 30% کل بیماران واقعی کشور هستند. (</a:t>
            </a:r>
            <a:r>
              <a:rPr lang="fa-IR" sz="2600" i="1" dirty="0" smtClean="0"/>
              <a:t>به اسلاید بعد توجه شود</a:t>
            </a:r>
            <a:r>
              <a:rPr lang="fa-IR" dirty="0" smtClean="0"/>
              <a:t>)</a:t>
            </a:r>
          </a:p>
          <a:p>
            <a:endParaRPr lang="fa-IR" sz="1400" dirty="0" smtClean="0"/>
          </a:p>
          <a:p>
            <a:r>
              <a:rPr lang="fa-IR" dirty="0" smtClean="0"/>
              <a:t>به نظر می رسد احتمالاً تغییرات بار تغییرات این بیماری خطی نباشد. احتمالاً در چند سال آینده میزان بروز به حداکثر می رسد و سپس احتمالاً ثابت و یا حتی کاهش می یابد و این تغییرات بروز با تاخیر 5 تا 10 سال بار بیماری اثر خواهد گذاشت. به همین دلیل اعتقاد نگارندگان به افزایش قابل ملاحظه بار از سال 1393 به بعد است.</a:t>
            </a:r>
            <a:endParaRPr lang="fa-IR" dirty="0" smtClean="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dirty="0" smtClean="0">
                <a:solidFill>
                  <a:srgbClr val="FF0000"/>
                </a:solidFill>
                <a:effectLst>
                  <a:outerShdw blurRad="38100" dist="38100" dir="2700000" algn="tl">
                    <a:srgbClr val="000000">
                      <a:alpha val="43137"/>
                    </a:srgbClr>
                  </a:outerShdw>
                </a:effectLst>
              </a:rPr>
              <a:t>فصل اول</a:t>
            </a:r>
            <a:r>
              <a:rPr lang="fa-IR" dirty="0" smtClean="0"/>
              <a:t>: توضیحات پایه</a:t>
            </a:r>
            <a:endParaRPr lang="en-US" dirty="0" smtClean="0"/>
          </a:p>
        </p:txBody>
      </p:sp>
      <p:sp>
        <p:nvSpPr>
          <p:cNvPr id="3" name="Content Placeholder 2"/>
          <p:cNvSpPr>
            <a:spLocks noGrp="1"/>
          </p:cNvSpPr>
          <p:nvPr>
            <p:ph idx="1"/>
          </p:nvPr>
        </p:nvSpPr>
        <p:spPr/>
        <p:txBody>
          <a:bodyPr>
            <a:normAutofit/>
          </a:bodyPr>
          <a:lstStyle/>
          <a:p>
            <a:endParaRPr lang="en-US" sz="1200" dirty="0" smtClean="0">
              <a:solidFill>
                <a:srgbClr val="FF0000"/>
              </a:solidFill>
              <a:effectLst>
                <a:outerShdw blurRad="38100" dist="38100" dir="2700000" algn="tl">
                  <a:srgbClr val="000000">
                    <a:alpha val="43137"/>
                  </a:srgbClr>
                </a:outerShdw>
              </a:effectLst>
            </a:endParaRPr>
          </a:p>
          <a:p>
            <a:pPr marL="0" indent="0"/>
            <a:r>
              <a:rPr lang="fa-IR" dirty="0" smtClean="0"/>
              <a:t>بیان مفهوم شاخصهای کلان ارزیابی سلامت جامعه</a:t>
            </a:r>
          </a:p>
          <a:p>
            <a:pPr marL="0" indent="0"/>
            <a:r>
              <a:rPr lang="fa-IR" dirty="0" smtClean="0"/>
              <a:t>بیان ساده مفهوم بار بیماریها</a:t>
            </a:r>
          </a:p>
          <a:p>
            <a:pPr marL="0" indent="0"/>
            <a:r>
              <a:rPr lang="fa-IR" dirty="0" smtClean="0"/>
              <a:t>مقایسه وضعیت فعلی بار بیماریها در ایران با کشورهای منطقه مدیترانه شرقی (</a:t>
            </a:r>
            <a:r>
              <a:rPr lang="fa-IR" sz="1800" b="1" dirty="0" smtClean="0">
                <a:solidFill>
                  <a:srgbClr val="FF0000"/>
                </a:solidFill>
                <a:effectLst>
                  <a:outerShdw blurRad="38100" dist="38100" dir="2700000" algn="tl">
                    <a:srgbClr val="000000">
                      <a:alpha val="43137"/>
                    </a:srgbClr>
                  </a:outerShdw>
                </a:effectLst>
              </a:rPr>
              <a:t>لازم به ذکر است که آمار ارایه شده در این قسمت اگرچه از منابع علمی معتبر استخراج شده ولی نگارندگان بر متدولوژی آنها نقد دارند و به نظر می رسد که تفاوتهای بیان شده در ایران با سایر کشورها بیش از حد واقعی باشد ولی حتی با در نظر گرفتن این موضوع، احتمالاً باید قبول کرد که وضعیت ایران در حال حاضر مطلوب نیست</a:t>
            </a:r>
            <a:r>
              <a:rPr lang="fa-IR" dirty="0" smtClean="0"/>
              <a:t>)</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43000"/>
            <a:ext cx="9144000" cy="1066800"/>
          </a:xfrm>
        </p:spPr>
        <p:txBody>
          <a:bodyPr>
            <a:normAutofit fontScale="90000"/>
          </a:bodyPr>
          <a:lstStyle/>
          <a:p>
            <a:r>
              <a:rPr lang="fa-IR" dirty="0" smtClean="0"/>
              <a:t>برآورد تعداد افراد مثبت در زیرگرههای مختلف جامعه (</a:t>
            </a:r>
            <a:r>
              <a:rPr lang="fa-IR" sz="2700" dirty="0" smtClean="0">
                <a:solidFill>
                  <a:srgbClr val="FF0000"/>
                </a:solidFill>
              </a:rPr>
              <a:t>مدلسازی اچ-آی-وی در ایران، حقدوست و همکاران 1388</a:t>
            </a:r>
            <a:r>
              <a:rPr lang="fa-IR" dirty="0" smtClean="0"/>
              <a:t>)</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30</a:t>
            </a:fld>
            <a:endParaRPr lang="en-US"/>
          </a:p>
        </p:txBody>
      </p:sp>
      <p:graphicFrame>
        <p:nvGraphicFramePr>
          <p:cNvPr id="7" name="Chart 6"/>
          <p:cNvGraphicFramePr/>
          <p:nvPr/>
        </p:nvGraphicFramePr>
        <p:xfrm>
          <a:off x="457200" y="2362200"/>
          <a:ext cx="8229599" cy="4191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31</a:t>
            </a:fld>
            <a:endParaRPr lang="en-US"/>
          </a:p>
        </p:txBody>
      </p:sp>
      <p:graphicFrame>
        <p:nvGraphicFramePr>
          <p:cNvPr id="7" name="Chart 6"/>
          <p:cNvGraphicFramePr/>
          <p:nvPr/>
        </p:nvGraphicFramePr>
        <p:xfrm>
          <a:off x="152400" y="990600"/>
          <a:ext cx="8839200" cy="5715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32</a:t>
            </a:fld>
            <a:endParaRPr lang="en-US"/>
          </a:p>
        </p:txBody>
      </p:sp>
      <p:graphicFrame>
        <p:nvGraphicFramePr>
          <p:cNvPr id="7" name="Content Placeholder 6"/>
          <p:cNvGraphicFramePr>
            <a:graphicFrameLocks noGrp="1"/>
          </p:cNvGraphicFramePr>
          <p:nvPr>
            <p:ph idx="1"/>
          </p:nvPr>
        </p:nvGraphicFramePr>
        <p:xfrm>
          <a:off x="457200" y="1066800"/>
          <a:ext cx="8229600" cy="550703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33</a:t>
            </a:fld>
            <a:endParaRPr lang="en-US"/>
          </a:p>
        </p:txBody>
      </p:sp>
      <p:graphicFrame>
        <p:nvGraphicFramePr>
          <p:cNvPr id="7" name="Content Placeholder 6"/>
          <p:cNvGraphicFramePr>
            <a:graphicFrameLocks noGrp="1"/>
          </p:cNvGraphicFramePr>
          <p:nvPr>
            <p:ph idx="1"/>
          </p:nvPr>
        </p:nvGraphicFramePr>
        <p:xfrm>
          <a:off x="457200" y="1066800"/>
          <a:ext cx="8229600" cy="550703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34</a:t>
            </a:fld>
            <a:endParaRPr lang="en-US"/>
          </a:p>
        </p:txBody>
      </p:sp>
      <p:graphicFrame>
        <p:nvGraphicFramePr>
          <p:cNvPr id="7" name="Content Placeholder 6"/>
          <p:cNvGraphicFramePr>
            <a:graphicFrameLocks noGrp="1"/>
          </p:cNvGraphicFramePr>
          <p:nvPr>
            <p:ph idx="1"/>
          </p:nvPr>
        </p:nvGraphicFramePr>
        <p:xfrm>
          <a:off x="228600" y="990600"/>
          <a:ext cx="8610600" cy="558323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35</a:t>
            </a:fld>
            <a:endParaRPr lang="en-US"/>
          </a:p>
        </p:txBody>
      </p:sp>
      <p:graphicFrame>
        <p:nvGraphicFramePr>
          <p:cNvPr id="7" name="Chart 6"/>
          <p:cNvGraphicFramePr/>
          <p:nvPr/>
        </p:nvGraphicFramePr>
        <p:xfrm>
          <a:off x="381000" y="762000"/>
          <a:ext cx="8763000" cy="5562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36</a:t>
            </a:fld>
            <a:endParaRPr lang="en-US"/>
          </a:p>
        </p:txBody>
      </p:sp>
      <p:graphicFrame>
        <p:nvGraphicFramePr>
          <p:cNvPr id="7" name="Content Placeholder 6"/>
          <p:cNvGraphicFramePr>
            <a:graphicFrameLocks noGrp="1"/>
          </p:cNvGraphicFramePr>
          <p:nvPr>
            <p:ph idx="1"/>
          </p:nvPr>
        </p:nvGraphicFramePr>
        <p:xfrm>
          <a:off x="228600" y="990600"/>
          <a:ext cx="8686800" cy="558323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lstStyle/>
          <a:p>
            <a:r>
              <a:rPr lang="fa-IR" dirty="0" smtClean="0"/>
              <a:t>قدمهای بعدی در مطالعه</a:t>
            </a:r>
            <a:endParaRPr lang="en-US" dirty="0"/>
          </a:p>
        </p:txBody>
      </p:sp>
      <p:sp>
        <p:nvSpPr>
          <p:cNvPr id="3" name="Content Placeholder 2"/>
          <p:cNvSpPr>
            <a:spLocks noGrp="1"/>
          </p:cNvSpPr>
          <p:nvPr>
            <p:ph idx="1"/>
          </p:nvPr>
        </p:nvSpPr>
        <p:spPr/>
        <p:txBody>
          <a:bodyPr>
            <a:normAutofit/>
          </a:bodyPr>
          <a:lstStyle/>
          <a:p>
            <a:r>
              <a:rPr lang="fa-IR" dirty="0" smtClean="0"/>
              <a:t>تعیین دامنه عدم قطعیت با استفاده از مدل مت کارلو</a:t>
            </a:r>
          </a:p>
          <a:p>
            <a:r>
              <a:rPr lang="fa-IR" dirty="0" smtClean="0">
                <a:cs typeface="B Zar" pitchFamily="2" charset="-78"/>
              </a:rPr>
              <a:t>مقایسه دقیقتر یافته ها با اطلاعات جنبی سایر مطالعات و اطلاعات سایر کشورها</a:t>
            </a:r>
          </a:p>
          <a:p>
            <a:r>
              <a:rPr lang="fa-IR" dirty="0" smtClean="0"/>
              <a:t>تفسیر دقیقتر نتایج و استفاده از نقطه نظرات افراد خبره در کشور</a:t>
            </a:r>
            <a:endParaRPr lang="en-US" dirty="0">
              <a:cs typeface="B Zar" pitchFamily="2" charset="-78"/>
            </a:endParaRPr>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شاخصهای کلان ارزیابی سلامت</a:t>
            </a:r>
            <a:endParaRPr lang="en-US" dirty="0"/>
          </a:p>
        </p:txBody>
      </p:sp>
      <p:sp>
        <p:nvSpPr>
          <p:cNvPr id="3" name="Content Placeholder 2"/>
          <p:cNvSpPr>
            <a:spLocks noGrp="1"/>
          </p:cNvSpPr>
          <p:nvPr>
            <p:ph idx="1"/>
          </p:nvPr>
        </p:nvSpPr>
        <p:spPr/>
        <p:txBody>
          <a:bodyPr>
            <a:normAutofit lnSpcReduction="10000"/>
          </a:bodyPr>
          <a:lstStyle/>
          <a:p>
            <a:r>
              <a:rPr lang="fa-IR" dirty="0" smtClean="0"/>
              <a:t>از دسته شاخصهای خروجی  و پیامد هستند که معمولاً برای پایش بلند مدت سلامت یک جامعه و بررسی تاثیرات برنامه های کلان کشوری/منطقه ای بکار می روند.</a:t>
            </a:r>
          </a:p>
          <a:p>
            <a:endParaRPr lang="fa-IR" dirty="0" smtClean="0"/>
          </a:p>
          <a:p>
            <a:r>
              <a:rPr lang="fa-IR" dirty="0" smtClean="0"/>
              <a:t>در این بین بار بیماریها یکی از این دسته شاخصها است که از دو جزء مرگ زودرس و ناتوانی تحمیل شده به جامعه تشکیل می شود.</a:t>
            </a:r>
          </a:p>
          <a:p>
            <a:endParaRPr lang="fa-IR" dirty="0" smtClean="0"/>
          </a:p>
          <a:p>
            <a:r>
              <a:rPr lang="fa-IR" dirty="0" smtClean="0"/>
              <a:t>بار بیماریها اگرچه شاخصی جذاب و ارزشمند است ولی محاسبه آن </a:t>
            </a:r>
            <a:r>
              <a:rPr lang="fa-IR" dirty="0" smtClean="0">
                <a:solidFill>
                  <a:srgbClr val="FF0000"/>
                </a:solidFill>
                <a:effectLst>
                  <a:outerShdw blurRad="38100" dist="38100" dir="2700000" algn="tl">
                    <a:srgbClr val="000000">
                      <a:alpha val="43137"/>
                    </a:srgbClr>
                  </a:outerShdw>
                </a:effectLst>
              </a:rPr>
              <a:t>آسان نبوده</a:t>
            </a:r>
            <a:r>
              <a:rPr lang="fa-IR" dirty="0" smtClean="0"/>
              <a:t> و همچنین وضعیت </a:t>
            </a:r>
            <a:r>
              <a:rPr lang="fa-IR" dirty="0" smtClean="0">
                <a:solidFill>
                  <a:srgbClr val="FF0000"/>
                </a:solidFill>
                <a:effectLst>
                  <a:outerShdw blurRad="38100" dist="38100" dir="2700000" algn="tl">
                    <a:srgbClr val="000000">
                      <a:alpha val="43137"/>
                    </a:srgbClr>
                  </a:outerShdw>
                </a:effectLst>
              </a:rPr>
              <a:t>فعلی </a:t>
            </a:r>
            <a:r>
              <a:rPr lang="fa-IR" dirty="0" smtClean="0"/>
              <a:t>را بدون در نظر گرفتن </a:t>
            </a:r>
            <a:r>
              <a:rPr lang="fa-IR" dirty="0" smtClean="0">
                <a:solidFill>
                  <a:srgbClr val="FF0000"/>
                </a:solidFill>
                <a:effectLst>
                  <a:outerShdw blurRad="38100" dist="38100" dir="2700000" algn="tl">
                    <a:srgbClr val="000000">
                      <a:alpha val="43137"/>
                    </a:srgbClr>
                  </a:outerShdw>
                </a:effectLst>
              </a:rPr>
              <a:t>تاثیر مداخلات </a:t>
            </a:r>
            <a:r>
              <a:rPr lang="fa-IR" dirty="0" smtClean="0"/>
              <a:t>نشان می دهد.</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نگاهی به باربیماریهای کشور در مقایسه با منطقه مدیترانه شرقی</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5</a:t>
            </a:fld>
            <a:endParaRPr lang="en-US" dirty="0"/>
          </a:p>
        </p:txBody>
      </p:sp>
      <p:pic>
        <p:nvPicPr>
          <p:cNvPr id="7" name="Picture 2"/>
          <p:cNvPicPr>
            <a:picLocks noGrp="1" noChangeAspect="1" noChangeArrowheads="1"/>
          </p:cNvPicPr>
          <p:nvPr>
            <p:ph idx="1"/>
          </p:nvPr>
        </p:nvPicPr>
        <p:blipFill>
          <a:blip r:embed="rId3"/>
          <a:srcRect/>
          <a:stretch>
            <a:fillRect/>
          </a:stretch>
        </p:blipFill>
        <p:spPr bwMode="auto">
          <a:xfrm>
            <a:off x="52365" y="1971276"/>
            <a:ext cx="6043635" cy="472948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نگاهی به باربیماریهای کشور در مقایسه با منطقه مدیترانه شرقی</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dirty="0"/>
          </a:p>
        </p:txBody>
      </p:sp>
      <p:pic>
        <p:nvPicPr>
          <p:cNvPr id="7" name="Picture 2"/>
          <p:cNvPicPr>
            <a:picLocks noGrp="1" noChangeAspect="1" noChangeArrowheads="1"/>
          </p:cNvPicPr>
          <p:nvPr>
            <p:ph idx="1"/>
          </p:nvPr>
        </p:nvPicPr>
        <p:blipFill>
          <a:blip r:embed="rId3"/>
          <a:srcRect/>
          <a:stretch>
            <a:fillRect/>
          </a:stretch>
        </p:blipFill>
        <p:spPr bwMode="auto">
          <a:xfrm>
            <a:off x="76200" y="1981200"/>
            <a:ext cx="5879202" cy="47815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نگاهی به باربیماریهای کشور در مقایسه با منطقه مدیترانه شرقی</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dirty="0"/>
          </a:p>
        </p:txBody>
      </p:sp>
      <p:pic>
        <p:nvPicPr>
          <p:cNvPr id="7" name="Picture 2"/>
          <p:cNvPicPr>
            <a:picLocks noGrp="1" noChangeAspect="1" noChangeArrowheads="1"/>
          </p:cNvPicPr>
          <p:nvPr>
            <p:ph idx="1"/>
          </p:nvPr>
        </p:nvPicPr>
        <p:blipFill>
          <a:blip r:embed="rId3"/>
          <a:srcRect/>
          <a:stretch>
            <a:fillRect/>
          </a:stretch>
        </p:blipFill>
        <p:spPr bwMode="auto">
          <a:xfrm>
            <a:off x="141536" y="2133600"/>
            <a:ext cx="6047878" cy="46291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نگاهی به باربیماریهای کشور در مقایسه با منطقه مدیترانه شرقی</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dirty="0"/>
          </a:p>
        </p:txBody>
      </p:sp>
      <p:pic>
        <p:nvPicPr>
          <p:cNvPr id="7" name="Picture 2"/>
          <p:cNvPicPr>
            <a:picLocks noGrp="1" noChangeAspect="1" noChangeArrowheads="1"/>
          </p:cNvPicPr>
          <p:nvPr>
            <p:ph idx="1"/>
          </p:nvPr>
        </p:nvPicPr>
        <p:blipFill>
          <a:blip r:embed="rId3"/>
          <a:srcRect/>
          <a:stretch>
            <a:fillRect/>
          </a:stretch>
        </p:blipFill>
        <p:spPr bwMode="auto">
          <a:xfrm>
            <a:off x="66117" y="2173446"/>
            <a:ext cx="6182283" cy="460835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نگاهی به باربیماریهای کشور در مقایسه با منطقه مدیترانه شرقی</a:t>
            </a:r>
            <a:endParaRPr lang="en-US" dirty="0"/>
          </a:p>
        </p:txBody>
      </p:sp>
      <p:sp>
        <p:nvSpPr>
          <p:cNvPr id="4" name="Date Placeholder 3"/>
          <p:cNvSpPr>
            <a:spLocks noGrp="1"/>
          </p:cNvSpPr>
          <p:nvPr>
            <p:ph type="dt" sz="half" idx="10"/>
          </p:nvPr>
        </p:nvSpPr>
        <p:spPr/>
        <p:txBody>
          <a:bodyPr/>
          <a:lstStyle/>
          <a:p>
            <a:fld id="{80B8DC95-0444-42CD-BD49-28B4CD08DB38}" type="datetime10">
              <a:rPr lang="fa-IR" smtClean="0"/>
              <a:pPr/>
              <a:t>چهار شنبه، 2011/03/09</a:t>
            </a:fld>
            <a:endParaRPr lang="en-US" dirty="0"/>
          </a:p>
        </p:txBody>
      </p:sp>
      <p:sp>
        <p:nvSpPr>
          <p:cNvPr id="5" name="Footer Placeholder 4"/>
          <p:cNvSpPr>
            <a:spLocks noGrp="1"/>
          </p:cNvSpPr>
          <p:nvPr>
            <p:ph type="ftr" sz="quarter" idx="11"/>
          </p:nvPr>
        </p:nvSpPr>
        <p:spPr/>
        <p:txBody>
          <a:bodyPr/>
          <a:lstStyle/>
          <a:p>
            <a:r>
              <a:rPr lang="fa-IR" smtClean="0"/>
              <a:t>وزارت بهداشت ، درمان ، آموزش پزشکی - شورای سیاست گذاری</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dirty="0"/>
          </a:p>
        </p:txBody>
      </p:sp>
      <p:pic>
        <p:nvPicPr>
          <p:cNvPr id="7" name="Picture 2"/>
          <p:cNvPicPr>
            <a:picLocks noGrp="1" noChangeAspect="1" noChangeArrowheads="1"/>
          </p:cNvPicPr>
          <p:nvPr>
            <p:ph idx="1"/>
          </p:nvPr>
        </p:nvPicPr>
        <p:blipFill>
          <a:blip r:embed="rId3"/>
          <a:srcRect/>
          <a:stretch>
            <a:fillRect/>
          </a:stretch>
        </p:blipFill>
        <p:spPr bwMode="auto">
          <a:xfrm>
            <a:off x="76200" y="2286000"/>
            <a:ext cx="6846294" cy="4495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481</TotalTime>
  <Words>1946</Words>
  <Application>Microsoft Office PowerPoint</Application>
  <PresentationFormat>On-screen Show (4:3)</PresentationFormat>
  <Paragraphs>264</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Urban</vt:lpstr>
      <vt:lpstr>عنوان طرح: مدلسازی بار بیماری های کشور تا سال 1404</vt:lpstr>
      <vt:lpstr>اسامی همکاران و مشاوران</vt:lpstr>
      <vt:lpstr>فصل اول: توضیحات پایه</vt:lpstr>
      <vt:lpstr>شاخصهای کلان ارزیابی سلامت</vt:lpstr>
      <vt:lpstr>نگاهی به باربیماریهای کشور در مقایسه با منطقه مدیترانه شرقی</vt:lpstr>
      <vt:lpstr>نگاهی به باربیماریهای کشور در مقایسه با منطقه مدیترانه شرقی</vt:lpstr>
      <vt:lpstr>نگاهی به باربیماریهای کشور در مقایسه با منطقه مدیترانه شرقی</vt:lpstr>
      <vt:lpstr>نگاهی به باربیماریهای کشور در مقایسه با منطقه مدیترانه شرقی</vt:lpstr>
      <vt:lpstr>نگاهی به باربیماریهای کشور در مقایسه با منطقه مدیترانه شرقی</vt:lpstr>
      <vt:lpstr>نگاهی به باربیماریهای کشور در مقایسه با منطقه مدیترانه شرقی</vt:lpstr>
      <vt:lpstr>نگاهی به باربیماریهای کشور در مقایسه با منطقه مدیترانه شرقی</vt:lpstr>
      <vt:lpstr>Slide 12</vt:lpstr>
      <vt:lpstr>Slide 13</vt:lpstr>
      <vt:lpstr>Slide 14</vt:lpstr>
      <vt:lpstr>برآوردهای نیازهای سیستم درمانی کشور در آینده برای تامین خدمات سرپایی برای بیاران مبتلا به حملات حاد قلبی</vt:lpstr>
      <vt:lpstr>فصل دوم: موضوع تحقیق برآورد باربیماریها در افق چشم انداز</vt:lpstr>
      <vt:lpstr>اهمیت نتایج و کاربردهای آن</vt:lpstr>
      <vt:lpstr>کلیات متدلوژی مورد استفاده</vt:lpstr>
      <vt:lpstr>Slide 19</vt:lpstr>
      <vt:lpstr>تعدیل بار بیماریها برای تغییرات دموگرافی</vt:lpstr>
      <vt:lpstr>برآورد اثر عوامل دموگرافیک</vt:lpstr>
      <vt:lpstr>تعدیل بار بیماریها برای تغییرات اپیدمیولوژیک</vt:lpstr>
      <vt:lpstr>تغییرات اپیدمیولوژیک: امیدزندگی بدو تولد بر اساس پیش بینی های بانک اطلاعات جمعیتی سازمان ملل به تفکیک جنس در ایران</vt:lpstr>
      <vt:lpstr>تاثیر وضعیت موجود بر ناتوانیها</vt:lpstr>
      <vt:lpstr>تاثیر وضعیت موجود بر ناتوانیها</vt:lpstr>
      <vt:lpstr>تعدیل بار بیماریها برای تغییرات اپیدمیولوژیک</vt:lpstr>
      <vt:lpstr>دسته بندی بیماریها: بر اساس تقسیم بندی جهانی بار بیماریها</vt:lpstr>
      <vt:lpstr>Slide 28</vt:lpstr>
      <vt:lpstr>آیا تغییرات بار اچ-آی-وی واقع بینانه است؟</vt:lpstr>
      <vt:lpstr>برآورد تعداد افراد مثبت در زیرگرههای مختلف جامعه (مدلسازی اچ-آی-وی در ایران، حقدوست و همکاران 1388)</vt:lpstr>
      <vt:lpstr>Slide 31</vt:lpstr>
      <vt:lpstr>Slide 32</vt:lpstr>
      <vt:lpstr>Slide 33</vt:lpstr>
      <vt:lpstr>Slide 34</vt:lpstr>
      <vt:lpstr>Slide 35</vt:lpstr>
      <vt:lpstr>Slide 36</vt:lpstr>
      <vt:lpstr>قدمهای بعدی در مطالعه</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طرح</dc:title>
  <dc:creator/>
  <cp:lastModifiedBy>Ali Akbar Haghdoost</cp:lastModifiedBy>
  <cp:revision>185</cp:revision>
  <dcterms:created xsi:type="dcterms:W3CDTF">2006-08-16T00:00:00Z</dcterms:created>
  <dcterms:modified xsi:type="dcterms:W3CDTF">2011-03-09T19:23:13Z</dcterms:modified>
</cp:coreProperties>
</file>