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21"/>
  </p:notesMasterIdLst>
  <p:handoutMasterIdLst>
    <p:handoutMasterId r:id="rId22"/>
  </p:handout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7/11/2010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7/11/2010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7/11/2010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7/11/2010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7/11/2010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l" rtl="0">
              <a:defRPr>
                <a:latin typeface="Bookman Old Style" pitchFamily="18" charset="0"/>
                <a:cs typeface="B Zar" pitchFamily="2" charset="-78"/>
              </a:defRPr>
            </a:lvl1pPr>
            <a:lvl2pPr algn="l" rtl="0">
              <a:defRPr>
                <a:latin typeface="Bookman Old Style" pitchFamily="18" charset="0"/>
                <a:cs typeface="B Zar" pitchFamily="2" charset="-78"/>
              </a:defRPr>
            </a:lvl2pPr>
            <a:lvl3pPr algn="l" rtl="0">
              <a:defRPr>
                <a:latin typeface="Bookman Old Style" pitchFamily="18" charset="0"/>
                <a:cs typeface="B Zar" pitchFamily="2" charset="-78"/>
              </a:defRPr>
            </a:lvl3pPr>
            <a:lvl4pPr algn="l" rtl="0">
              <a:defRPr>
                <a:latin typeface="Bookman Old Style" pitchFamily="18" charset="0"/>
                <a:cs typeface="B Zar" pitchFamily="2" charset="-78"/>
              </a:defRPr>
            </a:lvl4pPr>
            <a:lvl5pPr algn="l" rtl="0">
              <a:defRPr>
                <a:latin typeface="Bookman Old Style" pitchFamily="18" charset="0"/>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7/11/2010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7/11/2010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7/11/2010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7/11/2010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7/11/2010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7/11/2010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7/11/2010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7/11/2010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7/11/2010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27.222243524@web54407.mail.re2.yahoo.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cid:5.213905806@web27403.mail.ukl.yahoo.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cid:11.213905806@web27403.mail.ukl.yaho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fontAlgn="auto">
              <a:spcAft>
                <a:spcPts val="0"/>
              </a:spcAft>
              <a:defRPr/>
            </a:pPr>
            <a:r>
              <a:rPr lang="fa-IR" dirty="0" smtClean="0">
                <a:solidFill>
                  <a:schemeClr val="accent1">
                    <a:satMod val="150000"/>
                  </a:schemeClr>
                </a:solidFill>
                <a:effectLst>
                  <a:outerShdw blurRad="38100" dist="38100" dir="2700000" algn="tl">
                    <a:srgbClr val="000000">
                      <a:alpha val="43137"/>
                    </a:srgbClr>
                  </a:outerShdw>
                </a:effectLst>
              </a:rPr>
              <a:t>مختصات مدیریت بیماریها غیر واگیر</a:t>
            </a:r>
            <a:endParaRPr lang="en-US"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3"/>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اهمیت بیماریهای غیر واگیر در حال و آینده</a:t>
            </a:r>
            <a:endParaRPr lang="en-US" dirty="0"/>
          </a:p>
        </p:txBody>
      </p:sp>
      <p:sp>
        <p:nvSpPr>
          <p:cNvPr id="3" name="Content Placeholder 2"/>
          <p:cNvSpPr>
            <a:spLocks noGrp="1"/>
          </p:cNvSpPr>
          <p:nvPr>
            <p:ph idx="1"/>
          </p:nvPr>
        </p:nvSpPr>
        <p:spPr>
          <a:xfrm>
            <a:off x="3500430" y="1774825"/>
            <a:ext cx="5643570" cy="4625975"/>
          </a:xfrm>
        </p:spPr>
        <p:txBody>
          <a:bodyPr/>
          <a:lstStyle/>
          <a:p>
            <a:pPr lvl="1" algn="r" rtl="1"/>
            <a:r>
              <a:rPr lang="fa-IR" dirty="0" smtClean="0"/>
              <a:t>ابزارهای کنترل اکثر اپیدمیهای بیماریهای واگیر ارتقا یافته است</a:t>
            </a:r>
          </a:p>
          <a:p>
            <a:pPr lvl="1" algn="r" rtl="1"/>
            <a:r>
              <a:rPr lang="fa-IR" dirty="0" smtClean="0"/>
              <a:t>حساسیت جامعه به بیماریهای واگیر کاهش یافته</a:t>
            </a:r>
          </a:p>
          <a:p>
            <a:pPr lvl="1" algn="r" rtl="1"/>
            <a:r>
              <a:rPr lang="fa-IR" dirty="0" smtClean="0"/>
              <a:t>امکان تشخیص و درمان اکثر بیماریهای واگیر بهتر شده</a:t>
            </a:r>
          </a:p>
          <a:p>
            <a:pPr lvl="1" algn="r" rtl="1"/>
            <a:endParaRPr lang="fa-IR" sz="700" dirty="0" smtClean="0"/>
          </a:p>
          <a:p>
            <a:pPr lvl="1" algn="r" rtl="1"/>
            <a:r>
              <a:rPr lang="fa-IR" dirty="0" smtClean="0"/>
              <a:t>عوامل خطر عمده بیماریهای غیر واگیر افزایش یافته</a:t>
            </a:r>
          </a:p>
          <a:p>
            <a:pPr lvl="1" algn="r" rtl="1"/>
            <a:r>
              <a:rPr lang="fa-IR" dirty="0" smtClean="0"/>
              <a:t>امید زندگی و در نتیجه میزان مواجه با عاومل بیماریهای غیر واگیر افزایش یافته</a:t>
            </a:r>
          </a:p>
          <a:p>
            <a:pPr lvl="1" algn="r" rtl="1"/>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pic>
        <p:nvPicPr>
          <p:cNvPr id="6" name="Picture 5" descr="http://lh6.ggpht.com/_N6umQHg-WDw/S1IaPUK-FmI/AAAAAAAAByQ/tGYOQ0bDcLw/s1600/aks+haye+khande+dar+va+jaleb+funny+and+interesting+photos+funny+pictures+very+funny+pictures+by+flanoos.blogspot+%2876%29%5B4%5D.jpg"/>
          <p:cNvPicPr/>
          <p:nvPr/>
        </p:nvPicPr>
        <p:blipFill>
          <a:blip r:embed="rId3"/>
          <a:srcRect/>
          <a:stretch>
            <a:fillRect/>
          </a:stretch>
        </p:blipFill>
        <p:spPr bwMode="auto">
          <a:xfrm>
            <a:off x="0" y="1643050"/>
            <a:ext cx="3571868" cy="4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پیشگیری سطح اول</a:t>
            </a:r>
            <a:endParaRPr lang="en-US" sz="3600" dirty="0"/>
          </a:p>
        </p:txBody>
      </p:sp>
      <p:sp>
        <p:nvSpPr>
          <p:cNvPr id="3" name="Content Placeholder 2"/>
          <p:cNvSpPr>
            <a:spLocks noGrp="1"/>
          </p:cNvSpPr>
          <p:nvPr>
            <p:ph idx="1"/>
          </p:nvPr>
        </p:nvSpPr>
        <p:spPr>
          <a:xfrm>
            <a:off x="4243382" y="1500174"/>
            <a:ext cx="4900618" cy="4625975"/>
          </a:xfrm>
        </p:spPr>
        <p:txBody>
          <a:bodyPr/>
          <a:lstStyle/>
          <a:p>
            <a:pPr algn="r" rtl="1">
              <a:buNone/>
            </a:pPr>
            <a:r>
              <a:rPr lang="fa-IR" dirty="0" smtClean="0"/>
              <a:t>در بیماریهای واگیر واکسن و پروفیلاکسی مهمترین ابزار است و کاهش مواجه افراد سالم و با افراد بیمار نقش مهمی را ایفا می کند</a:t>
            </a:r>
          </a:p>
          <a:p>
            <a:pPr algn="r" rtl="1">
              <a:buNone/>
            </a:pPr>
            <a:endParaRPr lang="fa-IR" dirty="0" smtClean="0"/>
          </a:p>
          <a:p>
            <a:pPr algn="r" rtl="1">
              <a:buNone/>
            </a:pPr>
            <a:r>
              <a:rPr lang="fa-IR" dirty="0" smtClean="0"/>
              <a:t>در بیماریهای غیر واگیر، کاهش مواجه با عوامل خطر تقریباً تنها راه پیشگیری اولیه است.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a:t>
            </a:fld>
            <a:endParaRPr lang="en-US"/>
          </a:p>
        </p:txBody>
      </p:sp>
      <p:pic>
        <p:nvPicPr>
          <p:cNvPr id="6" name="Picture 5" descr="www.FunAndFunOnly.org"/>
          <p:cNvPicPr/>
          <p:nvPr/>
        </p:nvPicPr>
        <p:blipFill>
          <a:blip r:embed="rId3" r:link="rId4"/>
          <a:srcRect/>
          <a:stretch>
            <a:fillRect/>
          </a:stretch>
        </p:blipFill>
        <p:spPr bwMode="auto">
          <a:xfrm>
            <a:off x="0" y="1928802"/>
            <a:ext cx="4143404"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شروع بیماری</a:t>
            </a:r>
            <a:endParaRPr lang="en-US" sz="3600" dirty="0"/>
          </a:p>
        </p:txBody>
      </p:sp>
      <p:sp>
        <p:nvSpPr>
          <p:cNvPr id="3" name="Content Placeholder 2"/>
          <p:cNvSpPr>
            <a:spLocks noGrp="1"/>
          </p:cNvSpPr>
          <p:nvPr>
            <p:ph idx="1"/>
          </p:nvPr>
        </p:nvSpPr>
        <p:spPr/>
        <p:txBody>
          <a:bodyPr/>
          <a:lstStyle/>
          <a:p>
            <a:pPr algn="r" rtl="1"/>
            <a:r>
              <a:rPr lang="fa-IR" dirty="0" smtClean="0"/>
              <a:t>در بیماریهای واگیر تقریباً در اکثر اوقات زمان مشخصی برای برای شروع بیماری می توان تصور نمود</a:t>
            </a:r>
          </a:p>
          <a:p>
            <a:pPr algn="r" rtl="1"/>
            <a:endParaRPr lang="fa-IR" dirty="0" smtClean="0"/>
          </a:p>
          <a:p>
            <a:pPr algn="r" rtl="1"/>
            <a:r>
              <a:rPr lang="fa-IR" dirty="0" smtClean="0"/>
              <a:t>در بیماریهای غیر واگیر واقعاً شروع بیماری در اکثر مواقع مبهم است. به عنوان مثال به راحتی نمی توان گفت فرد از چه زمانی مبتلا پرفشاری خون شده است. حتی واقعاً نمی توان باور نمود که پرفشاری خون و دیابت بیماری هستند یا خیر؟ شروع اعتیاد از چه زمانی بوده و فرد از چه زمانی مبتلا به پوکی استخوان شده است؟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دوره کمون</a:t>
            </a:r>
            <a:endParaRPr lang="en-US" sz="3600" dirty="0"/>
          </a:p>
        </p:txBody>
      </p:sp>
      <p:sp>
        <p:nvSpPr>
          <p:cNvPr id="3" name="Content Placeholder 2"/>
          <p:cNvSpPr>
            <a:spLocks noGrp="1"/>
          </p:cNvSpPr>
          <p:nvPr>
            <p:ph idx="1"/>
          </p:nvPr>
        </p:nvSpPr>
        <p:spPr>
          <a:xfrm>
            <a:off x="500034" y="1500174"/>
            <a:ext cx="8229600" cy="4625975"/>
          </a:xfrm>
        </p:spPr>
        <p:txBody>
          <a:bodyPr/>
          <a:lstStyle/>
          <a:p>
            <a:pPr algn="r" rtl="1"/>
            <a:r>
              <a:rPr lang="fa-IR" dirty="0" smtClean="0"/>
              <a:t>در بیماریهای واگیر این دوره مشخص و تقریباً تعریف شده است</a:t>
            </a:r>
          </a:p>
          <a:p>
            <a:pPr algn="r" rtl="1"/>
            <a:endParaRPr lang="fa-IR" dirty="0" smtClean="0"/>
          </a:p>
          <a:p>
            <a:pPr algn="r" rtl="1"/>
            <a:r>
              <a:rPr lang="fa-IR" dirty="0" smtClean="0"/>
              <a:t>در بیماریهای غیر واگیر واقعاً مبهم است. فاصله زمانی بین مواجه با عوامل خطر تا بروز بدخیمیها بسیار متغیر است و به راحتی نمی توان آن را پیش بینی نمود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13</a:t>
            </a:fld>
            <a:endParaRPr lang="en-US"/>
          </a:p>
        </p:txBody>
      </p:sp>
      <p:pic>
        <p:nvPicPr>
          <p:cNvPr id="6" name="Picture 5" descr="http://lh3.ggpht.com/_N6umQHg-WDw/S1IXtTODeiI/AAAAAAAABtY/iuBf06nydTI/s1600/aks+haye+khande+dar+va+jaleb+funny+and+interesting+photos+funny+pictures+very+funny+pictures+by+flanoos.blogspot+%2836%29%5B4%5D.jpg"/>
          <p:cNvPicPr/>
          <p:nvPr/>
        </p:nvPicPr>
        <p:blipFill>
          <a:blip r:embed="rId3"/>
          <a:srcRect/>
          <a:stretch>
            <a:fillRect/>
          </a:stretch>
        </p:blipFill>
        <p:spPr bwMode="auto">
          <a:xfrm>
            <a:off x="0" y="3576154"/>
            <a:ext cx="4329122" cy="3281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معنی و تعریف عوامل خطر</a:t>
            </a:r>
            <a:endParaRPr lang="en-US" sz="3600" dirty="0"/>
          </a:p>
        </p:txBody>
      </p:sp>
      <p:sp>
        <p:nvSpPr>
          <p:cNvPr id="3" name="Content Placeholder 2"/>
          <p:cNvSpPr>
            <a:spLocks noGrp="1"/>
          </p:cNvSpPr>
          <p:nvPr>
            <p:ph idx="1"/>
          </p:nvPr>
        </p:nvSpPr>
        <p:spPr>
          <a:xfrm>
            <a:off x="4286248" y="1774825"/>
            <a:ext cx="4400552" cy="4625975"/>
          </a:xfrm>
        </p:spPr>
        <p:txBody>
          <a:bodyPr/>
          <a:lstStyle/>
          <a:p>
            <a:pPr algn="r" rtl="1"/>
            <a:r>
              <a:rPr lang="fa-IR" dirty="0" smtClean="0"/>
              <a:t>در بیماریهای واگیر رابطه علت و معلولی راحتتر و مشخصتر قابل بررسی است.</a:t>
            </a:r>
          </a:p>
          <a:p>
            <a:pPr algn="r" rtl="1"/>
            <a:endParaRPr lang="fa-IR" dirty="0" smtClean="0"/>
          </a:p>
          <a:p>
            <a:pPr algn="r" rtl="1"/>
            <a:r>
              <a:rPr lang="fa-IR" dirty="0" smtClean="0"/>
              <a:t>در بیماریهای غیر واگیر شکل و نوع و مکانیسم بروز بیماریها بسیار پیچیده است.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14</a:t>
            </a:fld>
            <a:endParaRPr lang="en-US"/>
          </a:p>
        </p:txBody>
      </p:sp>
      <p:pic>
        <p:nvPicPr>
          <p:cNvPr id="6" name="Picture 2" descr="http://goonagoon.nasseh.ir/images/eshghe%20choob/eshghe_choob%20%2818%29.JPG"/>
          <p:cNvPicPr>
            <a:picLocks noChangeAspect="1" noChangeArrowheads="1"/>
          </p:cNvPicPr>
          <p:nvPr/>
        </p:nvPicPr>
        <p:blipFill>
          <a:blip r:embed="rId3"/>
          <a:srcRect/>
          <a:stretch>
            <a:fillRect/>
          </a:stretch>
        </p:blipFill>
        <p:spPr bwMode="auto">
          <a:xfrm>
            <a:off x="0" y="2285992"/>
            <a:ext cx="4286280"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مداخلات</a:t>
            </a:r>
            <a:endParaRPr lang="en-US" sz="3600" dirty="0"/>
          </a:p>
        </p:txBody>
      </p:sp>
      <p:sp>
        <p:nvSpPr>
          <p:cNvPr id="3" name="Content Placeholder 2"/>
          <p:cNvSpPr>
            <a:spLocks noGrp="1"/>
          </p:cNvSpPr>
          <p:nvPr>
            <p:ph idx="1"/>
          </p:nvPr>
        </p:nvSpPr>
        <p:spPr>
          <a:xfrm>
            <a:off x="3786182" y="1643050"/>
            <a:ext cx="5186370" cy="4625975"/>
          </a:xfrm>
        </p:spPr>
        <p:txBody>
          <a:bodyPr/>
          <a:lstStyle/>
          <a:p>
            <a:pPr algn="r" rtl="1"/>
            <a:r>
              <a:rPr lang="fa-IR" dirty="0" smtClean="0"/>
              <a:t>در بیماریهای واگیر مداخلات اصلی توسط وزارت بهداشت انجام می شود و سایر گروهها و مردم با برنامه ها همکاری می کنند</a:t>
            </a:r>
          </a:p>
          <a:p>
            <a:pPr algn="r" rtl="1"/>
            <a:endParaRPr lang="fa-IR" dirty="0" smtClean="0"/>
          </a:p>
          <a:p>
            <a:pPr algn="r" rtl="1"/>
            <a:r>
              <a:rPr lang="fa-IR" dirty="0" smtClean="0"/>
              <a:t>در بیماریها غیر واگیر متولی مشخصی ندارد و مردم و سایر سازمانها همان قدر نقش دارند که وزارت بهداشت دارد و حتی بیشتر</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15</a:t>
            </a:fld>
            <a:endParaRPr lang="en-US"/>
          </a:p>
        </p:txBody>
      </p:sp>
      <p:pic>
        <p:nvPicPr>
          <p:cNvPr id="6" name="Picture 5" descr="cid:5.213905806@web27403.mail.ukl.yahoo.com"/>
          <p:cNvPicPr/>
          <p:nvPr/>
        </p:nvPicPr>
        <p:blipFill>
          <a:blip r:embed="rId3" r:link="rId4"/>
          <a:srcRect/>
          <a:stretch>
            <a:fillRect/>
          </a:stretch>
        </p:blipFill>
        <p:spPr bwMode="auto">
          <a:xfrm>
            <a:off x="142844" y="1643050"/>
            <a:ext cx="3571868"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تنیدگی بیماریها</a:t>
            </a:r>
            <a:endParaRPr lang="en-US" dirty="0"/>
          </a:p>
        </p:txBody>
      </p:sp>
      <p:sp>
        <p:nvSpPr>
          <p:cNvPr id="3" name="Content Placeholder 2"/>
          <p:cNvSpPr>
            <a:spLocks noGrp="1"/>
          </p:cNvSpPr>
          <p:nvPr>
            <p:ph idx="1"/>
          </p:nvPr>
        </p:nvSpPr>
        <p:spPr>
          <a:xfrm>
            <a:off x="457200" y="1774825"/>
            <a:ext cx="8229600" cy="1654175"/>
          </a:xfrm>
        </p:spPr>
        <p:txBody>
          <a:bodyPr/>
          <a:lstStyle/>
          <a:p>
            <a:pPr algn="r" rtl="1"/>
            <a:r>
              <a:rPr lang="fa-IR" dirty="0" smtClean="0"/>
              <a:t>در بیماریهای واگیر عمدتاً چرخه انتقال مشخص و مجزا از یکدیگر هستند و لذا می توان مدیریت آنها را به دفاتری تقریباً جدا از هم سپرد</a:t>
            </a:r>
          </a:p>
          <a:p>
            <a:pPr algn="r" rtl="1"/>
            <a:endParaRPr lang="fa-IR" dirty="0" smtClean="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16</a:t>
            </a:fld>
            <a:endParaRPr lang="en-US"/>
          </a:p>
        </p:txBody>
      </p:sp>
      <p:pic>
        <p:nvPicPr>
          <p:cNvPr id="6" name="Picture 5" descr="cid:11.213905806@web27403.mail.ukl.yahoo.com"/>
          <p:cNvPicPr/>
          <p:nvPr/>
        </p:nvPicPr>
        <p:blipFill>
          <a:blip r:embed="rId3" r:link="rId4"/>
          <a:srcRect/>
          <a:stretch>
            <a:fillRect/>
          </a:stretch>
        </p:blipFill>
        <p:spPr bwMode="auto">
          <a:xfrm>
            <a:off x="214282" y="2928934"/>
            <a:ext cx="2286016" cy="3786190"/>
          </a:xfrm>
          <a:prstGeom prst="rect">
            <a:avLst/>
          </a:prstGeom>
          <a:noFill/>
          <a:ln w="9525">
            <a:noFill/>
            <a:miter lim="800000"/>
            <a:headEnd/>
            <a:tailEnd/>
          </a:ln>
        </p:spPr>
      </p:pic>
      <p:sp>
        <p:nvSpPr>
          <p:cNvPr id="7" name="Rectangle 6"/>
          <p:cNvSpPr/>
          <p:nvPr/>
        </p:nvSpPr>
        <p:spPr>
          <a:xfrm>
            <a:off x="2500298" y="3500438"/>
            <a:ext cx="6500826" cy="3046988"/>
          </a:xfrm>
          <a:prstGeom prst="rect">
            <a:avLst/>
          </a:prstGeom>
        </p:spPr>
        <p:txBody>
          <a:bodyPr wrap="square">
            <a:spAutoFit/>
          </a:bodyPr>
          <a:lstStyle/>
          <a:p>
            <a:r>
              <a:rPr lang="fa-IR" sz="3200" dirty="0" smtClean="0">
                <a:latin typeface="Bookman Old Style" pitchFamily="18" charset="0"/>
                <a:cs typeface="B Zar" pitchFamily="2" charset="-78"/>
              </a:rPr>
              <a:t>در بیماریهای غیرواگیر ارتباط و تنیدگی بین آنها به حدی زیاد است که مجزا نمودن آنها از یکدیگر گاه غیر ممکن است. رابطه بین افسردگی، خودکشی، بیماریهای گوارشی و قلبی و عروقی به حدی است که هر کدام علت دیگری بوده و خود از سایرین متاثر می شود</a:t>
            </a:r>
            <a:endParaRPr lang="en-US" sz="3200" dirty="0" smtClean="0">
              <a:latin typeface="Bookman Old Style" pitchFamily="18" charset="0"/>
              <a:cs typeface="B Za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fa-IR" sz="3600" dirty="0" smtClean="0"/>
              <a:t>مدیریت اطلاعات</a:t>
            </a:r>
            <a:endParaRPr lang="en-US" sz="3600" dirty="0"/>
          </a:p>
        </p:txBody>
      </p:sp>
      <p:sp>
        <p:nvSpPr>
          <p:cNvPr id="3" name="Content Placeholder 2"/>
          <p:cNvSpPr>
            <a:spLocks noGrp="1"/>
          </p:cNvSpPr>
          <p:nvPr>
            <p:ph idx="1"/>
          </p:nvPr>
        </p:nvSpPr>
        <p:spPr>
          <a:xfrm>
            <a:off x="3500430" y="1500174"/>
            <a:ext cx="5643570" cy="5000660"/>
          </a:xfrm>
        </p:spPr>
        <p:txBody>
          <a:bodyPr/>
          <a:lstStyle/>
          <a:p>
            <a:pPr algn="r" rtl="1"/>
            <a:r>
              <a:rPr lang="fa-IR" sz="2800" dirty="0" smtClean="0"/>
              <a:t>در بیماریهای واگیر عمده اطلاعات مورد نیاز مشخص و توسط وزارت بهداشت جمع آوری می شود</a:t>
            </a:r>
          </a:p>
          <a:p>
            <a:pPr algn="r" rtl="1"/>
            <a:endParaRPr lang="fa-IR" sz="2800" dirty="0" smtClean="0"/>
          </a:p>
          <a:p>
            <a:pPr algn="r" rtl="1"/>
            <a:r>
              <a:rPr lang="fa-IR" sz="2800" dirty="0" smtClean="0"/>
              <a:t>در بیماریهای غیر واگیر دهها و صدها آماره مهم است که توسط دیگران تولید و حتی مصرف می شود و گاه حتی وزارت بهداشت از آنها بی خبر است. مثلاً میزان مصرف شیر و میوه و سبزیجات و یا میزان مصرف بنزین در جامعه از جمله موارد هستند که توسط دیگران تولید می شود.</a:t>
            </a:r>
            <a:endParaRPr lang="en-US" sz="2800"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17</a:t>
            </a:fld>
            <a:endParaRPr lang="en-US"/>
          </a:p>
        </p:txBody>
      </p:sp>
      <p:pic>
        <p:nvPicPr>
          <p:cNvPr id="6" name="Picture 5" descr="http://netdna.webdesignerdepot.com/uploads/sculptures/39.jpg"/>
          <p:cNvPicPr/>
          <p:nvPr/>
        </p:nvPicPr>
        <p:blipFill>
          <a:blip r:embed="rId3"/>
          <a:srcRect/>
          <a:stretch>
            <a:fillRect/>
          </a:stretch>
        </p:blipFill>
        <p:spPr bwMode="auto">
          <a:xfrm>
            <a:off x="0" y="1571612"/>
            <a:ext cx="3286148" cy="4933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پیشنهادات عملی</a:t>
            </a:r>
            <a:endParaRPr lang="en-US" dirty="0"/>
          </a:p>
        </p:txBody>
      </p:sp>
      <p:sp>
        <p:nvSpPr>
          <p:cNvPr id="3" name="Content Placeholder 2"/>
          <p:cNvSpPr>
            <a:spLocks noGrp="1"/>
          </p:cNvSpPr>
          <p:nvPr>
            <p:ph idx="1"/>
          </p:nvPr>
        </p:nvSpPr>
        <p:spPr>
          <a:xfrm>
            <a:off x="3286116" y="1500174"/>
            <a:ext cx="5857884" cy="4625975"/>
          </a:xfrm>
        </p:spPr>
        <p:txBody>
          <a:bodyPr/>
          <a:lstStyle/>
          <a:p>
            <a:pPr algn="r" rtl="1"/>
            <a:r>
              <a:rPr lang="fa-IR" sz="2800" dirty="0" smtClean="0"/>
              <a:t>ایجاد تشکیلاتی غیر متمرکز ولی هماهنگ با بهره گیری از تمامی ظرفیتهای موجود در جامعه</a:t>
            </a:r>
          </a:p>
          <a:p>
            <a:pPr algn="r" rtl="1"/>
            <a:r>
              <a:rPr lang="fa-IR" sz="2800" dirty="0" smtClean="0"/>
              <a:t>تدوین نظام مراقبتی تداخل یافته و جامع، تولید کننده اطلاعات و مصرف کننده آنها خارج از دست وزارت بهداشت هستند</a:t>
            </a:r>
          </a:p>
          <a:p>
            <a:pPr algn="r" rtl="1"/>
            <a:r>
              <a:rPr lang="fa-IR" sz="2800" dirty="0" smtClean="0"/>
              <a:t>طراحی مداخلاتی متفاوت و مشارکتی با نگاهی عمیق به آینده و استفاده از تجربیات سایر کشورها مانند برنامه ”خداحافظی با نمک“، ” اتحاد شیلی“، ”حرکت و برکت“ و ....</a:t>
            </a:r>
          </a:p>
          <a:p>
            <a:pPr algn="r" rtl="1"/>
            <a:endParaRPr lang="en-US" sz="2800"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18</a:t>
            </a:fld>
            <a:endParaRPr lang="en-US"/>
          </a:p>
        </p:txBody>
      </p:sp>
      <p:pic>
        <p:nvPicPr>
          <p:cNvPr id="7" name="Picture 2" descr="zKKTR224"/>
          <p:cNvPicPr>
            <a:picLocks noChangeAspect="1" noChangeArrowheads="1"/>
          </p:cNvPicPr>
          <p:nvPr/>
        </p:nvPicPr>
        <p:blipFill>
          <a:blip r:embed="rId3"/>
          <a:srcRect/>
          <a:stretch>
            <a:fillRect/>
          </a:stretch>
        </p:blipFill>
        <p:spPr bwMode="auto">
          <a:xfrm>
            <a:off x="214281" y="1785926"/>
            <a:ext cx="3071835" cy="3571900"/>
          </a:xfrm>
          <a:prstGeom prst="rect">
            <a:avLst/>
          </a:prstGeom>
          <a:noFill/>
          <a:ln w="203200" cmpd="tri">
            <a:solidFill>
              <a:schemeClr val="bg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 آخر کلام</a:t>
            </a:r>
            <a:endParaRPr lang="en-US" dirty="0"/>
          </a:p>
        </p:txBody>
      </p:sp>
      <p:sp>
        <p:nvSpPr>
          <p:cNvPr id="3" name="Content Placeholder 2"/>
          <p:cNvSpPr>
            <a:spLocks noGrp="1"/>
          </p:cNvSpPr>
          <p:nvPr>
            <p:ph idx="1"/>
          </p:nvPr>
        </p:nvSpPr>
        <p:spPr>
          <a:xfrm>
            <a:off x="428596" y="1500174"/>
            <a:ext cx="8329642" cy="1654175"/>
          </a:xfrm>
        </p:spPr>
        <p:txBody>
          <a:bodyPr/>
          <a:lstStyle/>
          <a:p>
            <a:pPr algn="r" rtl="1"/>
            <a:r>
              <a:rPr lang="fa-IR" dirty="0" smtClean="0"/>
              <a:t>سایه امروز حاصل رنج گذشتگان است. آیا ما برای آیندگان خود سایه گستری می آفرینیم؟</a:t>
            </a:r>
          </a:p>
          <a:p>
            <a:pPr algn="r" rtl="1"/>
            <a:endParaRPr lang="fa-IR" dirty="0" smtClean="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19</a:t>
            </a:fld>
            <a:endParaRPr lang="en-US"/>
          </a:p>
        </p:txBody>
      </p:sp>
      <p:pic>
        <p:nvPicPr>
          <p:cNvPr id="11" name="Picture 10" descr="http://www.ibtesama.com/vb/imgcache/20901.jpg"/>
          <p:cNvPicPr/>
          <p:nvPr/>
        </p:nvPicPr>
        <p:blipFill>
          <a:blip r:embed="rId3"/>
          <a:srcRect/>
          <a:stretch>
            <a:fillRect/>
          </a:stretch>
        </p:blipFill>
        <p:spPr bwMode="auto">
          <a:xfrm>
            <a:off x="0" y="2143116"/>
            <a:ext cx="5143536" cy="3714744"/>
          </a:xfrm>
          <a:prstGeom prst="rect">
            <a:avLst/>
          </a:prstGeom>
          <a:noFill/>
          <a:ln w="9525">
            <a:noFill/>
            <a:miter lim="800000"/>
            <a:headEnd/>
            <a:tailEnd/>
          </a:ln>
        </p:spPr>
      </p:pic>
      <p:sp>
        <p:nvSpPr>
          <p:cNvPr id="3073" name="Rectangle 1"/>
          <p:cNvSpPr>
            <a:spLocks noChangeArrowheads="1"/>
          </p:cNvSpPr>
          <p:nvPr/>
        </p:nvSpPr>
        <p:spPr bwMode="auto">
          <a:xfrm>
            <a:off x="0" y="6027003"/>
            <a:ext cx="56435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000000"/>
                </a:solidFill>
                <a:effectLst/>
                <a:latin typeface="Times New Roman" pitchFamily="18" charset="0"/>
                <a:ea typeface="Calibri" pitchFamily="34" charset="0"/>
                <a:cs typeface="B Lotus" pitchFamily="2" charset="-78"/>
              </a:rPr>
              <a:t>فقر ، شب را " بي غذا  " سر كردن نيست ..</a:t>
            </a:r>
            <a:r>
              <a:rPr kumimoji="0" lang="fa-IR" sz="2400" b="1"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 </a:t>
            </a:r>
            <a:endParaRPr lang="en-US" sz="900" dirty="0" smtClean="0">
              <a:ea typeface="Calibri" pitchFamily="34" charset="0"/>
              <a:cs typeface="B Lotus"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0000"/>
                </a:solidFill>
                <a:effectLst/>
                <a:latin typeface="Times New Roman" pitchFamily="18" charset="0"/>
                <a:ea typeface="Calibri" pitchFamily="34" charset="0"/>
                <a:cs typeface="B Lotus" pitchFamily="2" charset="-78"/>
              </a:rPr>
              <a:t>    </a:t>
            </a:r>
            <a:r>
              <a:rPr kumimoji="0" lang="fa-IR" sz="2400" b="1" i="0" u="none" strike="noStrike" cap="none" normalizeH="0" baseline="0" dirty="0" smtClean="0">
                <a:ln>
                  <a:noFill/>
                </a:ln>
                <a:solidFill>
                  <a:srgbClr val="CC0000"/>
                </a:solidFill>
                <a:effectLst/>
                <a:latin typeface="Times New Roman" pitchFamily="18" charset="0"/>
                <a:ea typeface="Calibri" pitchFamily="34" charset="0"/>
                <a:cs typeface="B Lotus" pitchFamily="2" charset="-78"/>
              </a:rPr>
              <a:t>فقر ، روز را  " بي انديشه"   سر كردن است ... </a:t>
            </a:r>
            <a:r>
              <a:rPr kumimoji="0" lang="fa-IR" sz="2400" b="1" i="0" u="none" strike="noStrike" cap="none" normalizeH="0" baseline="0" dirty="0" smtClean="0">
                <a:ln>
                  <a:noFill/>
                </a:ln>
                <a:solidFill>
                  <a:srgbClr val="CC0000"/>
                </a:solidFill>
                <a:effectLst/>
                <a:latin typeface="Times New Roman" pitchFamily="18" charset="0"/>
                <a:ea typeface="Calibri" pitchFamily="34" charset="0"/>
                <a:cs typeface="Times New Roman" pitchFamily="18" charset="0"/>
              </a:rPr>
              <a:t>  </a:t>
            </a:r>
            <a:r>
              <a:rPr kumimoji="0" lang="fa-I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a:xfrm>
            <a:off x="0" y="1428737"/>
            <a:ext cx="9144000" cy="2928958"/>
          </a:xfrm>
        </p:spPr>
        <p:txBody>
          <a:bodyPr/>
          <a:lstStyle/>
          <a:p>
            <a:pPr algn="l" rtl="0">
              <a:buNone/>
            </a:pPr>
            <a:r>
              <a:rPr lang="en-US" dirty="0" smtClean="0"/>
              <a:t>Disease management refers to the use of an explicit systematic population-based approach to identify persons at risk, intervene with specific programs of care, and measure clinical outcomes (Epstein and Sherwood, 1996)</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pic>
        <p:nvPicPr>
          <p:cNvPr id="6" name="Picture 3" descr="zKKTR91"/>
          <p:cNvPicPr>
            <a:picLocks noChangeAspect="1" noChangeArrowheads="1"/>
          </p:cNvPicPr>
          <p:nvPr/>
        </p:nvPicPr>
        <p:blipFill>
          <a:blip r:embed="rId3"/>
          <a:srcRect/>
          <a:stretch>
            <a:fillRect/>
          </a:stretch>
        </p:blipFill>
        <p:spPr bwMode="auto">
          <a:xfrm>
            <a:off x="4929190" y="4071942"/>
            <a:ext cx="3643338" cy="2714644"/>
          </a:xfrm>
          <a:prstGeom prst="rect">
            <a:avLst/>
          </a:prstGeom>
          <a:noFill/>
          <a:ln w="203200" cmpd="tri">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p:txBody>
          <a:bodyPr/>
          <a:lstStyle/>
          <a:p>
            <a:pPr algn="l" rtl="0">
              <a:buNone/>
            </a:pPr>
            <a:r>
              <a:rPr lang="en-US" dirty="0" smtClean="0"/>
              <a:t>Disease management refers to the use of an </a:t>
            </a:r>
            <a:r>
              <a:rPr lang="en-US" dirty="0" smtClean="0">
                <a:solidFill>
                  <a:srgbClr val="FF0000"/>
                </a:solidFill>
                <a:effectLst>
                  <a:outerShdw blurRad="38100" dist="38100" dir="2700000" algn="tl">
                    <a:srgbClr val="000000">
                      <a:alpha val="43137"/>
                    </a:srgbClr>
                  </a:outerShdw>
                </a:effectLst>
              </a:rPr>
              <a:t>explicit systematic population-based approach</a:t>
            </a:r>
            <a:r>
              <a:rPr lang="en-US" dirty="0" smtClean="0">
                <a:solidFill>
                  <a:srgbClr val="FF0000"/>
                </a:solidFill>
              </a:rPr>
              <a:t> </a:t>
            </a:r>
            <a:r>
              <a:rPr lang="en-US" dirty="0" smtClean="0"/>
              <a:t>to identify persons at risk, intervene with specific programs of care, and measure clinical outcomes (Epstein and Sherwood, 1996)</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p:txBody>
          <a:bodyPr/>
          <a:lstStyle/>
          <a:p>
            <a:pPr algn="l" rtl="0">
              <a:buNone/>
            </a:pPr>
            <a:r>
              <a:rPr lang="en-US" dirty="0" smtClean="0"/>
              <a:t>Disease management refers to the use of an explicit systematic population-based approach to </a:t>
            </a:r>
            <a:r>
              <a:rPr lang="en-US" dirty="0" smtClean="0">
                <a:solidFill>
                  <a:srgbClr val="FF0000"/>
                </a:solidFill>
                <a:effectLst>
                  <a:outerShdw blurRad="38100" dist="38100" dir="2700000" algn="tl">
                    <a:srgbClr val="000000">
                      <a:alpha val="43137"/>
                    </a:srgbClr>
                  </a:outerShdw>
                </a:effectLst>
              </a:rPr>
              <a:t>identify persons at risk</a:t>
            </a:r>
            <a:r>
              <a:rPr lang="en-US" dirty="0" smtClean="0"/>
              <a:t>, intervene with specific programs of care, and measure clinical outcomes (Epstein and Sherwood, 1996)</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p:txBody>
          <a:bodyPr/>
          <a:lstStyle/>
          <a:p>
            <a:pPr algn="l" rtl="0">
              <a:buNone/>
            </a:pPr>
            <a:r>
              <a:rPr lang="en-US" dirty="0" smtClean="0"/>
              <a:t>Disease management refers to the use of an explicit systematic population-based approach to identify persons at risk, </a:t>
            </a:r>
            <a:r>
              <a:rPr lang="en-US" dirty="0" smtClean="0">
                <a:solidFill>
                  <a:srgbClr val="FF0000"/>
                </a:solidFill>
                <a:effectLst>
                  <a:outerShdw blurRad="38100" dist="38100" dir="2700000" algn="tl">
                    <a:srgbClr val="000000">
                      <a:alpha val="43137"/>
                    </a:srgbClr>
                  </a:outerShdw>
                </a:effectLst>
              </a:rPr>
              <a:t>intervene with specific programs of care</a:t>
            </a:r>
            <a:r>
              <a:rPr lang="en-US" dirty="0" smtClean="0"/>
              <a:t>, and measure clinical outcomes (Epstein and Sherwood, 1996)</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p:txBody>
          <a:bodyPr/>
          <a:lstStyle/>
          <a:p>
            <a:pPr algn="l" rtl="0">
              <a:buNone/>
            </a:pPr>
            <a:r>
              <a:rPr lang="en-US" dirty="0" smtClean="0"/>
              <a:t>Disease management refers to the use of an explicit systematic population-based approach to identify persons at risk, intervene with specific programs of care, and </a:t>
            </a:r>
            <a:r>
              <a:rPr lang="en-US" dirty="0" smtClean="0">
                <a:solidFill>
                  <a:srgbClr val="FF0000"/>
                </a:solidFill>
                <a:effectLst>
                  <a:outerShdw blurRad="38100" dist="38100" dir="2700000" algn="tl">
                    <a:srgbClr val="000000">
                      <a:alpha val="43137"/>
                    </a:srgbClr>
                  </a:outerShdw>
                </a:effectLst>
              </a:rPr>
              <a:t>measure clinical outcomes</a:t>
            </a:r>
            <a:r>
              <a:rPr lang="en-US" dirty="0" smtClean="0"/>
              <a:t> (Epstein and Sherwood, 1996)</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a:xfrm>
            <a:off x="142844" y="1774825"/>
            <a:ext cx="8786874" cy="4625975"/>
          </a:xfrm>
        </p:spPr>
        <p:txBody>
          <a:bodyPr/>
          <a:lstStyle/>
          <a:p>
            <a:pPr>
              <a:buNone/>
            </a:pPr>
            <a:r>
              <a:rPr lang="en-US" dirty="0" smtClean="0"/>
              <a:t>An approach to patient care that emphasizes coordinated, comprehensive care along the continuum of disease and across health care delivery systems (</a:t>
            </a:r>
            <a:r>
              <a:rPr lang="en-US" dirty="0" err="1" smtClean="0"/>
              <a:t>Ellrodt</a:t>
            </a:r>
            <a:r>
              <a:rPr lang="en-US" dirty="0" smtClean="0"/>
              <a:t> et al., 1997)</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بیماریها</a:t>
            </a:r>
            <a:endParaRPr lang="en-US" dirty="0"/>
          </a:p>
        </p:txBody>
      </p:sp>
      <p:sp>
        <p:nvSpPr>
          <p:cNvPr id="3" name="Content Placeholder 2"/>
          <p:cNvSpPr>
            <a:spLocks noGrp="1"/>
          </p:cNvSpPr>
          <p:nvPr>
            <p:ph idx="1"/>
          </p:nvPr>
        </p:nvSpPr>
        <p:spPr/>
        <p:txBody>
          <a:bodyPr/>
          <a:lstStyle/>
          <a:p>
            <a:pPr>
              <a:buNone/>
            </a:pPr>
            <a:r>
              <a:rPr lang="en-US" dirty="0" smtClean="0"/>
              <a:t>Disease management is a system of coordinated health care interventions and communications for populations with conditions in which patient self-care efforts are significant (DMAA, 2006)</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مختصات مدیریت بیماریها</a:t>
            </a:r>
            <a:endParaRPr lang="en-US" dirty="0"/>
          </a:p>
        </p:txBody>
      </p:sp>
      <p:sp>
        <p:nvSpPr>
          <p:cNvPr id="3" name="Content Placeholder 2"/>
          <p:cNvSpPr>
            <a:spLocks noGrp="1"/>
          </p:cNvSpPr>
          <p:nvPr>
            <p:ph idx="1"/>
          </p:nvPr>
        </p:nvSpPr>
        <p:spPr/>
        <p:txBody>
          <a:bodyPr/>
          <a:lstStyle/>
          <a:p>
            <a:pPr algn="r" rtl="1"/>
            <a:r>
              <a:rPr lang="fa-IR" dirty="0" smtClean="0"/>
              <a:t>نظامی هماهنگ است</a:t>
            </a:r>
          </a:p>
          <a:p>
            <a:pPr algn="r" rtl="1"/>
            <a:r>
              <a:rPr lang="fa-IR" dirty="0" smtClean="0"/>
              <a:t>تمام طیف بیماری را از قبل از ابتلا تا بعد از بروز و ایجاد عوارض و مرگ شامل می شود</a:t>
            </a:r>
          </a:p>
          <a:p>
            <a:pPr algn="r" rtl="1"/>
            <a:r>
              <a:rPr lang="fa-IR" dirty="0" smtClean="0"/>
              <a:t>ادغام یافته در نظام ارایه خدمت است</a:t>
            </a:r>
          </a:p>
          <a:p>
            <a:pPr algn="r" rtl="1"/>
            <a:r>
              <a:rPr lang="fa-IR" dirty="0" smtClean="0"/>
              <a:t>به مباحث اقتصاد سلامت نگاه جدی دارد</a:t>
            </a:r>
          </a:p>
          <a:p>
            <a:pPr algn="r" rtl="1"/>
            <a:r>
              <a:rPr lang="fa-IR" dirty="0" smtClean="0"/>
              <a:t>بین سازمانی است</a:t>
            </a:r>
          </a:p>
          <a:p>
            <a:pPr algn="r" rtl="1"/>
            <a:r>
              <a:rPr lang="fa-IR" dirty="0" smtClean="0"/>
              <a:t>......</a:t>
            </a:r>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9</a:t>
            </a:fld>
            <a:endParaRPr lang="en-US"/>
          </a:p>
        </p:txBody>
      </p:sp>
      <p:pic>
        <p:nvPicPr>
          <p:cNvPr id="6" name="Picture 2" descr="zon_xx"/>
          <p:cNvPicPr>
            <a:picLocks noChangeAspect="1" noChangeArrowheads="1"/>
          </p:cNvPicPr>
          <p:nvPr/>
        </p:nvPicPr>
        <p:blipFill>
          <a:blip r:embed="rId3"/>
          <a:srcRect/>
          <a:stretch>
            <a:fillRect/>
          </a:stretch>
        </p:blipFill>
        <p:spPr bwMode="auto">
          <a:xfrm>
            <a:off x="0" y="3443286"/>
            <a:ext cx="3170806" cy="3414714"/>
          </a:xfrm>
          <a:prstGeom prst="rect">
            <a:avLst/>
          </a:prstGeom>
          <a:noFill/>
          <a:ln w="190500" cmpd="tri">
            <a:solidFill>
              <a:schemeClr val="bg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577</TotalTime>
  <Words>1048</Words>
  <Application>Microsoft Office PowerPoint</Application>
  <PresentationFormat>On-screen Show (4:3)</PresentationFormat>
  <Paragraphs>141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روش شناسي پژوهش در آموزش</vt:lpstr>
      <vt:lpstr>مختصات مدیریت بیماریها غیر واگیر</vt:lpstr>
      <vt:lpstr>مدیریت بیماریها</vt:lpstr>
      <vt:lpstr>مدیریت بیماریها</vt:lpstr>
      <vt:lpstr>مدیریت بیماریها</vt:lpstr>
      <vt:lpstr>مدیریت بیماریها</vt:lpstr>
      <vt:lpstr>مدیریت بیماریها</vt:lpstr>
      <vt:lpstr>مدیریت بیماریها</vt:lpstr>
      <vt:lpstr>مدیریت بیماریها</vt:lpstr>
      <vt:lpstr>مختصات مدیریت بیماریها</vt:lpstr>
      <vt:lpstr>اهمیت بیماریهای غیر واگیر در حال و آینده</vt:lpstr>
      <vt:lpstr>پیشگیری سطح اول</vt:lpstr>
      <vt:lpstr>شروع بیماری</vt:lpstr>
      <vt:lpstr>دوره کمون</vt:lpstr>
      <vt:lpstr>معنی و تعریف عوامل خطر</vt:lpstr>
      <vt:lpstr>مداخلات</vt:lpstr>
      <vt:lpstr>تنیدگی بیماریها</vt:lpstr>
      <vt:lpstr>مدیریت اطلاعات</vt:lpstr>
      <vt:lpstr>پیشنهادات عملی</vt:lpstr>
      <vt:lpstr>و آخر کلام</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مختصات مدیریت بیماریها غیر واگیر</dc:title>
  <dc:creator>Ali Akbar Haghdoost</dc:creator>
  <cp:lastModifiedBy>Ali Akbar Haghdoost</cp:lastModifiedBy>
  <cp:revision>129</cp:revision>
  <dcterms:created xsi:type="dcterms:W3CDTF">2010-07-10T17:39:33Z</dcterms:created>
  <dcterms:modified xsi:type="dcterms:W3CDTF">2010-07-11T18:30:59Z</dcterms:modified>
</cp:coreProperties>
</file>