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3">
  <p:sldMasterIdLst>
    <p:sldMasterId id="2147483660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7" r:id="rId14"/>
    <p:sldId id="280" r:id="rId15"/>
    <p:sldId id="279" r:id="rId16"/>
    <p:sldId id="275" r:id="rId17"/>
    <p:sldId id="274" r:id="rId18"/>
    <p:sldId id="268" r:id="rId19"/>
    <p:sldId id="276" r:id="rId20"/>
    <p:sldId id="269" r:id="rId21"/>
    <p:sldId id="270" r:id="rId22"/>
    <p:sldId id="271" r:id="rId23"/>
    <p:sldId id="272" r:id="rId24"/>
  </p:sldIdLst>
  <p:sldSz cx="9144000" cy="6858000" type="screen4x3"/>
  <p:notesSz cx="6858000" cy="9144000"/>
  <p:defaultTextStyle>
    <a:defPPr>
      <a:defRPr lang="en-US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C43AE06-F16E-4201-8E57-C0AAF5567796}" type="datetimeFigureOut">
              <a:rPr lang="en-US"/>
              <a:pPr>
                <a:defRPr/>
              </a:pPr>
              <a:t>7/18/2010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a-IR"/>
              <a:t>دانشگاه علوم پزشكي شيراز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5C70AAE-3447-4C04-AD66-DD20481345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09DBF3F-D053-431F-B07A-3B50B7CA1C36}" type="datetimeFigureOut">
              <a:rPr lang="en-US"/>
              <a:pPr>
                <a:defRPr/>
              </a:pPr>
              <a:t>7/18/2010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a-IR"/>
              <a:t>دانشگاه علوم پزشكي شيراز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BB84F70-476E-4ED3-927E-A0E13519B7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a-IR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A2B7064-C53A-41A5-B90B-9FBE809343A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/>
          </a:p>
        </p:txBody>
      </p:sp>
      <p:sp>
        <p:nvSpPr>
          <p:cNvPr id="19461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a-IR"/>
              <a:t>دانشگاه علوم پزشكي شيراز</a:t>
            </a:r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دانشگاه علوم پزشكي شيراز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BB84F70-476E-4ED3-927E-A0E13519B7B4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دانشگاه علوم پزشكي شيراز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BB84F70-476E-4ED3-927E-A0E13519B7B4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دانشگاه علوم پزشكي شيراز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BB84F70-476E-4ED3-927E-A0E13519B7B4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169644-8070-4405-AF26-6E022E38D01A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دانشگاه علوم پزشكي شيراز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BB84F70-476E-4ED3-927E-A0E13519B7B4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169644-8070-4405-AF26-6E022E38D01A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دانشگاه علوم پزشكي شيراز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BB84F70-476E-4ED3-927E-A0E13519B7B4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دانشگاه علوم پزشكي شيراز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BB84F70-476E-4ED3-927E-A0E13519B7B4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دانشگاه علوم پزشكي شيراز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BB84F70-476E-4ED3-927E-A0E13519B7B4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دانشگاه علوم پزشكي شيراز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BB84F70-476E-4ED3-927E-A0E13519B7B4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دانشگاه علوم پزشكي شيراز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BB84F70-476E-4ED3-927E-A0E13519B7B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دانشگاه علوم پزشكي شيراز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BB84F70-476E-4ED3-927E-A0E13519B7B4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دانشگاه علوم پزشكي شيراز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BB84F70-476E-4ED3-927E-A0E13519B7B4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دانشگاه علوم پزشكي شيراز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BB84F70-476E-4ED3-927E-A0E13519B7B4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دانشگاه علوم پزشكي شيراز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BB84F70-476E-4ED3-927E-A0E13519B7B4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دانشگاه علوم پزشكي شيراز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BB84F70-476E-4ED3-927E-A0E13519B7B4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دانشگاه علوم پزشكي شيراز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BB84F70-476E-4ED3-927E-A0E13519B7B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دانشگاه علوم پزشكي شيراز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BB84F70-476E-4ED3-927E-A0E13519B7B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دانشگاه علوم پزشكي شيراز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BB84F70-476E-4ED3-927E-A0E13519B7B4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دانشگاه علوم پزشكي شيراز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BB84F70-476E-4ED3-927E-A0E13519B7B4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دانشگاه علوم پزشكي شيراز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BB84F70-476E-4ED3-927E-A0E13519B7B4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دانشگاه علوم پزشكي شيراز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BB84F70-476E-4ED3-927E-A0E13519B7B4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tIns="0" bIns="0" anchor="t"/>
          <a:lstStyle>
            <a:lvl1pPr algn="l">
              <a:defRPr sz="47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886C1F-4854-4B70-9D86-A12877F7DF19}" type="datetime1">
              <a:rPr lang="en-US" smtClean="0"/>
              <a:pPr>
                <a:defRPr/>
              </a:pPr>
              <a:t>7/18/2010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smtClean="0"/>
              <a:t>علي اكبر حقدوست                                     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A851A-F884-49FD-8344-DE14BFD2E0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90286A-F6F4-41C3-8622-4753B0943167}" type="datetime1">
              <a:rPr lang="en-US" smtClean="0"/>
              <a:pPr>
                <a:defRPr/>
              </a:pPr>
              <a:t>7/18/2010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smtClean="0"/>
              <a:t>علي اكبر حقدوست                       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D6DEA8-7823-4577-A40E-11E2FB0BBF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invGray">
          <a:xfrm>
            <a:off x="6599238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ltGray">
          <a:xfrm>
            <a:off x="6648450" y="0"/>
            <a:ext cx="25146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77FF8-8432-4FF8-9698-76E39B3C043D}" type="datetime1">
              <a:rPr lang="en-US" smtClean="0"/>
              <a:pPr>
                <a:defRPr/>
              </a:pPr>
              <a:t>7/18/2010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013" y="6376988"/>
            <a:ext cx="38369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smtClean="0"/>
              <a:t>علي اكبر حقدوست                                     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9BC3DA-F26F-4D85-A866-16AA382561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lvl1pPr algn="r" rtl="1">
              <a:defRPr>
                <a:cs typeface="B Nazanin" pitchFamily="2" charset="-78"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r" rtl="1">
              <a:defRPr>
                <a:cs typeface="Zar" pitchFamily="2" charset="-78"/>
              </a:defRPr>
            </a:lvl1pPr>
            <a:lvl2pPr algn="r" rtl="1">
              <a:defRPr>
                <a:cs typeface="Zar" pitchFamily="2" charset="-78"/>
              </a:defRPr>
            </a:lvl2pPr>
            <a:lvl3pPr algn="r" rtl="1">
              <a:defRPr>
                <a:cs typeface="Zar" pitchFamily="2" charset="-78"/>
              </a:defRPr>
            </a:lvl3pPr>
            <a:lvl4pPr algn="r" rtl="1">
              <a:defRPr>
                <a:cs typeface="Zar" pitchFamily="2" charset="-78"/>
              </a:defRPr>
            </a:lvl4pPr>
            <a:lvl5pPr algn="r" rtl="1">
              <a:defRPr>
                <a:cs typeface="Zar" pitchFamily="2" charset="-78"/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4A6FA4-6BBA-499B-B973-AF9A4BC173CF}" type="datetime1">
              <a:rPr lang="en-US" smtClean="0"/>
              <a:pPr>
                <a:defRPr/>
              </a:pPr>
              <a:t>7/18/2010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14500" y="6477000"/>
            <a:ext cx="5576888" cy="274638"/>
          </a:xfrm>
        </p:spPr>
        <p:txBody>
          <a:bodyPr/>
          <a:lstStyle>
            <a:lvl1pPr algn="r" rtl="1">
              <a:defRPr smtClean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fa-IR" smtClean="0"/>
              <a:t>علي اكبر حقدوست                       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DCD77C-200B-4F1D-8D04-2CDCDB447E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0" y="2601913"/>
            <a:ext cx="9144000" cy="46037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7A3ABE-8227-43E7-AD99-9CC8450C87AC}" type="datetime1">
              <a:rPr lang="en-US" smtClean="0"/>
              <a:pPr>
                <a:defRPr/>
              </a:pPr>
              <a:t>7/18/2010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smtClean="0"/>
              <a:t>علي اكبر حقدوست                                     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5FE610-8055-47A9-B692-AA00BA04B7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9C439-6A40-42A8-9160-5A5ADFEF06E0}" type="datetime1">
              <a:rPr lang="en-US" smtClean="0"/>
              <a:pPr>
                <a:defRPr/>
              </a:pPr>
              <a:t>7/18/2010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smtClean="0"/>
              <a:t>علي اكبر حقدوست                                     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B671D4-926A-4643-A790-A4FDCCCCC6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EC576-C5AB-4BE7-938F-738C08BC9A1F}" type="datetime1">
              <a:rPr lang="en-US" smtClean="0"/>
              <a:pPr>
                <a:defRPr/>
              </a:pPr>
              <a:t>7/18/2010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smtClean="0"/>
              <a:t>علي اكبر حقدوست                                     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E887F-49BB-46B8-93A2-103995891FB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48A5A2-7613-45DE-A45F-B52451EB7DC5}" type="datetime1">
              <a:rPr lang="en-US" smtClean="0"/>
              <a:pPr>
                <a:defRPr/>
              </a:pPr>
              <a:t>7/18/2010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smtClean="0"/>
              <a:t>علي اكبر حقدوست                                     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462D1-7C4A-43A5-A101-4356541B13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98393D-1555-4FBE-9D69-D52E980F3883}" type="datetime1">
              <a:rPr lang="en-US" smtClean="0"/>
              <a:pPr>
                <a:defRPr/>
              </a:pPr>
              <a:t>7/18/2010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smtClean="0"/>
              <a:t>علي اكبر حقدوست                                    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EEBBB-BFED-48C5-9252-40D3EA69B3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28C208-C26B-4F2C-B968-20CE4E69E493}" type="datetime1">
              <a:rPr lang="en-US" smtClean="0"/>
              <a:pPr>
                <a:defRPr/>
              </a:pPr>
              <a:t>7/18/2010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smtClean="0"/>
              <a:t>علي اكبر حقدوست                                     </a:t>
            </a: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B1FAE-AE3A-4CF7-B738-63C2706A80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165100" y="1169988"/>
            <a:ext cx="2522538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65A4EF-1D4D-47E3-A52D-C0B0582284E5}" type="datetime1">
              <a:rPr lang="en-US" smtClean="0"/>
              <a:pPr>
                <a:defRPr/>
              </a:pPr>
              <a:t>7/18/2010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300" y="1169988"/>
            <a:ext cx="5194300" cy="201612"/>
          </a:xfrm>
        </p:spPr>
        <p:txBody>
          <a:bodyPr/>
          <a:lstStyle>
            <a:lvl1pPr>
              <a:defRPr smtClean="0"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fa-IR" smtClean="0"/>
              <a:t>علي اكبر حقدوست                                     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138" y="1169988"/>
            <a:ext cx="733425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FDAB93-D311-46FC-8136-FA0D19365F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95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1CA6C782-50FC-4A4F-863E-79178C53F1A0}" type="datetime1">
              <a:rPr lang="en-US" smtClean="0"/>
              <a:pPr>
                <a:defRPr/>
              </a:pPr>
              <a:t>7/18/2010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95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fa-IR" smtClean="0"/>
              <a:t>علي اكبر حقدوست                       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bIns="0" rtlCol="0" anchor="b"/>
          <a:lstStyle>
            <a:lvl1pPr algn="r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95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A41785E-274E-4C7B-A84D-F1D0EAC76C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79" r:id="rId4"/>
    <p:sldLayoutId id="2147483680" r:id="rId5"/>
    <p:sldLayoutId id="2147483681" r:id="rId6"/>
    <p:sldLayoutId id="2147483686" r:id="rId7"/>
    <p:sldLayoutId id="2147483687" r:id="rId8"/>
    <p:sldLayoutId id="2147483688" r:id="rId9"/>
    <p:sldLayoutId id="2147483682" r:id="rId10"/>
    <p:sldLayoutId id="2147483689" r:id="rId1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500" b="1" kern="1200">
          <a:solidFill>
            <a:srgbClr val="FFC8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9pPr>
      <a:extLst/>
    </p:titleStyle>
    <p:bodyStyle>
      <a:lvl1pPr marL="438150" indent="-319088" algn="l" rtl="0" eaLnBrk="1" fontAlgn="base" hangingPunct="1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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0250" indent="-2730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1" fontAlgn="base" hangingPunct="1">
        <a:spcBef>
          <a:spcPct val="20000"/>
        </a:spcBef>
        <a:spcAft>
          <a:spcPct val="0"/>
        </a:spcAft>
        <a:buClr>
          <a:srgbClr val="E66C7D"/>
        </a:buClr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025" indent="-182563" algn="l" rtl="0" eaLnBrk="1" fontAlgn="base" hangingPunct="1">
        <a:spcBef>
          <a:spcPct val="20000"/>
        </a:spcBef>
        <a:spcAft>
          <a:spcPct val="0"/>
        </a:spcAft>
        <a:buClr>
          <a:srgbClr val="6BB76D"/>
        </a:buClr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575" indent="-182563" algn="l" rtl="0" eaLnBrk="1" fontAlgn="base" hangingPunct="1">
        <a:spcBef>
          <a:spcPct val="20000"/>
        </a:spcBef>
        <a:spcAft>
          <a:spcPct val="0"/>
        </a:spcAft>
        <a:buClr>
          <a:srgbClr val="E88651"/>
        </a:buClr>
        <a:buFont typeface="Wingdings 3" pitchFamily="18" charset="2"/>
        <a:buChar char=""/>
        <a:defRPr lang="en-US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 rtl="1" fontAlgn="auto">
              <a:spcAft>
                <a:spcPts val="0"/>
              </a:spcAft>
              <a:defRPr/>
            </a:pPr>
            <a:r>
              <a:rPr lang="fa-IR" dirty="0" smtClean="0">
                <a:solidFill>
                  <a:schemeClr val="accent1">
                    <a:satMod val="1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نیم رخ شاخصهای کلان سلامت در ایران و منطقه</a:t>
            </a:r>
            <a:endParaRPr lang="en-US" dirty="0">
              <a:solidFill>
                <a:schemeClr val="accent1">
                  <a:satMod val="1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19" name="Subtitle 2"/>
          <p:cNvSpPr txBox="1">
            <a:spLocks/>
          </p:cNvSpPr>
          <p:nvPr/>
        </p:nvSpPr>
        <p:spPr bwMode="auto">
          <a:xfrm>
            <a:off x="3143250" y="5429250"/>
            <a:ext cx="5719763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8872" tIns="0" rIns="45720" bIns="0" anchor="b"/>
          <a:lstStyle/>
          <a:p>
            <a:pPr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fa-IR" dirty="0" smtClean="0">
                <a:solidFill>
                  <a:srgbClr val="FFFFFF"/>
                </a:solidFill>
                <a:latin typeface="Corbel" pitchFamily="34" charset="0"/>
                <a:cs typeface="Tahoma" pitchFamily="34" charset="0"/>
              </a:rPr>
              <a:t>علي اكبر حقدوست، اپيدميولوژيست</a:t>
            </a:r>
            <a:endParaRPr lang="fa-IR" dirty="0">
              <a:solidFill>
                <a:srgbClr val="FFFFFF"/>
              </a:solidFill>
              <a:latin typeface="Corbel" pitchFamily="34" charset="0"/>
              <a:cs typeface="Tahom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20357" y="428604"/>
            <a:ext cx="3805850" cy="461665"/>
          </a:xfrm>
          <a:prstGeom prst="rect">
            <a:avLst/>
          </a:prstGeom>
          <a:solidFill>
            <a:schemeClr val="tx2">
              <a:lumMod val="2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400" spc="-150" dirty="0">
                <a:ln w="11430"/>
                <a:solidFill>
                  <a:srgbClr val="F8F8F8"/>
                </a:solidFill>
                <a:effectLst>
                  <a:glow rad="101600">
                    <a:schemeClr val="tx1">
                      <a:lumMod val="65000"/>
                      <a:alpha val="60000"/>
                    </a:schemeClr>
                  </a:glow>
                </a:effectLst>
                <a:latin typeface="+mn-lt"/>
                <a:cs typeface="Zar" pitchFamily="2" charset="-78"/>
              </a:rPr>
              <a:t>بنام او </a:t>
            </a:r>
            <a:r>
              <a:rPr lang="fa-IR" sz="2400" spc="-150" dirty="0" err="1">
                <a:ln w="11430"/>
                <a:solidFill>
                  <a:srgbClr val="F8F8F8"/>
                </a:solidFill>
                <a:effectLst>
                  <a:glow rad="101600">
                    <a:schemeClr val="tx1">
                      <a:lumMod val="65000"/>
                      <a:alpha val="60000"/>
                    </a:schemeClr>
                  </a:glow>
                </a:effectLst>
                <a:latin typeface="+mn-lt"/>
                <a:cs typeface="Zar" pitchFamily="2" charset="-78"/>
              </a:rPr>
              <a:t>كه</a:t>
            </a:r>
            <a:r>
              <a:rPr lang="fa-IR" sz="2400" spc="-150" dirty="0">
                <a:ln w="11430"/>
                <a:solidFill>
                  <a:srgbClr val="F8F8F8"/>
                </a:solidFill>
                <a:effectLst>
                  <a:glow rad="101600">
                    <a:schemeClr val="tx1">
                      <a:lumMod val="65000"/>
                      <a:alpha val="60000"/>
                    </a:schemeClr>
                  </a:glow>
                </a:effectLst>
                <a:latin typeface="+mn-lt"/>
                <a:cs typeface="Zar" pitchFamily="2" charset="-78"/>
              </a:rPr>
              <a:t> آگاه بر هر نهان است و دانا بر هر </a:t>
            </a:r>
            <a:r>
              <a:rPr lang="fa-IR" sz="2400" spc="-150" dirty="0" err="1">
                <a:ln w="11430"/>
                <a:solidFill>
                  <a:srgbClr val="F8F8F8"/>
                </a:solidFill>
                <a:effectLst>
                  <a:glow rad="101600">
                    <a:schemeClr val="tx1">
                      <a:lumMod val="65000"/>
                      <a:alpha val="60000"/>
                    </a:schemeClr>
                  </a:glow>
                </a:effectLst>
                <a:latin typeface="+mn-lt"/>
                <a:cs typeface="Zar" pitchFamily="2" charset="-78"/>
              </a:rPr>
              <a:t>حقيقت</a:t>
            </a:r>
            <a:endParaRPr lang="en-US" sz="2400" spc="-150" dirty="0">
              <a:ln w="11430"/>
              <a:solidFill>
                <a:srgbClr val="F8F8F8"/>
              </a:solidFill>
              <a:effectLst>
                <a:glow rad="101600">
                  <a:schemeClr val="tx1">
                    <a:lumMod val="65000"/>
                    <a:alpha val="60000"/>
                  </a:schemeClr>
                </a:glow>
              </a:effectLst>
              <a:latin typeface="+mn-lt"/>
              <a:cs typeface="Zar" pitchFamily="2" charset="-78"/>
            </a:endParaRPr>
          </a:p>
        </p:txBody>
      </p:sp>
      <p:pic>
        <p:nvPicPr>
          <p:cNvPr id="9221" name="Picture 7" descr="kerman logo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75" y="1000125"/>
            <a:ext cx="1716088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2" name="Rectangle 9"/>
          <p:cNvSpPr>
            <a:spLocks noChangeArrowheads="1"/>
          </p:cNvSpPr>
          <p:nvPr/>
        </p:nvSpPr>
        <p:spPr bwMode="auto">
          <a:xfrm>
            <a:off x="3467100" y="2143125"/>
            <a:ext cx="1857375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fa-IR" sz="1100">
                <a:solidFill>
                  <a:srgbClr val="FFFFFF"/>
                </a:solidFill>
                <a:latin typeface="Corbel" pitchFamily="34" charset="0"/>
                <a:cs typeface="Tahoma" pitchFamily="34" charset="0"/>
              </a:rPr>
              <a:t>دانشگاه علوم پزشكي كرمان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علي اكبر حقدوست                       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DCD77C-200B-4F1D-8D04-2CDCDB447EF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93138" y="1774825"/>
            <a:ext cx="7557723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علي اكبر حقدوست                       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DCD77C-200B-4F1D-8D04-2CDCDB447EF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23031" y="1774825"/>
            <a:ext cx="7297938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علي اكبر حقدوست                       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DCD77C-200B-4F1D-8D04-2CDCDB447EFD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270338" y="1774825"/>
            <a:ext cx="6603324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4000" b="1" dirty="0" smtClean="0">
                <a:solidFill>
                  <a:srgbClr val="FFC000"/>
                </a:solidFill>
                <a:cs typeface="B Homa" pitchFamily="2" charset="-78"/>
              </a:rPr>
              <a:t>Life expectancy estimation in Iran </a:t>
            </a:r>
            <a:br>
              <a:rPr lang="en-US" sz="4000" b="1" dirty="0" smtClean="0">
                <a:solidFill>
                  <a:srgbClr val="FFC000"/>
                </a:solidFill>
                <a:cs typeface="B Homa" pitchFamily="2" charset="-78"/>
              </a:rPr>
            </a:br>
            <a:r>
              <a:rPr lang="en-US" sz="4000" b="1" dirty="0" smtClean="0">
                <a:solidFill>
                  <a:srgbClr val="FFC000"/>
                </a:solidFill>
                <a:cs typeface="B Homa" pitchFamily="2" charset="-78"/>
              </a:rPr>
              <a:t>1950 - 2050</a:t>
            </a:r>
            <a:endParaRPr lang="en-US" sz="4000" b="1" dirty="0">
              <a:solidFill>
                <a:srgbClr val="FFC000"/>
              </a:solidFill>
              <a:cs typeface="B Homa" pitchFamily="2" charset="-78"/>
            </a:endParaRPr>
          </a:p>
        </p:txBody>
      </p:sp>
      <p:pic>
        <p:nvPicPr>
          <p:cNvPr id="138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447800"/>
            <a:ext cx="7772401" cy="4817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 bwMode="auto">
          <a:xfrm>
            <a:off x="1295400" y="1600200"/>
            <a:ext cx="7010400" cy="381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67200" y="6324600"/>
            <a:ext cx="4114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World Population Prospects (UN, 2005)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علي اكبر حقدوست                       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DCD77C-200B-4F1D-8D04-2CDCDB447EFD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83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0" y="1285860"/>
            <a:ext cx="9144000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785818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 smtClean="0">
                <a:cs typeface="B Homa" pitchFamily="2" charset="-78"/>
              </a:rPr>
              <a:t>Top ten causes of YLD in Iran, 2003</a:t>
            </a:r>
            <a:endParaRPr lang="en-US" sz="4000" b="1" dirty="0">
              <a:cs typeface="B Homa" pitchFamily="2" charset="-78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785786" y="2000240"/>
          <a:ext cx="7527380" cy="4147746"/>
        </p:xfrm>
        <a:graphic>
          <a:graphicData uri="http://schemas.openxmlformats.org/drawingml/2006/table">
            <a:tbl>
              <a:tblPr/>
              <a:tblGrid>
                <a:gridCol w="832173"/>
                <a:gridCol w="3593472"/>
                <a:gridCol w="3101735"/>
              </a:tblGrid>
              <a:tr h="632990"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b="1" i="0" u="none" strike="noStrike" dirty="0">
                          <a:solidFill>
                            <a:srgbClr val="0D0D0D"/>
                          </a:solidFill>
                          <a:latin typeface="Times New Roman"/>
                        </a:rPr>
                        <a:t>Rank</a:t>
                      </a:r>
                    </a:p>
                  </a:txBody>
                  <a:tcPr marL="9525" marR="9525" marT="9525" marB="0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b="1" i="0" u="none" strike="noStrike">
                          <a:solidFill>
                            <a:srgbClr val="0D0D0D"/>
                          </a:solidFill>
                          <a:latin typeface="Times New Roman"/>
                        </a:rPr>
                        <a:t>ICD entities ranked by YLD rate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b="1" i="0" u="none" strike="noStrike">
                          <a:solidFill>
                            <a:srgbClr val="0D0D0D"/>
                          </a:solidFill>
                          <a:latin typeface="Times New Roman"/>
                        </a:rPr>
                        <a:t>YLD rate in 100,000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49810"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Depression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852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</a:tr>
              <a:tr h="349810"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Addiction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735.3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810"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Transport accidents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703.6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</a:tr>
              <a:tr h="349810"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Ischemic heart disease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538.5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466"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Falls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486.8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</a:tr>
              <a:tr h="349810"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Low back pain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462.7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810"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Knee osteoarthrosis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437.9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</a:tr>
              <a:tr h="349810"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Anemia (iron deficiency &amp; others)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403.3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810"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Bipolar disorder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366.8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</a:tr>
              <a:tr h="349810"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COPD† + Cor pulmonale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305.9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علي اكبر حقدوست                       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DCD77C-200B-4F1D-8D04-2CDCDB447EFD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10173" y="1928802"/>
            <a:ext cx="8733827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علي اكبر حقدوست                       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DCD77C-200B-4F1D-8D04-2CDCDB447EFD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14281" y="1643050"/>
            <a:ext cx="8551129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1681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علي اكبر حقدوست                       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DCD77C-200B-4F1D-8D04-2CDCDB447EFD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214546" y="1714488"/>
            <a:ext cx="4624405" cy="4914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علي اكبر حقدوست                       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DCD77C-200B-4F1D-8D04-2CDCDB447EFD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42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142976" y="1309056"/>
          <a:ext cx="8001025" cy="5548968"/>
        </p:xfrm>
        <a:graphic>
          <a:graphicData uri="http://schemas.openxmlformats.org/drawingml/2006/table">
            <a:tbl>
              <a:tblPr/>
              <a:tblGrid>
                <a:gridCol w="2119789"/>
                <a:gridCol w="1271871"/>
                <a:gridCol w="1443811"/>
                <a:gridCol w="1582777"/>
                <a:gridCol w="1582777"/>
              </a:tblGrid>
              <a:tr h="438865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39710" marR="3971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Controlled</a:t>
                      </a:r>
                      <a:endParaRPr lang="en-US" sz="1100"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DM</a:t>
                      </a:r>
                      <a:endParaRPr lang="en-US" sz="1100"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(n=1419) </a:t>
                      </a:r>
                      <a:endParaRPr lang="en-US" sz="11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39710" marR="3971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Un-Controlled</a:t>
                      </a:r>
                      <a:endParaRPr lang="en-US" sz="1100"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DM</a:t>
                      </a:r>
                      <a:endParaRPr lang="en-US" sz="1100"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(n=1504)</a:t>
                      </a:r>
                      <a:endParaRPr lang="en-US" sz="11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39710" marR="3971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Crude OR</a:t>
                      </a:r>
                      <a:endParaRPr lang="en-US" sz="1100"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[CI 95%]</a:t>
                      </a:r>
                      <a:endParaRPr lang="en-US" sz="11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39710" marR="3971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Adjusted OR</a:t>
                      </a:r>
                      <a:endParaRPr lang="en-US" sz="1100"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[CI 95%]</a:t>
                      </a:r>
                      <a:endParaRPr lang="en-US" sz="11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39710" marR="3971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3432"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Gender (%)</a:t>
                      </a: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	Male ¥</a:t>
                      </a: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	Female</a:t>
                      </a: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39710" marR="3971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449 (41.12)</a:t>
                      </a:r>
                      <a:endParaRPr lang="en-US" sz="1100"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808 (44.18)</a:t>
                      </a:r>
                      <a:endParaRPr lang="en-US" sz="11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39710" marR="3971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643 (58.88)</a:t>
                      </a:r>
                      <a:endParaRPr lang="en-US" sz="1100"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1021 (55.82)</a:t>
                      </a:r>
                      <a:endParaRPr lang="en-US" sz="11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39710" marR="3971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</a:t>
                      </a:r>
                      <a:endParaRPr lang="en-US" sz="1100"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1.13 [.97-1.32]</a:t>
                      </a:r>
                      <a:endParaRPr lang="en-US" sz="11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39710" marR="3971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</a:t>
                      </a:r>
                      <a:endParaRPr lang="en-US" sz="1100"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1.06 [0.90-1.27]</a:t>
                      </a:r>
                      <a:endParaRPr lang="en-US" sz="11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39710" marR="3971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2714"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Age group (%)</a:t>
                      </a:r>
                      <a:endParaRPr lang="en-US" sz="1100"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	25-34 ¥</a:t>
                      </a:r>
                      <a:endParaRPr lang="en-US" sz="1100"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	35-44</a:t>
                      </a:r>
                      <a:endParaRPr lang="en-US" sz="1100"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	45-54</a:t>
                      </a:r>
                      <a:endParaRPr lang="en-US" sz="1100"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	55-64</a:t>
                      </a:r>
                      <a:endParaRPr lang="en-US" sz="11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39710" marR="3971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102 (76.69)</a:t>
                      </a: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211 (49.76)</a:t>
                      </a: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391 (40.23)</a:t>
                      </a: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554 (39.74)</a:t>
                      </a: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39710" marR="3971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31 (23.31)</a:t>
                      </a:r>
                      <a:endParaRPr lang="en-US" sz="1100"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213 (50.24)</a:t>
                      </a:r>
                      <a:endParaRPr lang="en-US" sz="1100"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581 (59.77)</a:t>
                      </a:r>
                      <a:endParaRPr lang="en-US" sz="1100"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840 (60.26)</a:t>
                      </a:r>
                      <a:endParaRPr lang="en-US" sz="11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39710" marR="3971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</a:t>
                      </a:r>
                      <a:endParaRPr lang="en-US" sz="1100"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3.32 [2.13-5.18]*</a:t>
                      </a:r>
                      <a:endParaRPr lang="en-US" sz="1100"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4.89 [3.21-7.46]*</a:t>
                      </a:r>
                      <a:endParaRPr lang="en-US" sz="1100"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4.99 [3.29-7.56]*</a:t>
                      </a:r>
                      <a:endParaRPr lang="en-US" sz="11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39710" marR="3971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</a:t>
                      </a:r>
                      <a:endParaRPr lang="en-US" sz="1100"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3.21 [2.04-5.06]*</a:t>
                      </a:r>
                      <a:endParaRPr lang="en-US" sz="1100"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4.98 [3.22-7.69]*</a:t>
                      </a:r>
                      <a:endParaRPr lang="en-US" sz="1100"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5.29 [3.42-8.18]*</a:t>
                      </a:r>
                      <a:endParaRPr lang="en-US" sz="11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39710" marR="3971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0171"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Marital statues (%)</a:t>
                      </a:r>
                      <a:endParaRPr lang="en-US" sz="1100"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	Married ¥</a:t>
                      </a:r>
                      <a:endParaRPr lang="en-US" sz="1100"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	Single</a:t>
                      </a:r>
                      <a:endParaRPr lang="en-US" sz="1100"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	Other</a:t>
                      </a:r>
                      <a:endParaRPr lang="en-US" sz="11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39710" marR="3971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1098 (42.71)</a:t>
                      </a:r>
                      <a:endParaRPr lang="en-US" sz="1100"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40 (50.00)</a:t>
                      </a:r>
                      <a:endParaRPr lang="en-US" sz="1100"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119 (43.91)</a:t>
                      </a:r>
                      <a:endParaRPr lang="en-US" sz="11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39710" marR="3971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1473 (57.29)</a:t>
                      </a:r>
                      <a:endParaRPr lang="en-US" sz="1100"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40 (50.00)</a:t>
                      </a:r>
                      <a:endParaRPr lang="en-US" sz="1100"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152(56.09)</a:t>
                      </a:r>
                      <a:endParaRPr lang="en-US" sz="11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39710" marR="3971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</a:t>
                      </a:r>
                      <a:endParaRPr lang="en-US" sz="1100"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.75 [.48-1.16]</a:t>
                      </a:r>
                      <a:endParaRPr lang="en-US" sz="1100"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.95 [.74-1.23]</a:t>
                      </a:r>
                      <a:endParaRPr lang="en-US" sz="11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39710" marR="3971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</a:t>
                      </a:r>
                      <a:endParaRPr lang="en-US" sz="1100"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0.94 [0.59-1.51]</a:t>
                      </a:r>
                      <a:endParaRPr lang="en-US" sz="1100"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0.88 [0.67-1.15]</a:t>
                      </a:r>
                      <a:endParaRPr lang="en-US" sz="11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39710" marR="3971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2967"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Living Area (%)</a:t>
                      </a:r>
                      <a:endParaRPr lang="en-US" sz="1100"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	Rural ¥</a:t>
                      </a:r>
                      <a:endParaRPr lang="en-US" sz="1100"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	Urban</a:t>
                      </a:r>
                      <a:endParaRPr lang="en-US" sz="11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39710" marR="3971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381 (51.42)</a:t>
                      </a:r>
                      <a:endParaRPr lang="en-US" sz="1100"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877 (40.19)</a:t>
                      </a:r>
                      <a:endParaRPr lang="en-US" sz="11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39710" marR="3971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360 (48.58)</a:t>
                      </a:r>
                      <a:endParaRPr lang="en-US" sz="1100"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1305 (59.81)</a:t>
                      </a:r>
                      <a:endParaRPr lang="en-US" sz="11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39710" marR="3971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</a:t>
                      </a:r>
                      <a:endParaRPr lang="en-US" sz="1100"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1.57 [1.33-1.86]*</a:t>
                      </a:r>
                      <a:endParaRPr lang="en-US" sz="11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39710" marR="3971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</a:t>
                      </a:r>
                      <a:endParaRPr lang="en-US" sz="1100"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1.39 [1.16-1.67]*</a:t>
                      </a:r>
                      <a:endParaRPr lang="en-US" sz="11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39710" marR="3971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8214"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Educational Level (%)</a:t>
                      </a:r>
                      <a:endParaRPr lang="en-US" sz="1100"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	Illiterate ¥</a:t>
                      </a:r>
                      <a:endParaRPr lang="en-US" sz="1100"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	Literate</a:t>
                      </a:r>
                      <a:endParaRPr lang="en-US" sz="11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39710" marR="3971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573 (43.67)</a:t>
                      </a:r>
                      <a:endParaRPr lang="en-US" sz="1100"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682 (42.44)</a:t>
                      </a:r>
                      <a:endParaRPr lang="en-US" sz="11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39710" marR="3971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739 (56.33)</a:t>
                      </a:r>
                      <a:endParaRPr lang="en-US" sz="1100"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925 (57.56)</a:t>
                      </a:r>
                      <a:endParaRPr lang="en-US" sz="11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39710" marR="3971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</a:t>
                      </a:r>
                      <a:endParaRPr lang="en-US" sz="1100"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1.05 [.91-1.22]</a:t>
                      </a:r>
                      <a:endParaRPr lang="en-US" sz="11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39710" marR="3971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</a:t>
                      </a:r>
                      <a:endParaRPr lang="en-US" sz="1100"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1.11 [0.93-1.32]</a:t>
                      </a:r>
                      <a:endParaRPr lang="en-US" sz="11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39710" marR="3971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4823"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DM in Family (%)</a:t>
                      </a:r>
                      <a:endParaRPr lang="en-US" sz="1100"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	No ¥</a:t>
                      </a:r>
                      <a:endParaRPr lang="en-US" sz="1100"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	Yes</a:t>
                      </a:r>
                      <a:endParaRPr lang="en-US" sz="11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39710" marR="3971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758 (47.94)</a:t>
                      </a:r>
                      <a:endParaRPr lang="en-US" sz="1100"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493 (37.01)</a:t>
                      </a:r>
                      <a:endParaRPr lang="en-US" sz="11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39710" marR="3971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823 (52.06)</a:t>
                      </a:r>
                      <a:endParaRPr lang="en-US" sz="1100"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839 (62.99)</a:t>
                      </a:r>
                      <a:endParaRPr lang="en-US" sz="11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39710" marR="3971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</a:t>
                      </a:r>
                      <a:endParaRPr lang="en-US" sz="1100"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1.57 [1.35-1.82]*</a:t>
                      </a:r>
                      <a:endParaRPr lang="en-US" sz="11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39710" marR="3971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</a:t>
                      </a:r>
                      <a:endParaRPr lang="en-US" sz="1100"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1.55 [1.33-1.81]*</a:t>
                      </a:r>
                      <a:endParaRPr lang="en-US" sz="11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39710" marR="3971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5534"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Obesity (%)</a:t>
                      </a: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    	Healthy Weight ¥</a:t>
                      </a: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	Over-weight</a:t>
                      </a: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	Obesity I</a:t>
                      </a: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	Obesity II</a:t>
                      </a: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	Obesity III</a:t>
                      </a: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    </a:t>
                      </a: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39710" marR="3971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307 (44.17)</a:t>
                      </a:r>
                      <a:endParaRPr lang="en-US" sz="1100"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532 (42.80)</a:t>
                      </a:r>
                      <a:endParaRPr lang="en-US" sz="1100"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314 (43.43)</a:t>
                      </a:r>
                      <a:endParaRPr lang="en-US" sz="1100"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84 (41.79)</a:t>
                      </a:r>
                      <a:endParaRPr lang="en-US" sz="1100"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17 (30.36)</a:t>
                      </a:r>
                      <a:endParaRPr lang="en-US" sz="11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39710" marR="3971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388 (55.83)</a:t>
                      </a:r>
                      <a:endParaRPr lang="en-US" sz="1100"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711 (57.20)</a:t>
                      </a:r>
                      <a:endParaRPr lang="en-US" sz="1100"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409 (56.57)</a:t>
                      </a:r>
                      <a:endParaRPr lang="en-US" sz="1100"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117 (58.21)</a:t>
                      </a:r>
                      <a:endParaRPr lang="en-US" sz="1100"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39 (69.64)</a:t>
                      </a:r>
                      <a:endParaRPr lang="en-US" sz="11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39710" marR="3971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</a:t>
                      </a:r>
                      <a:endParaRPr lang="en-US" sz="1100"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1.06 [0.88-1.28]</a:t>
                      </a:r>
                      <a:endParaRPr lang="en-US" sz="1100"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1.03 [0.84-1.27]</a:t>
                      </a:r>
                      <a:endParaRPr lang="en-US" sz="1100"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1.10 [0.80-1.51]</a:t>
                      </a:r>
                      <a:endParaRPr lang="en-US" sz="1100"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1.82 [1.01-3.27]*</a:t>
                      </a:r>
                      <a:endParaRPr lang="en-US" sz="11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39710" marR="3971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</a:t>
                      </a:r>
                      <a:endParaRPr lang="en-US" sz="1100"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1.02 [0.84-1.24]</a:t>
                      </a:r>
                      <a:endParaRPr lang="en-US" sz="1100"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0.98 [0.79-1.23]</a:t>
                      </a:r>
                      <a:endParaRPr lang="en-US" sz="1100"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1.09 [0.78-1.52]</a:t>
                      </a:r>
                      <a:endParaRPr lang="en-US" sz="1100"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1.74 [0.95-3.18]</a:t>
                      </a:r>
                      <a:endParaRPr lang="en-US" sz="11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39710" marR="3971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543">
                <a:tc gridSpan="5"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Uncontrolled DM : FPG&gt;130 with positive history of DM ; ¥ Control Group ; * P value&lt;0.0001</a:t>
                      </a: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39710" marR="3971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 smtClean="0"/>
              <a:t>مقایسه بار بیماریهای ایران و سایر کشورهای منطقه مدیترانه شرقی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علي اكبر حقدوست                       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DCD77C-200B-4F1D-8D04-2CDCDB447EF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500166" y="1571612"/>
            <a:ext cx="6313266" cy="4940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علي اكبر حقدوست                       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DCD77C-200B-4F1D-8D04-2CDCDB447EFD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1643050"/>
            <a:ext cx="9131170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67" y="1"/>
            <a:ext cx="5572133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3586357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علي اكبر حقدوست                       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DCD77C-200B-4F1D-8D04-2CDCDB447EFD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428728" y="1571612"/>
            <a:ext cx="5929354" cy="5051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1607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علي اكبر حقدوست                       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DCD77C-200B-4F1D-8D04-2CDCDB447EFD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-8001" y="1571612"/>
            <a:ext cx="9152001" cy="5028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194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علي اكبر حقدوست                       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DCD77C-200B-4F1D-8D04-2CDCDB447EFD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9" name="Picture 8" descr="@reproductionEn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538" y="1855794"/>
            <a:ext cx="7072362" cy="5002206"/>
          </a:xfrm>
          <a:prstGeom prst="rect">
            <a:avLst/>
          </a:prstGeom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 smtClean="0"/>
              <a:t>مقایسه بار </a:t>
            </a:r>
            <a:r>
              <a:rPr lang="fa-IR" dirty="0" smtClean="0"/>
              <a:t>ناتوانیهای </a:t>
            </a:r>
            <a:r>
              <a:rPr lang="fa-IR" dirty="0" smtClean="0"/>
              <a:t>ایران و سایر کشورهای منطقه مدیترانه شرقی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علي اكبر حقدوست                       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DCD77C-200B-4F1D-8D04-2CDCDB447EF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728043" y="1774825"/>
            <a:ext cx="5687913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علي اكبر حقدوست                       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DCD77C-200B-4F1D-8D04-2CDCDB447EF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28662" y="1774825"/>
            <a:ext cx="7429552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علي اكبر حقدوست                       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DCD77C-200B-4F1D-8D04-2CDCDB447EF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469038" y="1774825"/>
            <a:ext cx="6205923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علي اكبر حقدوست                       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DCD77C-200B-4F1D-8D04-2CDCDB447EF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10087" y="1774825"/>
            <a:ext cx="7323825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علي اكبر حقدوست                       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DCD77C-200B-4F1D-8D04-2CDCDB447EF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050197" y="1774825"/>
            <a:ext cx="7043606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علي اكبر حقدوست                       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DCD77C-200B-4F1D-8D04-2CDCDB447EF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185383" y="1774825"/>
            <a:ext cx="6773234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علي اكبر حقدوست                       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DCD77C-200B-4F1D-8D04-2CDCDB447EF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234225" y="1774825"/>
            <a:ext cx="6675549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روش شناسي پژوهش در آموزش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2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txDef>
      <a:spPr>
        <a:noFill/>
      </a:spPr>
      <a:bodyPr wrap="square" rtlCol="1">
        <a:spAutoFit/>
      </a:bodyPr>
      <a:lstStyle>
        <a:defPPr>
          <a:defRPr sz="2400" dirty="0" smtClean="0">
            <a:cs typeface="B Zar" pitchFamily="2" charset="-78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2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روش شناسي پژوهش در آموزش</Template>
  <TotalTime>62</TotalTime>
  <Words>656</Words>
  <Application>Microsoft Office PowerPoint</Application>
  <PresentationFormat>On-screen Show (4:3)</PresentationFormat>
  <Paragraphs>273</Paragraphs>
  <Slides>23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روش شناسي پژوهش در آموزش</vt:lpstr>
      <vt:lpstr>نیم رخ شاخصهای کلان سلامت در ایران و منطقه</vt:lpstr>
      <vt:lpstr>مقایسه بار بیماریهای ایران و سایر کشورهای منطقه مدیترانه شرقی</vt:lpstr>
      <vt:lpstr>مقایسه بار ناتوانیهای ایران و سایر کشورهای منطقه مدیترانه شرقی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Life expectancy estimation in Iran  1950 - 2050</vt:lpstr>
      <vt:lpstr>Slide 14</vt:lpstr>
      <vt:lpstr>Top ten causes of YLD in Iran, 2003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Company>PES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نیم رخ شاخصهای کلان سلامت در ایران و منطقه</dc:title>
  <dc:creator>Ali Akbar Haghdoost</dc:creator>
  <cp:lastModifiedBy>Ali Akbar Haghdoost</cp:lastModifiedBy>
  <cp:revision>61</cp:revision>
  <dcterms:created xsi:type="dcterms:W3CDTF">2010-07-17T19:43:33Z</dcterms:created>
  <dcterms:modified xsi:type="dcterms:W3CDTF">2010-07-17T20:46:17Z</dcterms:modified>
</cp:coreProperties>
</file>