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00"/>
    <a:srgbClr val="6600FF"/>
    <a:srgbClr val="FF3300"/>
    <a:srgbClr val="FFFF00"/>
    <a:srgbClr val="000066"/>
    <a:srgbClr val="003366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683" autoAdjust="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736DE-6DF2-4BDC-B015-B2A6FD3D16DF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75BDE-11C3-4F5B-A10A-D2C96EF6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75BDE-11C3-4F5B-A10A-D2C96EF6C5D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75BDE-11C3-4F5B-A10A-D2C96EF6C5D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75BDE-11C3-4F5B-A10A-D2C96EF6C5D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75BDE-11C3-4F5B-A10A-D2C96EF6C5D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75BDE-11C3-4F5B-A10A-D2C96EF6C5D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066800"/>
          </a:xfrm>
          <a:noFill/>
        </p:spPr>
        <p:txBody>
          <a:bodyPr/>
          <a:lstStyle>
            <a:lvl1pPr marL="0" indent="0" algn="ctr">
              <a:defRPr sz="3600" b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2634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526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6000"/>
            <a:ext cx="28956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fa-IR" smtClean="0"/>
              <a:t>كنفرانس كشوري اپيدميولو‍ژي</a:t>
            </a:r>
            <a:endParaRPr lang="en-US" dirty="0"/>
          </a:p>
        </p:txBody>
      </p:sp>
      <p:sp>
        <p:nvSpPr>
          <p:cNvPr id="526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6000"/>
            <a:ext cx="1905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fld id="{C2A2910D-14C4-4BC4-B0F5-1C531F60A8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63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>
                      <p:cBhvr override="childStyle">
                        <p:cTn dur="1" fill="hold" display="0" masterRel="nextClick" afterEffect="1"/>
                        <p:tgtEl>
                          <p:spTgt spid="526339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0"/>
            <a:ext cx="21717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3627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2672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23622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2672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66800"/>
            <a:ext cx="42672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2672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23622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 rtl="1">
              <a:defRPr/>
            </a:lvl1pPr>
            <a:lvl2pPr algn="just" rtl="1">
              <a:defRPr/>
            </a:lvl2pPr>
            <a:lvl3pPr algn="just" rtl="1">
              <a:defRPr/>
            </a:lvl3pPr>
            <a:lvl4pPr algn="just" rtl="1">
              <a:defRPr/>
            </a:lvl4pPr>
            <a:lvl5pPr algn="just" rtl="1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3124200" cy="3810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181600"/>
          </a:xfrm>
          <a:prstGeom prst="rect">
            <a:avLst/>
          </a:prstGeom>
          <a:solidFill>
            <a:schemeClr val="accent2"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5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77000"/>
            <a:ext cx="236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600"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en-US"/>
          </a:p>
        </p:txBody>
      </p:sp>
      <p:sp>
        <p:nvSpPr>
          <p:cNvPr id="525318" name="Rectangle 6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A.A. Haghdoost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5" grpId="0" build="p" animBg="1">
        <p:tmplLst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5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>
                      <p:cBhvr override="childStyle">
                        <p:cTn dur="1" fill="hold" display="0" masterRel="nextClick" afterEffect="1"/>
                        <p:tgtEl>
                          <p:spTgt spid="525315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5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>
                      <p:cBhvr override="childStyle">
                        <p:cTn dur="1" fill="hold" display="0" masterRel="nextClick" afterEffect="1"/>
                        <p:tgtEl>
                          <p:spTgt spid="525315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5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>
                      <p:cBhvr override="childStyle">
                        <p:cTn dur="1" fill="hold" display="0" masterRel="nextClick" afterEffect="1"/>
                        <p:tgtEl>
                          <p:spTgt spid="525315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5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>
                      <p:cBhvr override="childStyle">
                        <p:cTn dur="1" fill="hold" display="0" masterRel="nextClick" afterEffect="1"/>
                        <p:tgtEl>
                          <p:spTgt spid="525315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5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>
                      <p:cBhvr override="childStyle">
                        <p:cTn dur="1" fill="hold" display="0" masterRel="nextClick" afterEffect="1"/>
                        <p:tgtEl>
                          <p:spTgt spid="525315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tx1"/>
                      </p:to>
                    </p:animClr>
                  </p:sub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53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  <a:cs typeface="Zar" pitchFamily="2" charset="-7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 b="1">
          <a:solidFill>
            <a:srgbClr val="FF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FF3300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3300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FF3300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33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33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33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33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33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5486400"/>
            <a:ext cx="6400800" cy="106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a-IR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علي‌اكبر حق‌دوست</a:t>
            </a:r>
          </a:p>
          <a:p>
            <a:pPr>
              <a:lnSpc>
                <a:spcPct val="80000"/>
              </a:lnSpc>
            </a:pPr>
            <a:r>
              <a:rPr lang="fa-IR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دانشگاه علوم پزشكي كرمان</a:t>
            </a:r>
            <a:endParaRPr lang="en-US" sz="20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2548" name="Line 4"/>
          <p:cNvSpPr>
            <a:spLocks noChangeShapeType="1"/>
          </p:cNvSpPr>
          <p:nvPr/>
        </p:nvSpPr>
        <p:spPr bwMode="auto">
          <a:xfrm>
            <a:off x="533400" y="2590800"/>
            <a:ext cx="8153400" cy="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549" name="Line 5"/>
          <p:cNvSpPr>
            <a:spLocks noChangeShapeType="1"/>
          </p:cNvSpPr>
          <p:nvPr/>
        </p:nvSpPr>
        <p:spPr bwMode="auto">
          <a:xfrm>
            <a:off x="533400" y="4343400"/>
            <a:ext cx="8153400" cy="0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2895600"/>
            <a:ext cx="9144000" cy="1143000"/>
          </a:xfrm>
        </p:spPr>
        <p:txBody>
          <a:bodyPr/>
          <a:lstStyle/>
          <a:p>
            <a:r>
              <a:rPr lang="fa-IR" sz="8000" dirty="0" smtClean="0"/>
              <a:t>شيوع ديابت در ايران</a:t>
            </a:r>
            <a:r>
              <a:rPr lang="fa-IR" sz="4400" dirty="0" smtClean="0"/>
              <a:t/>
            </a:r>
            <a:br>
              <a:rPr lang="fa-IR" sz="4400" dirty="0" smtClean="0"/>
            </a:br>
            <a:r>
              <a:rPr lang="fa-IR" sz="4400" dirty="0" smtClean="0"/>
              <a:t>مرور ساختاريافته و متاآناليز 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A2910D-14C4-4BC4-B0F5-1C531F60A838}" type="slidenum">
              <a:rPr lang="ar-SA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 smtClean="0"/>
              <a:t>كنفرانس كشوري اپيدميولو‍ژي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ديابت خطر پنهان در دانياي امروز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رشد فزاينده شيوع ديابت ناشي از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/>
              <a:t>ميزان بروز به دليل زندگي ماشيني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/>
              <a:t>افزايش دقت تشخيصي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/>
              <a:t>افزايش طول عمر بيماران به دليل مراقبت بهتر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ديابت در ايران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مطالعات متعددي براي تعيين شيوع ديابت در ايران انجام شده است و اعداد و ارقام مختلفي گزارش شده</a:t>
            </a:r>
          </a:p>
          <a:p>
            <a:r>
              <a:rPr lang="fa-IR" dirty="0" smtClean="0"/>
              <a:t>اين تفاوتها مي تواند به دليل تفاوت در متدلوژي کار مانند تفاوت در روش نمونه گيري و يا گروه سني جمعيت هدف باشد.</a:t>
            </a:r>
          </a:p>
          <a:p>
            <a:r>
              <a:rPr lang="fa-IR" dirty="0" smtClean="0"/>
              <a:t>البته توجيه ديگر تفاوت در ميزان بروز و ميزان شيوع اين بيماري در نقاط مختلف كشور است.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مرور ساختار يافته و متاآناليز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به دليل حجم زياد اطلاعات در دنياي امروز و همچنين تنوع در يافته هاي تحقيقات، در حال حاضر بررسي ساختار يافته و متاآناليز يک روش استاندارد براي جمع بندي و نتيجه گيري شده است.</a:t>
            </a:r>
          </a:p>
          <a:p>
            <a:r>
              <a:rPr lang="fa-IR" dirty="0" smtClean="0"/>
              <a:t>متاآناليز نه تنها مي تواند نتيجه ترکيبي از مطالعات ارايه دهد بلكه مي تواند ميزان عدم همخواني نتايج و دلايل آن را نيز توجيه كند.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جستجوي منابع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چهار نوع متن علمي شامل مقالات، خلاصه كنفرانسها، پايان نامه ها و گزارش پايان طرحها در فاصله زماني 1375 الي 1384 مورد بررسي قرار گرفتند.</a:t>
            </a:r>
          </a:p>
          <a:p>
            <a:r>
              <a:rPr lang="fa-IR" dirty="0" smtClean="0"/>
              <a:t>بانكهاي اطلاعاتي مورد استفاده عبارت بودند از:</a:t>
            </a:r>
          </a:p>
          <a:p>
            <a:r>
              <a:rPr lang="en-US" dirty="0" err="1" smtClean="0"/>
              <a:t>IranMedex</a:t>
            </a:r>
            <a:endParaRPr lang="en-US" dirty="0" smtClean="0"/>
          </a:p>
          <a:p>
            <a:r>
              <a:rPr lang="en-US" dirty="0" err="1" smtClean="0"/>
              <a:t>IranDoc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 atom design template">
  <a:themeElements>
    <a:clrScheme name="Blue atom design template 12">
      <a:dk1>
        <a:srgbClr val="969696"/>
      </a:dk1>
      <a:lt1>
        <a:srgbClr val="FFFFFF"/>
      </a:lt1>
      <a:dk2>
        <a:srgbClr val="99EFF1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7F7F7F"/>
      </a:accent4>
      <a:accent5>
        <a:srgbClr val="DAEDEF"/>
      </a:accent5>
      <a:accent6>
        <a:srgbClr val="2D2D8A"/>
      </a:accent6>
      <a:hlink>
        <a:srgbClr val="009999"/>
      </a:hlink>
      <a:folHlink>
        <a:srgbClr val="669900"/>
      </a:folHlink>
    </a:clrScheme>
    <a:fontScheme name="Blue atom design template">
      <a:majorFont>
        <a:latin typeface="Arial Black"/>
        <a:ea typeface=""/>
        <a:cs typeface="Zar"/>
      </a:majorFont>
      <a:minorFont>
        <a:latin typeface="Arial"/>
        <a:ea typeface=""/>
        <a:cs typeface="Z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CC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CC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ue atom design template 1">
        <a:dk1>
          <a:srgbClr val="336699"/>
        </a:dk1>
        <a:lt1>
          <a:srgbClr val="FFFFFF"/>
        </a:lt1>
        <a:dk2>
          <a:srgbClr val="87BBDF"/>
        </a:dk2>
        <a:lt2>
          <a:srgbClr val="E3EBF1"/>
        </a:lt2>
        <a:accent1>
          <a:srgbClr val="0099CC"/>
        </a:accent1>
        <a:accent2>
          <a:srgbClr val="468A4B"/>
        </a:accent2>
        <a:accent3>
          <a:srgbClr val="C3DAEC"/>
        </a:accent3>
        <a:accent4>
          <a:srgbClr val="DADADA"/>
        </a:accent4>
        <a:accent5>
          <a:srgbClr val="AACAE2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2">
        <a:dk1>
          <a:srgbClr val="777777"/>
        </a:dk1>
        <a:lt1>
          <a:srgbClr val="FFFFFF"/>
        </a:lt1>
        <a:dk2>
          <a:srgbClr val="B7B9AF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D8D9D4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3">
        <a:dk1>
          <a:srgbClr val="3E3E5C"/>
        </a:dk1>
        <a:lt1>
          <a:srgbClr val="FFFFFF"/>
        </a:lt1>
        <a:dk2>
          <a:srgbClr val="5C87A4"/>
        </a:dk2>
        <a:lt2>
          <a:srgbClr val="FFFFFF"/>
        </a:lt2>
        <a:accent1>
          <a:srgbClr val="4C8877"/>
        </a:accent1>
        <a:accent2>
          <a:srgbClr val="6666FF"/>
        </a:accent2>
        <a:accent3>
          <a:srgbClr val="B5C3CF"/>
        </a:accent3>
        <a:accent4>
          <a:srgbClr val="DADADA"/>
        </a:accent4>
        <a:accent5>
          <a:srgbClr val="B2C3BD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4">
        <a:dk1>
          <a:srgbClr val="003366"/>
        </a:dk1>
        <a:lt1>
          <a:srgbClr val="FFFFFF"/>
        </a:lt1>
        <a:dk2>
          <a:srgbClr val="1C72E4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BBCE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5">
        <a:dk1>
          <a:srgbClr val="003366"/>
        </a:dk1>
        <a:lt1>
          <a:srgbClr val="FFFFFF"/>
        </a:lt1>
        <a:dk2>
          <a:srgbClr val="99D3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CAE6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6">
        <a:dk1>
          <a:srgbClr val="3F7EBD"/>
        </a:dk1>
        <a:lt1>
          <a:srgbClr val="D9F8FF"/>
        </a:lt1>
        <a:dk2>
          <a:srgbClr val="336699"/>
        </a:dk2>
        <a:lt2>
          <a:srgbClr val="777777"/>
        </a:lt2>
        <a:accent1>
          <a:srgbClr val="CCECFF"/>
        </a:accent1>
        <a:accent2>
          <a:srgbClr val="579CDB"/>
        </a:accent2>
        <a:accent3>
          <a:srgbClr val="E9FBFF"/>
        </a:accent3>
        <a:accent4>
          <a:srgbClr val="346BA1"/>
        </a:accent4>
        <a:accent5>
          <a:srgbClr val="E2F4FF"/>
        </a:accent5>
        <a:accent6>
          <a:srgbClr val="4E8DC6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atom design template 7">
        <a:dk1>
          <a:srgbClr val="5C1F00"/>
        </a:dk1>
        <a:lt1>
          <a:srgbClr val="FFFFFF"/>
        </a:lt1>
        <a:dk2>
          <a:srgbClr val="A84724"/>
        </a:dk2>
        <a:lt2>
          <a:srgbClr val="DFD293"/>
        </a:lt2>
        <a:accent1>
          <a:srgbClr val="DF7475"/>
        </a:accent1>
        <a:accent2>
          <a:srgbClr val="5C8FC2"/>
        </a:accent2>
        <a:accent3>
          <a:srgbClr val="D1B1AC"/>
        </a:accent3>
        <a:accent4>
          <a:srgbClr val="DADADA"/>
        </a:accent4>
        <a:accent5>
          <a:srgbClr val="ECBCBD"/>
        </a:accent5>
        <a:accent6>
          <a:srgbClr val="5381B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8">
        <a:dk1>
          <a:srgbClr val="3E3E5C"/>
        </a:dk1>
        <a:lt1>
          <a:srgbClr val="C2FEE1"/>
        </a:lt1>
        <a:dk2>
          <a:srgbClr val="0066CC"/>
        </a:dk2>
        <a:lt2>
          <a:srgbClr val="CCECFF"/>
        </a:lt2>
        <a:accent1>
          <a:srgbClr val="3C9698"/>
        </a:accent1>
        <a:accent2>
          <a:srgbClr val="6666FF"/>
        </a:accent2>
        <a:accent3>
          <a:srgbClr val="AAB8E2"/>
        </a:accent3>
        <a:accent4>
          <a:srgbClr val="A5D9C0"/>
        </a:accent4>
        <a:accent5>
          <a:srgbClr val="AFC9CA"/>
        </a:accent5>
        <a:accent6>
          <a:srgbClr val="5C5CE7"/>
        </a:accent6>
        <a:hlink>
          <a:srgbClr val="99CCFF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atom design template 9">
        <a:dk1>
          <a:srgbClr val="969696"/>
        </a:dk1>
        <a:lt1>
          <a:srgbClr val="FFFFFF"/>
        </a:lt1>
        <a:dk2>
          <a:srgbClr val="0099CC"/>
        </a:dk2>
        <a:lt2>
          <a:srgbClr val="969696"/>
        </a:lt2>
        <a:accent1>
          <a:srgbClr val="D2F8B8"/>
        </a:accent1>
        <a:accent2>
          <a:srgbClr val="CCCC00"/>
        </a:accent2>
        <a:accent3>
          <a:srgbClr val="FFFFFF"/>
        </a:accent3>
        <a:accent4>
          <a:srgbClr val="7F7F7F"/>
        </a:accent4>
        <a:accent5>
          <a:srgbClr val="E5FBD8"/>
        </a:accent5>
        <a:accent6>
          <a:srgbClr val="B9B900"/>
        </a:accent6>
        <a:hlink>
          <a:srgbClr val="00CC99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atom design template 10">
        <a:dk1>
          <a:srgbClr val="CCFFCC"/>
        </a:dk1>
        <a:lt1>
          <a:srgbClr val="FFFFFF"/>
        </a:lt1>
        <a:dk2>
          <a:srgbClr val="9BD9FF"/>
        </a:dk2>
        <a:lt2>
          <a:srgbClr val="808080"/>
        </a:lt2>
        <a:accent1>
          <a:srgbClr val="6DB6FF"/>
        </a:accent1>
        <a:accent2>
          <a:srgbClr val="CCFFCC"/>
        </a:accent2>
        <a:accent3>
          <a:srgbClr val="FFFFFF"/>
        </a:accent3>
        <a:accent4>
          <a:srgbClr val="AEDAAE"/>
        </a:accent4>
        <a:accent5>
          <a:srgbClr val="BAD7FF"/>
        </a:accent5>
        <a:accent6>
          <a:srgbClr val="B9E7B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atom design template 11">
        <a:dk1>
          <a:srgbClr val="EAEAEA"/>
        </a:dk1>
        <a:lt1>
          <a:srgbClr val="FFFFFF"/>
        </a:lt1>
        <a:dk2>
          <a:srgbClr val="EAEAEA"/>
        </a:dk2>
        <a:lt2>
          <a:srgbClr val="333333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C8C8C8"/>
        </a:accent4>
        <a:accent5>
          <a:srgbClr val="D5D5D5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atom design template 12">
        <a:dk1>
          <a:srgbClr val="969696"/>
        </a:dk1>
        <a:lt1>
          <a:srgbClr val="FFFFFF"/>
        </a:lt1>
        <a:dk2>
          <a:srgbClr val="99EFF1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7F7F7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Meta-analysis</Template>
  <TotalTime>530</TotalTime>
  <Words>219</Words>
  <Application>Microsoft PowerPoint</Application>
  <PresentationFormat>On-screen Show (4:3)</PresentationFormat>
  <Paragraphs>27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Blue atom design template</vt:lpstr>
      <vt:lpstr>شيوع ديابت در ايران مرور ساختاريافته و متاآناليز </vt:lpstr>
      <vt:lpstr>ديابت خطر پنهان در دانياي امروز</vt:lpstr>
      <vt:lpstr>ديابت در ايران</vt:lpstr>
      <vt:lpstr>مرور ساختار يافته و متاآناليز</vt:lpstr>
      <vt:lpstr>روش جستجوي منابع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ارزشيابی</dc:title>
  <dc:creator>Ali-Akbar Haghdoost</dc:creator>
  <cp:lastModifiedBy>MRT</cp:lastModifiedBy>
  <cp:revision>22</cp:revision>
  <cp:lastPrinted>1601-01-01T00:00:00Z</cp:lastPrinted>
  <dcterms:created xsi:type="dcterms:W3CDTF">2005-10-25T01:52:03Z</dcterms:created>
  <dcterms:modified xsi:type="dcterms:W3CDTF">2013-12-05T06:07:29Z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