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46.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Default Extension="wav" ContentType="audio/wav"/>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theme/themeOverride2.xml" ContentType="application/vnd.openxmlformats-officedocument.themeOverr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150"/>
  </p:notesMasterIdLst>
  <p:handoutMasterIdLst>
    <p:handoutMasterId r:id="rId151"/>
  </p:handoutMasterIdLst>
  <p:sldIdLst>
    <p:sldId id="256" r:id="rId2"/>
    <p:sldId id="257" r:id="rId3"/>
    <p:sldId id="258" r:id="rId4"/>
    <p:sldId id="294" r:id="rId5"/>
    <p:sldId id="295" r:id="rId6"/>
    <p:sldId id="296" r:id="rId7"/>
    <p:sldId id="297" r:id="rId8"/>
    <p:sldId id="298" r:id="rId9"/>
    <p:sldId id="259" r:id="rId10"/>
    <p:sldId id="260" r:id="rId11"/>
    <p:sldId id="261" r:id="rId12"/>
    <p:sldId id="262" r:id="rId13"/>
    <p:sldId id="263" r:id="rId14"/>
    <p:sldId id="264" r:id="rId15"/>
    <p:sldId id="265" r:id="rId16"/>
    <p:sldId id="266" r:id="rId17"/>
    <p:sldId id="267" r:id="rId18"/>
    <p:sldId id="268" r:id="rId19"/>
    <p:sldId id="299" r:id="rId20"/>
    <p:sldId id="300" r:id="rId21"/>
    <p:sldId id="269" r:id="rId22"/>
    <p:sldId id="270" r:id="rId23"/>
    <p:sldId id="271" r:id="rId24"/>
    <p:sldId id="272" r:id="rId25"/>
    <p:sldId id="273" r:id="rId26"/>
    <p:sldId id="274" r:id="rId27"/>
    <p:sldId id="275" r:id="rId28"/>
    <p:sldId id="276" r:id="rId29"/>
    <p:sldId id="277" r:id="rId30"/>
    <p:sldId id="278" r:id="rId31"/>
    <p:sldId id="279" r:id="rId32"/>
    <p:sldId id="305" r:id="rId33"/>
    <p:sldId id="306" r:id="rId34"/>
    <p:sldId id="307" r:id="rId35"/>
    <p:sldId id="309" r:id="rId36"/>
    <p:sldId id="281" r:id="rId37"/>
    <p:sldId id="282" r:id="rId38"/>
    <p:sldId id="283" r:id="rId39"/>
    <p:sldId id="284" r:id="rId40"/>
    <p:sldId id="285" r:id="rId41"/>
    <p:sldId id="286" r:id="rId42"/>
    <p:sldId id="287" r:id="rId43"/>
    <p:sldId id="310" r:id="rId44"/>
    <p:sldId id="314" r:id="rId45"/>
    <p:sldId id="315" r:id="rId46"/>
    <p:sldId id="316" r:id="rId47"/>
    <p:sldId id="317" r:id="rId48"/>
    <p:sldId id="318" r:id="rId49"/>
    <p:sldId id="288" r:id="rId50"/>
    <p:sldId id="289" r:id="rId51"/>
    <p:sldId id="290" r:id="rId52"/>
    <p:sldId id="291" r:id="rId53"/>
    <p:sldId id="292" r:id="rId54"/>
    <p:sldId id="293"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6" r:id="rId72"/>
    <p:sldId id="335" r:id="rId73"/>
    <p:sldId id="337" r:id="rId74"/>
    <p:sldId id="338" r:id="rId75"/>
    <p:sldId id="339" r:id="rId76"/>
    <p:sldId id="340" r:id="rId77"/>
    <p:sldId id="341" r:id="rId78"/>
    <p:sldId id="342" r:id="rId79"/>
    <p:sldId id="343" r:id="rId80"/>
    <p:sldId id="344" r:id="rId81"/>
    <p:sldId id="345" r:id="rId82"/>
    <p:sldId id="346" r:id="rId83"/>
    <p:sldId id="347" r:id="rId84"/>
    <p:sldId id="349" r:id="rId85"/>
    <p:sldId id="350" r:id="rId86"/>
    <p:sldId id="351" r:id="rId87"/>
    <p:sldId id="352" r:id="rId88"/>
    <p:sldId id="353" r:id="rId89"/>
    <p:sldId id="354" r:id="rId90"/>
    <p:sldId id="357" r:id="rId91"/>
    <p:sldId id="359" r:id="rId92"/>
    <p:sldId id="363" r:id="rId93"/>
    <p:sldId id="364" r:id="rId94"/>
    <p:sldId id="365" r:id="rId95"/>
    <p:sldId id="366" r:id="rId96"/>
    <p:sldId id="370" r:id="rId97"/>
    <p:sldId id="371" r:id="rId98"/>
    <p:sldId id="372" r:id="rId99"/>
    <p:sldId id="373" r:id="rId100"/>
    <p:sldId id="375" r:id="rId101"/>
    <p:sldId id="348" r:id="rId102"/>
    <p:sldId id="376" r:id="rId103"/>
    <p:sldId id="378" r:id="rId104"/>
    <p:sldId id="379" r:id="rId105"/>
    <p:sldId id="380" r:id="rId106"/>
    <p:sldId id="381" r:id="rId107"/>
    <p:sldId id="382" r:id="rId108"/>
    <p:sldId id="383" r:id="rId109"/>
    <p:sldId id="385" r:id="rId110"/>
    <p:sldId id="384" r:id="rId111"/>
    <p:sldId id="386" r:id="rId112"/>
    <p:sldId id="387" r:id="rId113"/>
    <p:sldId id="388" r:id="rId114"/>
    <p:sldId id="395" r:id="rId115"/>
    <p:sldId id="396" r:id="rId116"/>
    <p:sldId id="401" r:id="rId117"/>
    <p:sldId id="402" r:id="rId118"/>
    <p:sldId id="405" r:id="rId119"/>
    <p:sldId id="407" r:id="rId120"/>
    <p:sldId id="408" r:id="rId121"/>
    <p:sldId id="409" r:id="rId122"/>
    <p:sldId id="410" r:id="rId123"/>
    <p:sldId id="411" r:id="rId124"/>
    <p:sldId id="416" r:id="rId125"/>
    <p:sldId id="417" r:id="rId126"/>
    <p:sldId id="419" r:id="rId127"/>
    <p:sldId id="420" r:id="rId128"/>
    <p:sldId id="421" r:id="rId129"/>
    <p:sldId id="422" r:id="rId130"/>
    <p:sldId id="423" r:id="rId131"/>
    <p:sldId id="424" r:id="rId132"/>
    <p:sldId id="425" r:id="rId133"/>
    <p:sldId id="426" r:id="rId134"/>
    <p:sldId id="427" r:id="rId135"/>
    <p:sldId id="430" r:id="rId136"/>
    <p:sldId id="431" r:id="rId137"/>
    <p:sldId id="432" r:id="rId138"/>
    <p:sldId id="433" r:id="rId139"/>
    <p:sldId id="435" r:id="rId140"/>
    <p:sldId id="436" r:id="rId141"/>
    <p:sldId id="437" r:id="rId142"/>
    <p:sldId id="438" r:id="rId143"/>
    <p:sldId id="439" r:id="rId144"/>
    <p:sldId id="440" r:id="rId145"/>
    <p:sldId id="441" r:id="rId146"/>
    <p:sldId id="442" r:id="rId147"/>
    <p:sldId id="443" r:id="rId148"/>
    <p:sldId id="445" r:id="rId149"/>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5BF32-DF8E-4C85-B66F-1EAB5422491A}" type="doc">
      <dgm:prSet loTypeId="urn:microsoft.com/office/officeart/2005/8/layout/venn1" loCatId="relationship" qsTypeId="urn:microsoft.com/office/officeart/2005/8/quickstyle/3d6" qsCatId="3D" csTypeId="urn:microsoft.com/office/officeart/2005/8/colors/colorful5" csCatId="colorful" phldr="1"/>
      <dgm:spPr/>
    </dgm:pt>
    <dgm:pt modelId="{6F8A35E7-7A40-4170-AF8D-6B0698DCF6F1}">
      <dgm:prSet phldrT="[Text]" custT="1"/>
      <dgm:spPr>
        <a:solidFill>
          <a:schemeClr val="accent4">
            <a:lumMod val="75000"/>
            <a:alpha val="50000"/>
          </a:schemeClr>
        </a:solidFill>
      </dgm:spPr>
      <dgm:t>
        <a:bodyPr/>
        <a:lstStyle/>
        <a:p>
          <a:r>
            <a:rPr lang="fa-IR" sz="2800" baseline="0" dirty="0" smtClean="0">
              <a:latin typeface="Comic Sans MS" pitchFamily="66" charset="0"/>
              <a:cs typeface="Tahoma" pitchFamily="34" charset="0"/>
            </a:rPr>
            <a:t>انگيزه</a:t>
          </a:r>
          <a:endParaRPr lang="en-US" sz="2800" baseline="0" dirty="0" smtClean="0">
            <a:latin typeface="Comic Sans MS" pitchFamily="66" charset="0"/>
            <a:cs typeface="Tahoma" pitchFamily="34" charset="0"/>
          </a:endParaRPr>
        </a:p>
      </dgm:t>
    </dgm:pt>
    <dgm:pt modelId="{1D915E9A-E125-4F31-8493-968CC6801E67}" type="parTrans" cxnId="{65938465-E71C-4F6F-A657-8707F348F8AC}">
      <dgm:prSet/>
      <dgm:spPr/>
      <dgm:t>
        <a:bodyPr/>
        <a:lstStyle/>
        <a:p>
          <a:endParaRPr lang="en-US" sz="2000"/>
        </a:p>
      </dgm:t>
    </dgm:pt>
    <dgm:pt modelId="{71202A67-00DB-4C17-B2B6-CBC27E2F8CC1}" type="sibTrans" cxnId="{65938465-E71C-4F6F-A657-8707F348F8AC}">
      <dgm:prSet/>
      <dgm:spPr/>
      <dgm:t>
        <a:bodyPr/>
        <a:lstStyle/>
        <a:p>
          <a:endParaRPr lang="en-US" sz="2000"/>
        </a:p>
      </dgm:t>
    </dgm:pt>
    <dgm:pt modelId="{4B50F6DA-3782-4B72-A08C-9CD1E4054B48}">
      <dgm:prSet phldrT="[Text]" custT="1"/>
      <dgm:spPr>
        <a:solidFill>
          <a:srgbClr val="FFC000">
            <a:alpha val="50000"/>
          </a:srgbClr>
        </a:solidFill>
      </dgm:spPr>
      <dgm:t>
        <a:bodyPr/>
        <a:lstStyle/>
        <a:p>
          <a:r>
            <a:rPr lang="fa-IR" sz="2800" baseline="0" dirty="0" smtClean="0">
              <a:latin typeface="Comic Sans MS" pitchFamily="66" charset="0"/>
              <a:cs typeface="Tahoma" pitchFamily="34" charset="0"/>
            </a:rPr>
            <a:t>دانش</a:t>
          </a:r>
          <a:endParaRPr lang="en-US" sz="2800" baseline="0" dirty="0" smtClean="0">
            <a:latin typeface="Comic Sans MS" pitchFamily="66" charset="0"/>
            <a:cs typeface="Tahoma" pitchFamily="34" charset="0"/>
          </a:endParaRPr>
        </a:p>
      </dgm:t>
    </dgm:pt>
    <dgm:pt modelId="{A2350809-3910-4BD9-9933-54F33977AA5F}" type="parTrans" cxnId="{84798343-0DB9-47F9-B513-88B4FD5BBECC}">
      <dgm:prSet/>
      <dgm:spPr/>
      <dgm:t>
        <a:bodyPr/>
        <a:lstStyle/>
        <a:p>
          <a:endParaRPr lang="en-US" sz="2000"/>
        </a:p>
      </dgm:t>
    </dgm:pt>
    <dgm:pt modelId="{7C698A67-BBBD-4019-93C6-6AA1CB459EF6}" type="sibTrans" cxnId="{84798343-0DB9-47F9-B513-88B4FD5BBECC}">
      <dgm:prSet/>
      <dgm:spPr/>
      <dgm:t>
        <a:bodyPr/>
        <a:lstStyle/>
        <a:p>
          <a:endParaRPr lang="en-US" sz="2000"/>
        </a:p>
      </dgm:t>
    </dgm:pt>
    <dgm:pt modelId="{9FBCB444-6517-420C-A022-902A16593F2C}">
      <dgm:prSet phldrT="[Text]" custT="1"/>
      <dgm:spPr/>
      <dgm:t>
        <a:bodyPr/>
        <a:lstStyle/>
        <a:p>
          <a:r>
            <a:rPr lang="fa-IR" sz="2800" baseline="0" dirty="0" smtClean="0">
              <a:latin typeface="Comic Sans MS" pitchFamily="66" charset="0"/>
              <a:cs typeface="Tahoma" pitchFamily="34" charset="0"/>
            </a:rPr>
            <a:t>مهارت </a:t>
          </a:r>
        </a:p>
        <a:p>
          <a:r>
            <a:rPr lang="fa-IR" sz="2800" baseline="0" dirty="0" smtClean="0">
              <a:latin typeface="Comic Sans MS" pitchFamily="66" charset="0"/>
              <a:cs typeface="Tahoma" pitchFamily="34" charset="0"/>
            </a:rPr>
            <a:t>تفکر</a:t>
          </a:r>
        </a:p>
        <a:p>
          <a:r>
            <a:rPr lang="fa-IR" sz="2800" baseline="0" dirty="0" smtClean="0">
              <a:latin typeface="Comic Sans MS" pitchFamily="66" charset="0"/>
              <a:cs typeface="Tahoma" pitchFamily="34" charset="0"/>
            </a:rPr>
            <a:t>خلاق</a:t>
          </a:r>
          <a:endParaRPr lang="en-US" sz="2800" baseline="0" dirty="0">
            <a:latin typeface="Comic Sans MS" pitchFamily="66" charset="0"/>
            <a:cs typeface="Tahoma" pitchFamily="34" charset="0"/>
          </a:endParaRPr>
        </a:p>
      </dgm:t>
    </dgm:pt>
    <dgm:pt modelId="{CF5D0980-A212-4A1D-AF70-747EFD79E0A1}" type="parTrans" cxnId="{8307D7A6-1653-4E61-90A9-A7ED44072E98}">
      <dgm:prSet/>
      <dgm:spPr/>
      <dgm:t>
        <a:bodyPr/>
        <a:lstStyle/>
        <a:p>
          <a:endParaRPr lang="en-US" sz="2000"/>
        </a:p>
      </dgm:t>
    </dgm:pt>
    <dgm:pt modelId="{EC173197-A735-46BF-A777-F0002D2D981B}" type="sibTrans" cxnId="{8307D7A6-1653-4E61-90A9-A7ED44072E98}">
      <dgm:prSet/>
      <dgm:spPr/>
      <dgm:t>
        <a:bodyPr/>
        <a:lstStyle/>
        <a:p>
          <a:endParaRPr lang="en-US" sz="2000"/>
        </a:p>
      </dgm:t>
    </dgm:pt>
    <dgm:pt modelId="{5338D439-C783-4EAF-8EA9-D3FAFE811FB3}" type="pres">
      <dgm:prSet presAssocID="{8D45BF32-DF8E-4C85-B66F-1EAB5422491A}" presName="compositeShape" presStyleCnt="0">
        <dgm:presLayoutVars>
          <dgm:chMax val="7"/>
          <dgm:dir/>
          <dgm:resizeHandles val="exact"/>
        </dgm:presLayoutVars>
      </dgm:prSet>
      <dgm:spPr/>
    </dgm:pt>
    <dgm:pt modelId="{7DC552D7-F3BB-4534-8E9C-6F3879D75581}" type="pres">
      <dgm:prSet presAssocID="{6F8A35E7-7A40-4170-AF8D-6B0698DCF6F1}" presName="circ1" presStyleLbl="vennNode1" presStyleIdx="0" presStyleCnt="3" custScaleX="128809" custScaleY="135416"/>
      <dgm:spPr/>
      <dgm:t>
        <a:bodyPr/>
        <a:lstStyle/>
        <a:p>
          <a:endParaRPr lang="en-US"/>
        </a:p>
      </dgm:t>
    </dgm:pt>
    <dgm:pt modelId="{94CBCCAC-5A85-4F3E-915F-57C30E1F7CBD}" type="pres">
      <dgm:prSet presAssocID="{6F8A35E7-7A40-4170-AF8D-6B0698DCF6F1}" presName="circ1Tx" presStyleLbl="revTx" presStyleIdx="0" presStyleCnt="0">
        <dgm:presLayoutVars>
          <dgm:chMax val="0"/>
          <dgm:chPref val="0"/>
          <dgm:bulletEnabled val="1"/>
        </dgm:presLayoutVars>
      </dgm:prSet>
      <dgm:spPr/>
      <dgm:t>
        <a:bodyPr/>
        <a:lstStyle/>
        <a:p>
          <a:endParaRPr lang="en-US"/>
        </a:p>
      </dgm:t>
    </dgm:pt>
    <dgm:pt modelId="{E9FB48D6-99DC-47A0-9D12-B6EB6CD03EFA}" type="pres">
      <dgm:prSet presAssocID="{4B50F6DA-3782-4B72-A08C-9CD1E4054B48}" presName="circ2" presStyleLbl="vennNode1" presStyleIdx="1" presStyleCnt="3" custScaleX="128809" custScaleY="135416"/>
      <dgm:spPr/>
      <dgm:t>
        <a:bodyPr/>
        <a:lstStyle/>
        <a:p>
          <a:endParaRPr lang="en-US"/>
        </a:p>
      </dgm:t>
    </dgm:pt>
    <dgm:pt modelId="{AFCC3E28-FAF3-4D46-959F-6C951FD903B0}" type="pres">
      <dgm:prSet presAssocID="{4B50F6DA-3782-4B72-A08C-9CD1E4054B48}" presName="circ2Tx" presStyleLbl="revTx" presStyleIdx="0" presStyleCnt="0">
        <dgm:presLayoutVars>
          <dgm:chMax val="0"/>
          <dgm:chPref val="0"/>
          <dgm:bulletEnabled val="1"/>
        </dgm:presLayoutVars>
      </dgm:prSet>
      <dgm:spPr/>
      <dgm:t>
        <a:bodyPr/>
        <a:lstStyle/>
        <a:p>
          <a:endParaRPr lang="en-US"/>
        </a:p>
      </dgm:t>
    </dgm:pt>
    <dgm:pt modelId="{7D8645AE-32D7-4CB0-A4FF-1EE1219C257E}" type="pres">
      <dgm:prSet presAssocID="{9FBCB444-6517-420C-A022-902A16593F2C}" presName="circ3" presStyleLbl="vennNode1" presStyleIdx="2" presStyleCnt="3" custScaleX="128809" custScaleY="135416"/>
      <dgm:spPr/>
      <dgm:t>
        <a:bodyPr/>
        <a:lstStyle/>
        <a:p>
          <a:endParaRPr lang="en-US"/>
        </a:p>
      </dgm:t>
    </dgm:pt>
    <dgm:pt modelId="{18AFCADC-058A-48F4-9E68-D9A384E9DC0B}" type="pres">
      <dgm:prSet presAssocID="{9FBCB444-6517-420C-A022-902A16593F2C}" presName="circ3Tx" presStyleLbl="revTx" presStyleIdx="0" presStyleCnt="0">
        <dgm:presLayoutVars>
          <dgm:chMax val="0"/>
          <dgm:chPref val="0"/>
          <dgm:bulletEnabled val="1"/>
        </dgm:presLayoutVars>
      </dgm:prSet>
      <dgm:spPr/>
      <dgm:t>
        <a:bodyPr/>
        <a:lstStyle/>
        <a:p>
          <a:endParaRPr lang="en-US"/>
        </a:p>
      </dgm:t>
    </dgm:pt>
  </dgm:ptLst>
  <dgm:cxnLst>
    <dgm:cxn modelId="{C486C894-664C-4567-BF61-37309795C430}" type="presOf" srcId="{9FBCB444-6517-420C-A022-902A16593F2C}" destId="{18AFCADC-058A-48F4-9E68-D9A384E9DC0B}" srcOrd="1" destOrd="0" presId="urn:microsoft.com/office/officeart/2005/8/layout/venn1"/>
    <dgm:cxn modelId="{DCD6D211-2143-4FB0-9A32-2B409A943AAA}" type="presOf" srcId="{6F8A35E7-7A40-4170-AF8D-6B0698DCF6F1}" destId="{7DC552D7-F3BB-4534-8E9C-6F3879D75581}" srcOrd="0" destOrd="0" presId="urn:microsoft.com/office/officeart/2005/8/layout/venn1"/>
    <dgm:cxn modelId="{D6E975C5-193C-4CD2-827A-78CD6689EE98}" type="presOf" srcId="{9FBCB444-6517-420C-A022-902A16593F2C}" destId="{7D8645AE-32D7-4CB0-A4FF-1EE1219C257E}" srcOrd="0" destOrd="0" presId="urn:microsoft.com/office/officeart/2005/8/layout/venn1"/>
    <dgm:cxn modelId="{84798343-0DB9-47F9-B513-88B4FD5BBECC}" srcId="{8D45BF32-DF8E-4C85-B66F-1EAB5422491A}" destId="{4B50F6DA-3782-4B72-A08C-9CD1E4054B48}" srcOrd="1" destOrd="0" parTransId="{A2350809-3910-4BD9-9933-54F33977AA5F}" sibTransId="{7C698A67-BBBD-4019-93C6-6AA1CB459EF6}"/>
    <dgm:cxn modelId="{66CDB908-2D17-41AD-815F-DD7A3A20592C}" type="presOf" srcId="{6F8A35E7-7A40-4170-AF8D-6B0698DCF6F1}" destId="{94CBCCAC-5A85-4F3E-915F-57C30E1F7CBD}" srcOrd="1" destOrd="0" presId="urn:microsoft.com/office/officeart/2005/8/layout/venn1"/>
    <dgm:cxn modelId="{2272C8FF-DE99-4165-BB1F-2737ED1C6FB2}" type="presOf" srcId="{4B50F6DA-3782-4B72-A08C-9CD1E4054B48}" destId="{AFCC3E28-FAF3-4D46-959F-6C951FD903B0}" srcOrd="1" destOrd="0" presId="urn:microsoft.com/office/officeart/2005/8/layout/venn1"/>
    <dgm:cxn modelId="{65938465-E71C-4F6F-A657-8707F348F8AC}" srcId="{8D45BF32-DF8E-4C85-B66F-1EAB5422491A}" destId="{6F8A35E7-7A40-4170-AF8D-6B0698DCF6F1}" srcOrd="0" destOrd="0" parTransId="{1D915E9A-E125-4F31-8493-968CC6801E67}" sibTransId="{71202A67-00DB-4C17-B2B6-CBC27E2F8CC1}"/>
    <dgm:cxn modelId="{8307D7A6-1653-4E61-90A9-A7ED44072E98}" srcId="{8D45BF32-DF8E-4C85-B66F-1EAB5422491A}" destId="{9FBCB444-6517-420C-A022-902A16593F2C}" srcOrd="2" destOrd="0" parTransId="{CF5D0980-A212-4A1D-AF70-747EFD79E0A1}" sibTransId="{EC173197-A735-46BF-A777-F0002D2D981B}"/>
    <dgm:cxn modelId="{CCF84814-9871-49E5-AACB-85BC9728672B}" type="presOf" srcId="{4B50F6DA-3782-4B72-A08C-9CD1E4054B48}" destId="{E9FB48D6-99DC-47A0-9D12-B6EB6CD03EFA}" srcOrd="0" destOrd="0" presId="urn:microsoft.com/office/officeart/2005/8/layout/venn1"/>
    <dgm:cxn modelId="{004B8C4D-7184-4784-9E62-C5BD5CEC3DA8}" type="presOf" srcId="{8D45BF32-DF8E-4C85-B66F-1EAB5422491A}" destId="{5338D439-C783-4EAF-8EA9-D3FAFE811FB3}" srcOrd="0" destOrd="0" presId="urn:microsoft.com/office/officeart/2005/8/layout/venn1"/>
    <dgm:cxn modelId="{F29CB94D-4480-4DBE-ADD4-136F9C2F10E2}" type="presParOf" srcId="{5338D439-C783-4EAF-8EA9-D3FAFE811FB3}" destId="{7DC552D7-F3BB-4534-8E9C-6F3879D75581}" srcOrd="0" destOrd="0" presId="urn:microsoft.com/office/officeart/2005/8/layout/venn1"/>
    <dgm:cxn modelId="{03CE3E5E-D6F5-499A-9D2C-839A2E7BDFCB}" type="presParOf" srcId="{5338D439-C783-4EAF-8EA9-D3FAFE811FB3}" destId="{94CBCCAC-5A85-4F3E-915F-57C30E1F7CBD}" srcOrd="1" destOrd="0" presId="urn:microsoft.com/office/officeart/2005/8/layout/venn1"/>
    <dgm:cxn modelId="{FAAA3EFA-E9B6-46E2-86AD-63EFA3227B15}" type="presParOf" srcId="{5338D439-C783-4EAF-8EA9-D3FAFE811FB3}" destId="{E9FB48D6-99DC-47A0-9D12-B6EB6CD03EFA}" srcOrd="2" destOrd="0" presId="urn:microsoft.com/office/officeart/2005/8/layout/venn1"/>
    <dgm:cxn modelId="{39479385-A2C1-49C2-85F2-BCD2320D7295}" type="presParOf" srcId="{5338D439-C783-4EAF-8EA9-D3FAFE811FB3}" destId="{AFCC3E28-FAF3-4D46-959F-6C951FD903B0}" srcOrd="3" destOrd="0" presId="urn:microsoft.com/office/officeart/2005/8/layout/venn1"/>
    <dgm:cxn modelId="{64AB1A6B-CA6F-40EB-AC35-0F7CA93E65DD}" type="presParOf" srcId="{5338D439-C783-4EAF-8EA9-D3FAFE811FB3}" destId="{7D8645AE-32D7-4CB0-A4FF-1EE1219C257E}" srcOrd="4" destOrd="0" presId="urn:microsoft.com/office/officeart/2005/8/layout/venn1"/>
    <dgm:cxn modelId="{E6012404-501B-4EC4-B1E8-9C1A6C98C441}" type="presParOf" srcId="{5338D439-C783-4EAF-8EA9-D3FAFE811FB3}" destId="{18AFCADC-058A-48F4-9E68-D9A384E9DC0B}" srcOrd="5" destOrd="0" presId="urn:microsoft.com/office/officeart/2005/8/layout/venn1"/>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4C43AE06-F16E-4201-8E57-C0AAF5567796}" type="datetimeFigureOut">
              <a:rPr lang="en-US"/>
              <a:pPr>
                <a:defRPr/>
              </a:pPr>
              <a:t>4/2/2010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smtClean="0">
                <a:latin typeface="+mn-lt"/>
                <a:cs typeface="+mn-cs"/>
              </a:defRPr>
            </a:lvl1pPr>
          </a:lstStyle>
          <a:p>
            <a:pPr>
              <a:defRPr/>
            </a:pPr>
            <a:r>
              <a:rPr lang="fa-IR"/>
              <a:t>دانشگاه علوم پزشكي شيراز</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smtClean="0">
                <a:latin typeface="+mn-lt"/>
                <a:cs typeface="+mn-cs"/>
              </a:defRPr>
            </a:lvl1pPr>
          </a:lstStyle>
          <a:p>
            <a:pPr>
              <a:defRPr/>
            </a:pPr>
            <a:fld id="{25C70AAE-3447-4C04-AD66-DD204813452C}"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F09DBF3F-D053-431F-B07A-3B50B7CA1C36}" type="datetimeFigureOut">
              <a:rPr lang="en-US"/>
              <a:pPr>
                <a:defRPr/>
              </a:pPr>
              <a:t>4/2/2010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smtClean="0">
                <a:latin typeface="+mn-lt"/>
                <a:cs typeface="+mn-cs"/>
              </a:defRPr>
            </a:lvl1pPr>
          </a:lstStyle>
          <a:p>
            <a:pPr>
              <a:defRPr/>
            </a:pPr>
            <a:r>
              <a:rPr lang="fa-IR"/>
              <a:t>دانشگاه علوم پزشكي شيراز</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smtClean="0">
                <a:latin typeface="+mn-lt"/>
                <a:cs typeface="+mn-cs"/>
              </a:defRPr>
            </a:lvl1pPr>
          </a:lstStyle>
          <a:p>
            <a:pPr>
              <a:defRPr/>
            </a:pPr>
            <a:fld id="{CBB84F70-476E-4ED3-927E-A0E13519B7B4}"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a-IR"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B7064-C53A-41A5-B90B-9FBE809343A3}" type="slidenum">
              <a:rPr lang="en-US"/>
              <a:pPr fontAlgn="base">
                <a:spcBef>
                  <a:spcPct val="0"/>
                </a:spcBef>
                <a:spcAft>
                  <a:spcPct val="0"/>
                </a:spcAft>
              </a:pPr>
              <a:t>1</a:t>
            </a:fld>
            <a:endParaRPr lang="en-US"/>
          </a:p>
        </p:txBody>
      </p:sp>
      <p:sp>
        <p:nvSpPr>
          <p:cNvPr id="1946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a-IR"/>
              <a:t>دانشگاه علوم پزشكي شيراز</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885489-4983-451E-84DF-AD2CCD73F308}" type="slidenum">
              <a:rPr lang="fa-IR" smtClean="0"/>
              <a:pPr>
                <a:defRPr/>
              </a:pPr>
              <a:t>100</a:t>
            </a:fld>
            <a:endParaRPr lang="fa-I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ln>
            <a:miter lim="800000"/>
            <a:headEnd/>
            <a:tailEnd/>
          </a:ln>
        </p:spPr>
        <p:txBody>
          <a:bodyPr rtlCol="1"/>
          <a:lstStyle/>
          <a:p>
            <a:pPr>
              <a:defRPr/>
            </a:pPr>
            <a:fld id="{90FEF2E6-B634-4535-8FD2-35CC04A6FBB2}" type="slidenum">
              <a:rPr lang="en-US">
                <a:latin typeface="+mn-lt"/>
                <a:cs typeface="B Nazanin" pitchFamily="2" charset="-78"/>
              </a:rPr>
              <a:pPr>
                <a:defRPr/>
              </a:pPr>
              <a:t>102</a:t>
            </a:fld>
            <a:endParaRPr lang="en-US">
              <a:latin typeface="+mn-lt"/>
              <a:cs typeface="B Nazanin" pitchFamily="2" charset="-78"/>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xfrm>
            <a:off x="914400" y="4341813"/>
            <a:ext cx="5029200" cy="4116387"/>
          </a:xfrm>
          <a:noFill/>
        </p:spPr>
        <p:txBody>
          <a:bodyPr/>
          <a:lstStyle/>
          <a:p>
            <a:pPr eaLnBrk="1" hangingPunct="1">
              <a:spcBef>
                <a:spcPct val="0"/>
              </a:spcBef>
            </a:pPr>
            <a:endParaRPr lang="fa-IR"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107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108</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110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111</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113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114</a:t>
            </a:fld>
            <a:endParaRPr lang="fa-I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78851" name="Rectangle 3"/>
          <p:cNvSpPr>
            <a:spLocks noGrp="1" noChangeArrowheads="1"/>
          </p:cNvSpPr>
          <p:nvPr>
            <p:ph type="body" idx="1"/>
          </p:nvPr>
        </p:nvSpPr>
        <p:spPr bwMode="auto">
          <a:noFill/>
        </p:spPr>
        <p:txBody>
          <a:bodyPr/>
          <a:lstStyle/>
          <a:p>
            <a:pPr eaLnBrk="1" hangingPunct="1">
              <a:spcBef>
                <a:spcPct val="0"/>
              </a:spcBef>
            </a:pPr>
            <a:endParaRPr lang="fa-IR"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116</a:t>
            </a:fld>
            <a:endParaRPr lang="fa-I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1923" name="Rectangle 1027"/>
          <p:cNvSpPr>
            <a:spLocks noGrp="1" noChangeArrowheads="1"/>
          </p:cNvSpPr>
          <p:nvPr>
            <p:ph type="body" idx="1"/>
          </p:nvPr>
        </p:nvSpPr>
        <p:spPr bwMode="auto">
          <a:noFill/>
        </p:spPr>
        <p:txBody>
          <a:bodyPr/>
          <a:lstStyle/>
          <a:p>
            <a:pPr eaLnBrk="1" hangingPunct="1">
              <a:spcBef>
                <a:spcPct val="0"/>
              </a:spcBef>
            </a:pPr>
            <a:endParaRPr lang="fa-IR"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118</a:t>
            </a:fld>
            <a:endParaRPr lang="fa-I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119</a:t>
            </a:fld>
            <a:endParaRPr lang="fa-I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4995" name="Rectangle 3"/>
          <p:cNvSpPr>
            <a:spLocks noGrp="1" noChangeArrowheads="1"/>
          </p:cNvSpPr>
          <p:nvPr>
            <p:ph type="body" idx="1"/>
          </p:nvPr>
        </p:nvSpPr>
        <p:spPr bwMode="auto">
          <a:noFill/>
        </p:spPr>
        <p:txBody>
          <a:bodyPr/>
          <a:lstStyle/>
          <a:p>
            <a:pPr eaLnBrk="1" hangingPunct="1">
              <a:spcBef>
                <a:spcPct val="0"/>
              </a:spcBef>
            </a:pPr>
            <a:endParaRPr lang="fa-IR"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121</a:t>
            </a:fld>
            <a:endParaRPr lang="fa-I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122</a:t>
            </a:fld>
            <a:endParaRPr lang="fa-I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2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86019" name="Rectangle 1027"/>
          <p:cNvSpPr>
            <a:spLocks noGrp="1" noChangeArrowheads="1"/>
          </p:cNvSpPr>
          <p:nvPr>
            <p:ph type="body" idx="1"/>
          </p:nvPr>
        </p:nvSpPr>
        <p:spPr bwMode="auto">
          <a:noFill/>
        </p:spPr>
        <p:txBody>
          <a:bodyPr/>
          <a:lstStyle/>
          <a:p>
            <a:pPr eaLnBrk="1" hangingPunct="1">
              <a:spcBef>
                <a:spcPct val="0"/>
              </a:spcBef>
            </a:pPr>
            <a:endParaRPr lang="fa-IR"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37F57F-9B92-4A3A-BB80-21BF92599357}" type="slidenum">
              <a:rPr lang="fa-IR" smtClean="0"/>
              <a:pPr fontAlgn="base">
                <a:spcBef>
                  <a:spcPct val="0"/>
                </a:spcBef>
                <a:spcAft>
                  <a:spcPct val="0"/>
                </a:spcAft>
                <a:defRPr/>
              </a:pPr>
              <a:t>124</a:t>
            </a:fld>
            <a:endParaRPr lang="fa-IR"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125</a:t>
            </a:fld>
            <a:endParaRPr lang="fa-I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pPr eaLnBrk="1" hangingPunct="1"/>
            <a:endParaRPr lang="fa-IR" smtClean="0"/>
          </a:p>
        </p:txBody>
      </p:sp>
      <p:sp>
        <p:nvSpPr>
          <p:cNvPr id="4" name="Slide Number Placeholder 3"/>
          <p:cNvSpPr>
            <a:spLocks noGrp="1"/>
          </p:cNvSpPr>
          <p:nvPr>
            <p:ph type="sldNum" sz="quarter" idx="5"/>
          </p:nvPr>
        </p:nvSpPr>
        <p:spPr/>
        <p:txBody>
          <a:bodyPr/>
          <a:lstStyle/>
          <a:p>
            <a:pPr>
              <a:defRPr/>
            </a:pPr>
            <a:fld id="{B210FC89-5A3C-465C-AA83-916598E179AE}" type="slidenum">
              <a:rPr lang="fa-IR" smtClean="0"/>
              <a:pPr>
                <a:defRPr/>
              </a:pPr>
              <a:t>126</a:t>
            </a:fld>
            <a:endParaRPr lang="fa-I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127</a:t>
            </a:fld>
            <a:endParaRPr lang="fa-I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pPr eaLnBrk="1" hangingPunct="1"/>
            <a:endParaRPr lang="fa-IR" smtClean="0"/>
          </a:p>
        </p:txBody>
      </p:sp>
      <p:sp>
        <p:nvSpPr>
          <p:cNvPr id="4" name="Slide Number Placeholder 3"/>
          <p:cNvSpPr>
            <a:spLocks noGrp="1"/>
          </p:cNvSpPr>
          <p:nvPr>
            <p:ph type="sldNum" sz="quarter" idx="5"/>
          </p:nvPr>
        </p:nvSpPr>
        <p:spPr/>
        <p:txBody>
          <a:bodyPr/>
          <a:lstStyle/>
          <a:p>
            <a:pPr>
              <a:defRPr/>
            </a:pPr>
            <a:fld id="{08068277-40CD-45D4-815A-EE452B9FAD1E}" type="slidenum">
              <a:rPr lang="fa-IR" smtClean="0"/>
              <a:pPr>
                <a:defRPr/>
              </a:pPr>
              <a:t>128</a:t>
            </a:fld>
            <a:endParaRPr lang="fa-I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129</a:t>
            </a:fld>
            <a:endParaRPr lang="fa-I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13</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a:lstStyle/>
          <a:p>
            <a:pPr eaLnBrk="1" hangingPunct="1"/>
            <a:endParaRPr lang="fa-IR" smtClean="0"/>
          </a:p>
        </p:txBody>
      </p:sp>
      <p:sp>
        <p:nvSpPr>
          <p:cNvPr id="4" name="Slide Number Placeholder 3"/>
          <p:cNvSpPr>
            <a:spLocks noGrp="1"/>
          </p:cNvSpPr>
          <p:nvPr>
            <p:ph type="sldNum" sz="quarter" idx="5"/>
          </p:nvPr>
        </p:nvSpPr>
        <p:spPr/>
        <p:txBody>
          <a:bodyPr/>
          <a:lstStyle/>
          <a:p>
            <a:pPr>
              <a:defRPr/>
            </a:pPr>
            <a:fld id="{447C8443-5C94-4AD6-9C63-C99D470E26AD}" type="slidenum">
              <a:rPr lang="fa-IR" smtClean="0"/>
              <a:pPr>
                <a:defRPr/>
              </a:pPr>
              <a:t>130</a:t>
            </a:fld>
            <a:endParaRPr lang="fa-I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131</a:t>
            </a:fld>
            <a:endParaRPr lang="fa-I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132</a:t>
            </a:fld>
            <a:endParaRPr lang="fa-I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133</a:t>
            </a:fld>
            <a:endParaRPr lang="fa-I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134</a:t>
            </a:fld>
            <a:endParaRPr lang="fa-I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135</a:t>
            </a:fld>
            <a:endParaRPr lang="fa-I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136</a:t>
            </a:fld>
            <a:endParaRPr lang="fa-I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137</a:t>
            </a:fld>
            <a:endParaRPr lang="fa-I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138</a:t>
            </a:fld>
            <a:endParaRPr lang="fa-I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139</a:t>
            </a:fld>
            <a:endParaRPr lang="fa-I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14</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140</a:t>
            </a:fld>
            <a:endParaRPr lang="fa-I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141</a:t>
            </a:fld>
            <a:endParaRPr lang="fa-I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142</a:t>
            </a:fld>
            <a:endParaRPr lang="fa-I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143</a:t>
            </a:fld>
            <a:endParaRPr lang="fa-I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144</a:t>
            </a:fld>
            <a:endParaRPr lang="fa-I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145</a:t>
            </a:fld>
            <a:endParaRPr lang="fa-I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146</a:t>
            </a:fld>
            <a:endParaRPr lang="fa-I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9B8B063-0D22-445D-9E46-16D46D71F49F}" type="slidenum">
              <a:rPr lang="fa-IR" smtClean="0"/>
              <a:pPr>
                <a:defRPr/>
              </a:pPr>
              <a:t>147</a:t>
            </a:fld>
            <a:endParaRPr lang="fa-I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148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96F6A1-2435-40BA-B25D-2CFDF1ADEE40}" type="slidenum">
              <a:rPr lang="fa-IR" smtClean="0"/>
              <a:pPr>
                <a:defRPr/>
              </a:pPr>
              <a:t>32</a:t>
            </a:fld>
            <a:endParaRPr lang="fa-I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96F6A1-2435-40BA-B25D-2CFDF1ADEE40}" type="slidenum">
              <a:rPr lang="fa-IR" smtClean="0"/>
              <a:pPr>
                <a:defRPr/>
              </a:pPr>
              <a:t>33</a:t>
            </a:fld>
            <a:endParaRPr lang="fa-I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96F6A1-2435-40BA-B25D-2CFDF1ADEE40}" type="slidenum">
              <a:rPr lang="fa-IR" smtClean="0"/>
              <a:pPr>
                <a:defRPr/>
              </a:pPr>
              <a:t>34</a:t>
            </a:fld>
            <a:endParaRPr lang="fa-I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96F6A1-2435-40BA-B25D-2CFDF1ADEE40}" type="slidenum">
              <a:rPr lang="fa-IR" smtClean="0"/>
              <a:pPr>
                <a:defRPr/>
              </a:pPr>
              <a:t>35</a:t>
            </a:fld>
            <a:endParaRPr lang="fa-I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F6262F-E61C-448B-A5A2-822AA851BE83}" type="slidenum">
              <a:rPr lang="en-GB" smtClean="0">
                <a:solidFill>
                  <a:srgbClr val="000000"/>
                </a:solidFill>
                <a:latin typeface="Arial" pitchFamily="34" charset="0"/>
                <a:cs typeface="Arial" pitchFamily="34" charset="0"/>
              </a:rPr>
              <a:pPr fontAlgn="base">
                <a:spcBef>
                  <a:spcPct val="0"/>
                </a:spcBef>
                <a:spcAft>
                  <a:spcPct val="0"/>
                </a:spcAft>
              </a:pPr>
              <a:t>84</a:t>
            </a:fld>
            <a:endParaRPr lang="en-GB" smtClean="0">
              <a:solidFill>
                <a:srgbClr val="000000"/>
              </a:solidFill>
              <a:latin typeface="Arial" pitchFamily="34" charset="0"/>
              <a:cs typeface="Arial"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a:lstStyle/>
          <a:p>
            <a:pPr eaLnBrk="1" hangingPunct="1">
              <a:spcBef>
                <a:spcPct val="0"/>
              </a:spcBef>
            </a:pPr>
            <a:endParaRPr lang="en-US" smtClean="0">
              <a:cs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885489-4983-451E-84DF-AD2CCD73F308}" type="slidenum">
              <a:rPr lang="fa-IR" smtClean="0"/>
              <a:pPr>
                <a:defRPr/>
              </a:pPr>
              <a:t>85</a:t>
            </a:fld>
            <a:endParaRPr lang="fa-I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885489-4983-451E-84DF-AD2CCD73F308}" type="slidenum">
              <a:rPr lang="fa-IR" smtClean="0"/>
              <a:pPr>
                <a:defRPr/>
              </a:pPr>
              <a:t>86</a:t>
            </a:fld>
            <a:endParaRPr lang="fa-I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FAFF10-D13D-469B-99D9-76BF74C2FF4C}" type="slidenum">
              <a:rPr lang="en-GB" smtClean="0">
                <a:solidFill>
                  <a:srgbClr val="000000"/>
                </a:solidFill>
                <a:latin typeface="Arial" pitchFamily="34" charset="0"/>
                <a:cs typeface="Arial" pitchFamily="34" charset="0"/>
              </a:rPr>
              <a:pPr fontAlgn="base">
                <a:spcBef>
                  <a:spcPct val="0"/>
                </a:spcBef>
                <a:spcAft>
                  <a:spcPct val="0"/>
                </a:spcAft>
              </a:pPr>
              <a:t>87</a:t>
            </a:fld>
            <a:endParaRPr lang="en-GB" smtClean="0">
              <a:solidFill>
                <a:srgbClr val="000000"/>
              </a:solidFill>
              <a:latin typeface="Arial" pitchFamily="34" charset="0"/>
              <a:cs typeface="Arial" pitchFamily="34"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a:lstStyle/>
          <a:p>
            <a:pPr eaLnBrk="1" hangingPunct="1">
              <a:spcBef>
                <a:spcPct val="0"/>
              </a:spcBef>
            </a:pPr>
            <a:endParaRPr lang="en-US" smtClean="0">
              <a:cs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pPr eaLnBrk="1" hangingPunct="1">
              <a:spcBef>
                <a:spcPct val="0"/>
              </a:spcBef>
            </a:pPr>
            <a:r>
              <a:rPr lang="fa-IR" smtClean="0"/>
              <a:t>کلاه قرمز</a:t>
            </a:r>
            <a:br>
              <a:rPr lang="fa-IR" smtClean="0"/>
            </a:br>
            <a:r>
              <a:rPr lang="en-US" smtClean="0">
                <a:cs typeface="Arial" pitchFamily="34" charset="0"/>
              </a:rPr>
              <a:t>Dream society and emotional intelligence</a:t>
            </a:r>
            <a:endParaRPr lang="fa-IR"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B71F88-6B44-4368-9FD1-5464F7DFD8F8}" type="slidenum">
              <a:rPr lang="fa-IR" smtClean="0">
                <a:solidFill>
                  <a:srgbClr val="000000"/>
                </a:solidFill>
                <a:latin typeface="Arial" pitchFamily="34" charset="0"/>
              </a:rPr>
              <a:pPr fontAlgn="base">
                <a:spcBef>
                  <a:spcPct val="0"/>
                </a:spcBef>
                <a:spcAft>
                  <a:spcPct val="0"/>
                </a:spcAft>
                <a:defRPr/>
              </a:pPr>
              <a:t>88</a:t>
            </a:fld>
            <a:endParaRPr lang="fa-IR" smtClean="0">
              <a:solidFill>
                <a:srgbClr val="000000"/>
              </a:solidFill>
              <a:latin typeface="Arial"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885489-4983-451E-84DF-AD2CCD73F308}" type="slidenum">
              <a:rPr lang="fa-IR" smtClean="0"/>
              <a:pPr>
                <a:defRPr/>
              </a:pPr>
              <a:t>89</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30FE81-5AB8-4A6A-BD2B-7C17E02B2B5F}" type="slidenum">
              <a:rPr lang="en-GB" smtClean="0">
                <a:solidFill>
                  <a:srgbClr val="000000"/>
                </a:solidFill>
                <a:latin typeface="Arial" pitchFamily="34" charset="0"/>
                <a:cs typeface="Arial" pitchFamily="34" charset="0"/>
              </a:rPr>
              <a:pPr fontAlgn="base">
                <a:spcBef>
                  <a:spcPct val="0"/>
                </a:spcBef>
                <a:spcAft>
                  <a:spcPct val="0"/>
                </a:spcAft>
              </a:pPr>
              <a:t>90</a:t>
            </a:fld>
            <a:endParaRPr lang="en-GB" smtClean="0">
              <a:solidFill>
                <a:srgbClr val="000000"/>
              </a:solidFill>
              <a:latin typeface="Arial" pitchFamily="34" charset="0"/>
              <a:cs typeface="Arial" pitchFamily="34"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a:lstStyle/>
          <a:p>
            <a:pPr eaLnBrk="1" hangingPunct="1">
              <a:spcBef>
                <a:spcPct val="0"/>
              </a:spcBef>
            </a:pPr>
            <a:endParaRPr lang="en-US" smtClean="0">
              <a:cs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885489-4983-451E-84DF-AD2CCD73F308}" type="slidenum">
              <a:rPr lang="fa-IR" smtClean="0"/>
              <a:pPr>
                <a:defRPr/>
              </a:pPr>
              <a:t>91</a:t>
            </a:fld>
            <a:endParaRPr lang="fa-I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885489-4983-451E-84DF-AD2CCD73F308}" type="slidenum">
              <a:rPr lang="fa-IR" smtClean="0"/>
              <a:pPr>
                <a:defRPr/>
              </a:pPr>
              <a:t>92</a:t>
            </a:fld>
            <a:endParaRPr lang="fa-I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B2A0F9-D11D-4231-933A-1EAB906AC2FA}" type="slidenum">
              <a:rPr lang="en-GB" smtClean="0">
                <a:solidFill>
                  <a:srgbClr val="000000"/>
                </a:solidFill>
                <a:latin typeface="Arial" pitchFamily="34" charset="0"/>
                <a:cs typeface="Arial" pitchFamily="34" charset="0"/>
              </a:rPr>
              <a:pPr fontAlgn="base">
                <a:spcBef>
                  <a:spcPct val="0"/>
                </a:spcBef>
                <a:spcAft>
                  <a:spcPct val="0"/>
                </a:spcAft>
              </a:pPr>
              <a:t>93</a:t>
            </a:fld>
            <a:endParaRPr lang="en-GB" smtClean="0">
              <a:solidFill>
                <a:srgbClr val="000000"/>
              </a:solidFill>
              <a:latin typeface="Arial" pitchFamily="34" charset="0"/>
              <a:cs typeface="Arial"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a:lstStyle/>
          <a:p>
            <a:pPr eaLnBrk="1" hangingPunct="1">
              <a:spcBef>
                <a:spcPct val="0"/>
              </a:spcBef>
            </a:pPr>
            <a:endParaRPr lang="en-US" smtClean="0">
              <a:cs typeface="Arial"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885489-4983-451E-84DF-AD2CCD73F308}" type="slidenum">
              <a:rPr lang="fa-IR" smtClean="0"/>
              <a:pPr>
                <a:defRPr/>
              </a:pPr>
              <a:t>94</a:t>
            </a:fld>
            <a:endParaRPr lang="fa-I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885489-4983-451E-84DF-AD2CCD73F308}" type="slidenum">
              <a:rPr lang="fa-IR" smtClean="0"/>
              <a:pPr>
                <a:defRPr/>
              </a:pPr>
              <a:t>95</a:t>
            </a:fld>
            <a:endParaRPr lang="fa-I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994694-A81C-43EB-867B-F4F2D5D2E42F}" type="slidenum">
              <a:rPr lang="en-GB" smtClean="0">
                <a:solidFill>
                  <a:srgbClr val="000000"/>
                </a:solidFill>
                <a:latin typeface="Arial" pitchFamily="34" charset="0"/>
                <a:cs typeface="Arial" pitchFamily="34" charset="0"/>
              </a:rPr>
              <a:pPr fontAlgn="base">
                <a:spcBef>
                  <a:spcPct val="0"/>
                </a:spcBef>
                <a:spcAft>
                  <a:spcPct val="0"/>
                </a:spcAft>
              </a:pPr>
              <a:t>96</a:t>
            </a:fld>
            <a:endParaRPr lang="en-GB" smtClean="0">
              <a:solidFill>
                <a:srgbClr val="000000"/>
              </a:solidFill>
              <a:latin typeface="Arial" pitchFamily="34" charset="0"/>
              <a:cs typeface="Arial"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a:lstStyle/>
          <a:p>
            <a:pPr eaLnBrk="1" hangingPunct="1">
              <a:spcBef>
                <a:spcPct val="0"/>
              </a:spcBef>
            </a:pPr>
            <a:endParaRPr lang="en-US" smtClean="0">
              <a:cs typeface="Arial"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885489-4983-451E-84DF-AD2CCD73F308}" type="slidenum">
              <a:rPr lang="fa-IR" smtClean="0"/>
              <a:pPr>
                <a:defRPr/>
              </a:pPr>
              <a:t>97</a:t>
            </a:fld>
            <a:endParaRPr lang="fa-I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50CED0-7553-43F8-B4C1-281240E12CAA}" type="slidenum">
              <a:rPr lang="en-GB" smtClean="0">
                <a:solidFill>
                  <a:srgbClr val="000000"/>
                </a:solidFill>
                <a:latin typeface="Arial" pitchFamily="34" charset="0"/>
                <a:cs typeface="Arial" pitchFamily="34" charset="0"/>
              </a:rPr>
              <a:pPr fontAlgn="base">
                <a:spcBef>
                  <a:spcPct val="0"/>
                </a:spcBef>
                <a:spcAft>
                  <a:spcPct val="0"/>
                </a:spcAft>
              </a:pPr>
              <a:t>98</a:t>
            </a:fld>
            <a:endParaRPr lang="en-GB" smtClean="0">
              <a:solidFill>
                <a:srgbClr val="000000"/>
              </a:solidFill>
              <a:latin typeface="Arial" pitchFamily="34" charset="0"/>
              <a:cs typeface="Arial"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a:lstStyle/>
          <a:p>
            <a:pPr eaLnBrk="1" hangingPunct="1">
              <a:spcBef>
                <a:spcPct val="0"/>
              </a:spcBef>
            </a:pPr>
            <a:endParaRPr lang="en-US" smtClean="0">
              <a:cs typeface="Arial"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885489-4983-451E-84DF-AD2CCD73F308}" type="slidenum">
              <a:rPr lang="fa-IR" smtClean="0"/>
              <a:pPr>
                <a:defRPr/>
              </a:pPr>
              <a:t>99</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0C886C1F-4854-4B70-9D86-A12877F7DF19}" type="datetime1">
              <a:rPr lang="en-US" smtClean="0"/>
              <a:pPr>
                <a:defRPr/>
              </a:pPr>
              <a:t>4/2/2010</a:t>
            </a:fld>
            <a:endParaRPr lang="en-US"/>
          </a:p>
        </p:txBody>
      </p:sp>
      <p:sp>
        <p:nvSpPr>
          <p:cNvPr id="7"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8" name="Slide Number Placeholder 5"/>
          <p:cNvSpPr>
            <a:spLocks noGrp="1"/>
          </p:cNvSpPr>
          <p:nvPr>
            <p:ph type="sldNum" sz="quarter" idx="12"/>
          </p:nvPr>
        </p:nvSpPr>
        <p:spPr/>
        <p:txBody>
          <a:bodyPr/>
          <a:lstStyle>
            <a:lvl1pPr>
              <a:defRPr/>
            </a:lvl1pPr>
          </a:lstStyle>
          <a:p>
            <a:pPr>
              <a:defRPr/>
            </a:pPr>
            <a:fld id="{D9BA851A-F884-49FD-8344-DE14BFD2E03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90286A-F6F4-41C3-8622-4753B0943167}" type="datetime1">
              <a:rPr lang="en-US" smtClean="0"/>
              <a:pPr>
                <a:defRPr/>
              </a:pPr>
              <a:t>4/2/2010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D6DEA8-7823-4577-A40E-11E2FB0BBF8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6AD77FF8-8432-4FF8-9698-76E39B3C043D}" type="datetime1">
              <a:rPr lang="en-US" smtClean="0"/>
              <a:pPr>
                <a:defRPr/>
              </a:pPr>
              <a:t>4/2/2010</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r>
              <a:rPr lang="fa-IR" smtClean="0"/>
              <a:t>علي اكبر حقدوست                                     </a:t>
            </a:r>
            <a:endParaRPr lang="en-US"/>
          </a:p>
        </p:txBody>
      </p:sp>
      <p:sp>
        <p:nvSpPr>
          <p:cNvPr id="8" name="Slide Number Placeholder 5"/>
          <p:cNvSpPr>
            <a:spLocks noGrp="1"/>
          </p:cNvSpPr>
          <p:nvPr>
            <p:ph type="sldNum" sz="quarter" idx="12"/>
          </p:nvPr>
        </p:nvSpPr>
        <p:spPr/>
        <p:txBody>
          <a:bodyPr/>
          <a:lstStyle>
            <a:lvl1pPr>
              <a:defRPr/>
            </a:lvl1pPr>
          </a:lstStyle>
          <a:p>
            <a:pPr>
              <a:defRPr/>
            </a:pPr>
            <a:fld id="{B39BC3DA-F26F-4D85-A866-16AA382561F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a-IR"/>
          </a:p>
        </p:txBody>
      </p:sp>
      <p:sp>
        <p:nvSpPr>
          <p:cNvPr id="3" name="ClipArt Placeholder 2"/>
          <p:cNvSpPr>
            <a:spLocks noGrp="1"/>
          </p:cNvSpPr>
          <p:nvPr>
            <p:ph type="clipArt" sz="half" idx="1"/>
          </p:nvPr>
        </p:nvSpPr>
        <p:spPr>
          <a:xfrm>
            <a:off x="685800" y="1981200"/>
            <a:ext cx="3810000" cy="4114800"/>
          </a:xfrm>
        </p:spPr>
        <p:txBody>
          <a:bodyPr/>
          <a:lstStyle/>
          <a:p>
            <a:pPr lvl="0"/>
            <a:endParaRPr lang="fa-IR"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endParaRPr lang="en-GB"/>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endParaRPr lang="en-GB"/>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fld id="{93D714BB-6F2C-4BE0-B6D2-091DD65EB511}"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lipArt Placeholder 3"/>
          <p:cNvSpPr>
            <a:spLocks noGrp="1"/>
          </p:cNvSpPr>
          <p:nvPr>
            <p:ph type="clipArt" sz="half" idx="2"/>
          </p:nvPr>
        </p:nvSpPr>
        <p:spPr>
          <a:xfrm>
            <a:off x="4648200" y="1905000"/>
            <a:ext cx="3810000" cy="4114800"/>
          </a:xfrm>
        </p:spPr>
        <p:txBody>
          <a:bodyPr/>
          <a:lstStyle/>
          <a:p>
            <a:pPr lvl="0"/>
            <a:endParaRPr lang="fa-IR" noProof="0"/>
          </a:p>
        </p:txBody>
      </p:sp>
      <p:sp>
        <p:nvSpPr>
          <p:cNvPr id="5" name="Date Placeholder 4"/>
          <p:cNvSpPr>
            <a:spLocks noGrp="1"/>
          </p:cNvSpPr>
          <p:nvPr>
            <p:ph type="dt" sz="half" idx="10"/>
          </p:nvPr>
        </p:nvSpPr>
        <p:spPr>
          <a:xfrm>
            <a:off x="2209800" y="6376988"/>
            <a:ext cx="1905000" cy="457200"/>
          </a:xfrm>
          <a:prstGeom prst="rect">
            <a:avLst/>
          </a:prstGeom>
        </p:spPr>
        <p:txBody>
          <a:bodyPr/>
          <a:lstStyle>
            <a:lvl1pPr>
              <a:defRPr>
                <a:solidFill>
                  <a:srgbClr val="FFFFFF"/>
                </a:solidFill>
              </a:defRPr>
            </a:lvl1pPr>
          </a:lstStyle>
          <a:p>
            <a:pPr>
              <a:defRPr/>
            </a:pPr>
            <a:endParaRPr lang="en-US"/>
          </a:p>
        </p:txBody>
      </p:sp>
      <p:sp>
        <p:nvSpPr>
          <p:cNvPr id="6" name="Footer Placeholder 5"/>
          <p:cNvSpPr>
            <a:spLocks noGrp="1"/>
          </p:cNvSpPr>
          <p:nvPr>
            <p:ph type="ftr" sz="quarter" idx="11"/>
          </p:nvPr>
        </p:nvSpPr>
        <p:spPr>
          <a:xfrm>
            <a:off x="4233863" y="6400800"/>
            <a:ext cx="2895600" cy="457200"/>
          </a:xfrm>
          <a:prstGeom prst="rect">
            <a:avLst/>
          </a:prstGeom>
        </p:spPr>
        <p:txBody>
          <a:bodyPr/>
          <a:lstStyle>
            <a:lvl1pPr>
              <a:defRPr>
                <a:solidFill>
                  <a:srgbClr val="FFFFFF"/>
                </a:solidFill>
              </a:defRPr>
            </a:lvl1pPr>
          </a:lstStyle>
          <a:p>
            <a:pPr>
              <a:defRPr/>
            </a:pPr>
            <a:endParaRPr lang="en-US"/>
          </a:p>
        </p:txBody>
      </p:sp>
      <p:sp>
        <p:nvSpPr>
          <p:cNvPr id="7" name="Slide Number Placeholder 6"/>
          <p:cNvSpPr>
            <a:spLocks noGrp="1"/>
          </p:cNvSpPr>
          <p:nvPr>
            <p:ph type="sldNum" sz="quarter" idx="12"/>
          </p:nvPr>
        </p:nvSpPr>
        <p:spPr>
          <a:xfrm>
            <a:off x="7239000" y="6400800"/>
            <a:ext cx="1905000" cy="457200"/>
          </a:xfrm>
          <a:prstGeom prst="rect">
            <a:avLst/>
          </a:prstGeom>
        </p:spPr>
        <p:txBody>
          <a:bodyPr/>
          <a:lstStyle>
            <a:lvl1pPr>
              <a:defRPr>
                <a:solidFill>
                  <a:srgbClr val="FFFFFF"/>
                </a:solidFill>
              </a:defRPr>
            </a:lvl1pPr>
          </a:lstStyle>
          <a:p>
            <a:pPr>
              <a:defRPr/>
            </a:pPr>
            <a:fld id="{8878CBB3-A74F-4588-8554-A273D4A664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lvl1pPr algn="r" rtl="1">
              <a:defRPr>
                <a:cs typeface="B Mitra" pitchFamily="2" charset="-78"/>
              </a:defRPr>
            </a:lvl1pPr>
            <a:extLst/>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r" rtl="1">
              <a:defRPr>
                <a:cs typeface="B Mitra" pitchFamily="2" charset="-78"/>
              </a:defRPr>
            </a:lvl1pPr>
            <a:lvl2pPr algn="r" rtl="1">
              <a:defRPr>
                <a:cs typeface="B Mitra" pitchFamily="2" charset="-78"/>
              </a:defRPr>
            </a:lvl2pPr>
            <a:lvl3pPr algn="r" rtl="1">
              <a:defRPr>
                <a:cs typeface="B Mitra" pitchFamily="2" charset="-78"/>
              </a:defRPr>
            </a:lvl3pPr>
            <a:lvl4pPr algn="r" rtl="1">
              <a:defRPr>
                <a:cs typeface="B Mitra" pitchFamily="2" charset="-78"/>
              </a:defRPr>
            </a:lvl4pPr>
            <a:lvl5pPr algn="r" rtl="1">
              <a:defRPr>
                <a:cs typeface="B Mitra" pitchFamily="2" charset="-78"/>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34A6FA4-6BBA-499B-B973-AF9A4BC173CF}" type="datetime1">
              <a:rPr lang="en-US" smtClean="0"/>
              <a:pPr>
                <a:defRPr/>
              </a:pPr>
              <a:t>4/2/2010</a:t>
            </a:fld>
            <a:endParaRPr lang="en-US"/>
          </a:p>
        </p:txBody>
      </p:sp>
      <p:sp>
        <p:nvSpPr>
          <p:cNvPr id="5" name="Footer Placeholder 4"/>
          <p:cNvSpPr>
            <a:spLocks noGrp="1"/>
          </p:cNvSpPr>
          <p:nvPr>
            <p:ph type="ftr" sz="quarter" idx="11"/>
          </p:nvPr>
        </p:nvSpPr>
        <p:spPr>
          <a:xfrm>
            <a:off x="1714500" y="6477000"/>
            <a:ext cx="5576888" cy="274638"/>
          </a:xfrm>
        </p:spPr>
        <p:txBody>
          <a:bodyPr/>
          <a:lstStyle>
            <a:lvl1pPr algn="r" rtl="1">
              <a:defRPr smtClean="0">
                <a:solidFill>
                  <a:schemeClr val="bg1">
                    <a:lumMod val="65000"/>
                  </a:schemeClr>
                </a:solidFill>
              </a:defRPr>
            </a:lvl1pPr>
          </a:lstStyle>
          <a:p>
            <a:pPr>
              <a:defRPr/>
            </a:pPr>
            <a:r>
              <a:rPr lang="fa-IR" smtClean="0"/>
              <a:t>علي اكبر حقدوست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DCD77C-200B-4F1D-8D04-2CDCDB447EFD}"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D07A3ABE-8227-43E7-AD99-9CC8450C87AC}" type="datetime1">
              <a:rPr lang="en-US" smtClean="0"/>
              <a:pPr>
                <a:defRPr/>
              </a:pPr>
              <a:t>4/2/2010</a:t>
            </a:fld>
            <a:endParaRPr lang="en-US"/>
          </a:p>
        </p:txBody>
      </p:sp>
      <p:sp>
        <p:nvSpPr>
          <p:cNvPr id="7"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8" name="Slide Number Placeholder 5"/>
          <p:cNvSpPr>
            <a:spLocks noGrp="1"/>
          </p:cNvSpPr>
          <p:nvPr>
            <p:ph type="sldNum" sz="quarter" idx="12"/>
          </p:nvPr>
        </p:nvSpPr>
        <p:spPr/>
        <p:txBody>
          <a:bodyPr/>
          <a:lstStyle>
            <a:lvl1pPr>
              <a:defRPr/>
            </a:lvl1pPr>
          </a:lstStyle>
          <a:p>
            <a:pPr>
              <a:defRPr/>
            </a:pPr>
            <a:fld id="{E45FE610-8055-47A9-B692-AA00BA04B7C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29C439-6A40-42A8-9160-5A5ADFEF06E0}" type="datetime1">
              <a:rPr lang="en-US" smtClean="0"/>
              <a:pPr>
                <a:defRPr/>
              </a:pPr>
              <a:t>4/2/2010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3B671D4-926A-4643-A790-A4FDCCCCC6D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0EC576-C5AB-4BE7-938F-738C08BC9A1F}" type="datetime1">
              <a:rPr lang="en-US" smtClean="0"/>
              <a:pPr>
                <a:defRPr/>
              </a:pPr>
              <a:t>4/2/2010</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3EE887F-49BB-46B8-93A2-103995891FB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E48A5A2-7613-45DE-A45F-B52451EB7DC5}" type="datetime1">
              <a:rPr lang="en-US" smtClean="0"/>
              <a:pPr>
                <a:defRPr/>
              </a:pPr>
              <a:t>4/2/2010</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F8462D1-7C4A-43A5-A101-4356541B13F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A98393D-1555-4FBE-9D69-D52E980F3883}" type="datetime1">
              <a:rPr lang="en-US" smtClean="0"/>
              <a:pPr>
                <a:defRPr/>
              </a:pPr>
              <a:t>4/2/2010</a:t>
            </a:fld>
            <a:endParaRPr lang="en-US"/>
          </a:p>
        </p:txBody>
      </p:sp>
      <p:sp>
        <p:nvSpPr>
          <p:cNvPr id="3" name="Footer Placeholder 2"/>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4" name="Slide Number Placeholder 3"/>
          <p:cNvSpPr>
            <a:spLocks noGrp="1"/>
          </p:cNvSpPr>
          <p:nvPr>
            <p:ph type="sldNum" sz="quarter" idx="12"/>
          </p:nvPr>
        </p:nvSpPr>
        <p:spPr/>
        <p:txBody>
          <a:bodyPr/>
          <a:lstStyle>
            <a:lvl1pPr>
              <a:defRPr/>
            </a:lvl1pPr>
          </a:lstStyle>
          <a:p>
            <a:pPr>
              <a:defRPr/>
            </a:pPr>
            <a:fld id="{70AEEBBB-BFED-48C5-9252-40D3EA69B37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1328C208-C26B-4F2C-B968-20CE4E69E493}" type="datetime1">
              <a:rPr lang="en-US" smtClean="0"/>
              <a:pPr>
                <a:defRPr/>
              </a:pPr>
              <a:t>4/2/2010</a:t>
            </a:fld>
            <a:endParaRPr lang="en-US"/>
          </a:p>
        </p:txBody>
      </p:sp>
      <p:sp>
        <p:nvSpPr>
          <p:cNvPr id="8" name="Footer Placeholder 5"/>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9" name="Slide Number Placeholder 6"/>
          <p:cNvSpPr>
            <a:spLocks noGrp="1"/>
          </p:cNvSpPr>
          <p:nvPr>
            <p:ph type="sldNum" sz="quarter" idx="12"/>
          </p:nvPr>
        </p:nvSpPr>
        <p:spPr/>
        <p:txBody>
          <a:bodyPr/>
          <a:lstStyle>
            <a:lvl1pPr>
              <a:defRPr/>
            </a:lvl1pPr>
          </a:lstStyle>
          <a:p>
            <a:pPr>
              <a:defRPr/>
            </a:pPr>
            <a:fld id="{154B1FAE-AE3A-4CF7-B738-63C2706A80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F765A4EF-1D4D-47E3-A52D-C0B0582284E5}" type="datetime1">
              <a:rPr lang="en-US" smtClean="0"/>
              <a:pPr>
                <a:defRPr/>
              </a:pPr>
              <a:t>4/2/2010</a:t>
            </a:fld>
            <a:endParaRPr lang="en-US" dirty="0"/>
          </a:p>
        </p:txBody>
      </p:sp>
      <p:sp>
        <p:nvSpPr>
          <p:cNvPr id="8" name="Footer Placeholder 5"/>
          <p:cNvSpPr>
            <a:spLocks noGrp="1"/>
          </p:cNvSpPr>
          <p:nvPr>
            <p:ph type="ftr" sz="quarter" idx="11"/>
          </p:nvPr>
        </p:nvSpPr>
        <p:spPr>
          <a:xfrm>
            <a:off x="3035300" y="1169988"/>
            <a:ext cx="5194300" cy="201612"/>
          </a:xfrm>
        </p:spPr>
        <p:txBody>
          <a:bodyPr/>
          <a:lstStyle>
            <a:lvl1pPr>
              <a:defRPr smtClean="0">
                <a:solidFill>
                  <a:schemeClr val="bg1">
                    <a:shade val="50000"/>
                  </a:schemeClr>
                </a:solidFill>
              </a:defRPr>
            </a:lvl1pPr>
          </a:lstStyle>
          <a:p>
            <a:pPr>
              <a:defRPr/>
            </a:pPr>
            <a:r>
              <a:rPr lang="fa-IR" smtClean="0"/>
              <a:t>علي اكبر حقدوست                                     </a:t>
            </a:r>
            <a:endParaRPr lang="en-US" dirty="0"/>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0CFDAB93-D311-46FC-8136-FA0D19365F5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1CA6C782-50FC-4A4F-863E-79178C53F1A0}" type="datetime1">
              <a:rPr lang="en-US" smtClean="0"/>
              <a:pPr>
                <a:defRPr/>
              </a:pPr>
              <a:t>4/2/2010</a:t>
            </a:fld>
            <a:endParaRPr lang="en-US" dirty="0"/>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r>
              <a:rPr lang="fa-IR" smtClean="0"/>
              <a:t>علي اكبر حقدوست                                     </a:t>
            </a:r>
            <a:endParaRPr lang="en-US" dirty="0"/>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AA41785E-274E-4C7B-A84D-F1D0EAC76C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9" r:id="rId4"/>
    <p:sldLayoutId id="2147483680" r:id="rId5"/>
    <p:sldLayoutId id="2147483681" r:id="rId6"/>
    <p:sldLayoutId id="2147483686" r:id="rId7"/>
    <p:sldLayoutId id="2147483687" r:id="rId8"/>
    <p:sldLayoutId id="2147483688" r:id="rId9"/>
    <p:sldLayoutId id="2147483682" r:id="rId10"/>
    <p:sldLayoutId id="2147483689" r:id="rId11"/>
    <p:sldLayoutId id="2147483690" r:id="rId12"/>
    <p:sldLayoutId id="2147483693" r:id="rId13"/>
  </p:sldLayoutIdLst>
  <p:hf hdr="0" dt="0"/>
  <p:txStyles>
    <p:titleStyle>
      <a:lvl1pPr algn="l" rtl="0" eaLnBrk="1" fontAlgn="base" hangingPunct="1">
        <a:spcBef>
          <a:spcPct val="0"/>
        </a:spcBef>
        <a:spcAft>
          <a:spcPct val="0"/>
        </a:spcAft>
        <a:defRPr sz="4500" b="1" kern="1200">
          <a:solidFill>
            <a:srgbClr val="FFC800"/>
          </a:solidFill>
          <a:latin typeface="+mj-lt"/>
          <a:ea typeface="+mj-ea"/>
          <a:cs typeface="+mj-cs"/>
        </a:defRPr>
      </a:lvl1pPr>
      <a:lvl2pPr algn="l" rtl="0" eaLnBrk="1" fontAlgn="base" hangingPunct="1">
        <a:spcBef>
          <a:spcPct val="0"/>
        </a:spcBef>
        <a:spcAft>
          <a:spcPct val="0"/>
        </a:spcAft>
        <a:defRPr sz="4500" b="1">
          <a:solidFill>
            <a:srgbClr val="FFC800"/>
          </a:solidFill>
          <a:latin typeface="Corbel" pitchFamily="34" charset="0"/>
        </a:defRPr>
      </a:lvl2pPr>
      <a:lvl3pPr algn="l" rtl="0" eaLnBrk="1" fontAlgn="base" hangingPunct="1">
        <a:spcBef>
          <a:spcPct val="0"/>
        </a:spcBef>
        <a:spcAft>
          <a:spcPct val="0"/>
        </a:spcAft>
        <a:defRPr sz="4500" b="1">
          <a:solidFill>
            <a:srgbClr val="FFC800"/>
          </a:solidFill>
          <a:latin typeface="Corbel" pitchFamily="34" charset="0"/>
        </a:defRPr>
      </a:lvl3pPr>
      <a:lvl4pPr algn="l" rtl="0" eaLnBrk="1" fontAlgn="base" hangingPunct="1">
        <a:spcBef>
          <a:spcPct val="0"/>
        </a:spcBef>
        <a:spcAft>
          <a:spcPct val="0"/>
        </a:spcAft>
        <a:defRPr sz="4500" b="1">
          <a:solidFill>
            <a:srgbClr val="FFC800"/>
          </a:solidFill>
          <a:latin typeface="Corbel" pitchFamily="34" charset="0"/>
        </a:defRPr>
      </a:lvl4pPr>
      <a:lvl5pPr algn="l" rtl="0" eaLnBrk="1" fontAlgn="base" hangingPunct="1">
        <a:spcBef>
          <a:spcPct val="0"/>
        </a:spcBef>
        <a:spcAft>
          <a:spcPct val="0"/>
        </a:spcAft>
        <a:defRPr sz="4500" b="1">
          <a:solidFill>
            <a:srgbClr val="FFC800"/>
          </a:solidFill>
          <a:latin typeface="Corbel" pitchFamily="34" charset="0"/>
        </a:defRPr>
      </a:lvl5pPr>
      <a:lvl6pPr marL="457200" algn="l" rtl="0" eaLnBrk="1" fontAlgn="base" hangingPunct="1">
        <a:spcBef>
          <a:spcPct val="0"/>
        </a:spcBef>
        <a:spcAft>
          <a:spcPct val="0"/>
        </a:spcAft>
        <a:defRPr sz="4500" b="1">
          <a:solidFill>
            <a:srgbClr val="FFC800"/>
          </a:solidFill>
          <a:latin typeface="Corbel" pitchFamily="34" charset="0"/>
        </a:defRPr>
      </a:lvl6pPr>
      <a:lvl7pPr marL="914400" algn="l" rtl="0" eaLnBrk="1" fontAlgn="base" hangingPunct="1">
        <a:spcBef>
          <a:spcPct val="0"/>
        </a:spcBef>
        <a:spcAft>
          <a:spcPct val="0"/>
        </a:spcAft>
        <a:defRPr sz="4500" b="1">
          <a:solidFill>
            <a:srgbClr val="FFC800"/>
          </a:solidFill>
          <a:latin typeface="Corbel" pitchFamily="34" charset="0"/>
        </a:defRPr>
      </a:lvl7pPr>
      <a:lvl8pPr marL="1371600" algn="l" rtl="0" eaLnBrk="1" fontAlgn="base" hangingPunct="1">
        <a:spcBef>
          <a:spcPct val="0"/>
        </a:spcBef>
        <a:spcAft>
          <a:spcPct val="0"/>
        </a:spcAft>
        <a:defRPr sz="4500" b="1">
          <a:solidFill>
            <a:srgbClr val="FFC800"/>
          </a:solidFill>
          <a:latin typeface="Corbel" pitchFamily="34" charset="0"/>
        </a:defRPr>
      </a:lvl8pPr>
      <a:lvl9pPr marL="1828800" algn="l" rtl="0" eaLnBrk="1" fontAlgn="base" hangingPunct="1">
        <a:spcBef>
          <a:spcPct val="0"/>
        </a:spcBef>
        <a:spcAft>
          <a:spcPct val="0"/>
        </a:spcAft>
        <a:defRPr sz="4500" b="1">
          <a:solidFill>
            <a:srgbClr val="FFC800"/>
          </a:solidFill>
          <a:latin typeface="Corbel" pitchFamily="34" charset="0"/>
        </a:defRPr>
      </a:lvl9pPr>
      <a:extLst/>
    </p:titleStyle>
    <p:body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0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11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34.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8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fontAlgn="auto">
              <a:spcAft>
                <a:spcPts val="0"/>
              </a:spcAft>
              <a:defRPr/>
            </a:pPr>
            <a:r>
              <a:rPr lang="fa-IR" dirty="0" smtClean="0">
                <a:solidFill>
                  <a:schemeClr val="accent1">
                    <a:satMod val="150000"/>
                  </a:schemeClr>
                </a:solidFill>
                <a:effectLst>
                  <a:outerShdw blurRad="38100" dist="38100" dir="2700000" algn="tl">
                    <a:srgbClr val="000000">
                      <a:alpha val="43137"/>
                    </a:srgbClr>
                  </a:outerShdw>
                </a:effectLst>
              </a:rPr>
              <a:t>خلاقیت و نوآوری</a:t>
            </a:r>
            <a:endParaRPr lang="en-US" dirty="0">
              <a:solidFill>
                <a:schemeClr val="accent1">
                  <a:satMod val="150000"/>
                </a:schemeClr>
              </a:solidFill>
              <a:effectLst>
                <a:outerShdw blurRad="38100" dist="38100" dir="2700000" algn="tl">
                  <a:srgbClr val="000000">
                    <a:alpha val="43137"/>
                  </a:srgbClr>
                </a:outerShdw>
              </a:effectLst>
            </a:endParaRPr>
          </a:p>
        </p:txBody>
      </p:sp>
      <p:sp>
        <p:nvSpPr>
          <p:cNvPr id="9219" name="Subtitle 2"/>
          <p:cNvSpPr txBox="1">
            <a:spLocks/>
          </p:cNvSpPr>
          <p:nvPr/>
        </p:nvSpPr>
        <p:spPr bwMode="auto">
          <a:xfrm>
            <a:off x="3143250" y="5429250"/>
            <a:ext cx="5719763" cy="614363"/>
          </a:xfrm>
          <a:prstGeom prst="rect">
            <a:avLst/>
          </a:prstGeom>
          <a:noFill/>
          <a:ln w="9525">
            <a:noFill/>
            <a:miter lim="800000"/>
            <a:headEnd/>
            <a:tailEnd/>
          </a:ln>
        </p:spPr>
        <p:txBody>
          <a:bodyPr lIns="118872" tIns="0" rIns="45720" bIns="0" anchor="b"/>
          <a:lstStyle/>
          <a:p>
            <a:pPr>
              <a:buClr>
                <a:schemeClr val="accent1"/>
              </a:buClr>
              <a:buSzPct val="80000"/>
              <a:buFont typeface="Wingdings 2" pitchFamily="18" charset="2"/>
              <a:buNone/>
            </a:pPr>
            <a:r>
              <a:rPr lang="fa-IR" dirty="0" smtClean="0">
                <a:solidFill>
                  <a:srgbClr val="FFFFFF"/>
                </a:solidFill>
                <a:latin typeface="Corbel" pitchFamily="34" charset="0"/>
                <a:cs typeface="Tahoma" pitchFamily="34" charset="0"/>
              </a:rPr>
              <a:t>علي اكبر حقدوست، اپيدميولوژيست</a:t>
            </a:r>
            <a:endParaRPr lang="fa-IR" dirty="0">
              <a:solidFill>
                <a:srgbClr val="FFFFFF"/>
              </a:solidFill>
              <a:latin typeface="Corbel" pitchFamily="34" charset="0"/>
              <a:cs typeface="Tahoma" pitchFamily="34" charset="0"/>
            </a:endParaRPr>
          </a:p>
        </p:txBody>
      </p:sp>
      <p:sp>
        <p:nvSpPr>
          <p:cNvPr id="7" name="TextBox 6"/>
          <p:cNvSpPr txBox="1"/>
          <p:nvPr/>
        </p:nvSpPr>
        <p:spPr>
          <a:xfrm>
            <a:off x="2420357" y="428604"/>
            <a:ext cx="3805850" cy="461665"/>
          </a:xfrm>
          <a:prstGeom prst="rect">
            <a:avLst/>
          </a:prstGeom>
          <a:solidFill>
            <a:schemeClr val="tx2">
              <a:lumMod val="25000"/>
            </a:schemeClr>
          </a:solidFill>
          <a:ln>
            <a:noFill/>
          </a:ln>
          <a:scene3d>
            <a:camera prst="orthographicFront"/>
            <a:lightRig rig="threePt" dir="t"/>
          </a:scene3d>
          <a:sp3d>
            <a:bevelT/>
          </a:sp3d>
        </p:spPr>
        <p:txBody>
          <a:bodyPr wrap="none">
            <a:spAutoFit/>
            <a:scene3d>
              <a:camera prst="orthographicFront"/>
              <a:lightRig rig="soft" dir="t">
                <a:rot lat="0" lon="0" rev="10800000"/>
              </a:lightRig>
            </a:scene3d>
            <a:sp3d>
              <a:bevelT w="27940" h="12700"/>
              <a:contourClr>
                <a:srgbClr val="DDDDDD"/>
              </a:contourClr>
            </a:sp3d>
          </a:bodyPr>
          <a:lstStyle/>
          <a:p>
            <a:pPr algn="l" rtl="0" fontAlgn="auto">
              <a:spcBef>
                <a:spcPts val="0"/>
              </a:spcBef>
              <a:spcAft>
                <a:spcPts val="0"/>
              </a:spcAft>
              <a:defRPr/>
            </a:pPr>
            <a:r>
              <a:rPr lang="fa-IR" sz="2400" spc="-150" dirty="0">
                <a:ln w="11430"/>
                <a:solidFill>
                  <a:srgbClr val="F8F8F8"/>
                </a:solidFill>
                <a:effectLst>
                  <a:glow rad="101600">
                    <a:schemeClr val="tx1">
                      <a:lumMod val="65000"/>
                      <a:alpha val="60000"/>
                    </a:schemeClr>
                  </a:glow>
                </a:effectLst>
                <a:latin typeface="+mn-lt"/>
                <a:cs typeface="Zar" pitchFamily="2" charset="-78"/>
              </a:rPr>
              <a:t>بنام او </a:t>
            </a:r>
            <a:r>
              <a:rPr lang="fa-IR" sz="2400" spc="-150" dirty="0" err="1">
                <a:ln w="11430"/>
                <a:solidFill>
                  <a:srgbClr val="F8F8F8"/>
                </a:solidFill>
                <a:effectLst>
                  <a:glow rad="101600">
                    <a:schemeClr val="tx1">
                      <a:lumMod val="65000"/>
                      <a:alpha val="60000"/>
                    </a:schemeClr>
                  </a:glow>
                </a:effectLst>
                <a:latin typeface="+mn-lt"/>
                <a:cs typeface="Zar" pitchFamily="2" charset="-78"/>
              </a:rPr>
              <a:t>كه</a:t>
            </a:r>
            <a:r>
              <a:rPr lang="fa-IR" sz="2400" spc="-150" dirty="0">
                <a:ln w="11430"/>
                <a:solidFill>
                  <a:srgbClr val="F8F8F8"/>
                </a:solidFill>
                <a:effectLst>
                  <a:glow rad="101600">
                    <a:schemeClr val="tx1">
                      <a:lumMod val="65000"/>
                      <a:alpha val="60000"/>
                    </a:schemeClr>
                  </a:glow>
                </a:effectLst>
                <a:latin typeface="+mn-lt"/>
                <a:cs typeface="Zar" pitchFamily="2" charset="-78"/>
              </a:rPr>
              <a:t> آگاه بر هر نهان است و دانا بر هر </a:t>
            </a:r>
            <a:r>
              <a:rPr lang="fa-IR" sz="2400" spc="-150" dirty="0" err="1">
                <a:ln w="11430"/>
                <a:solidFill>
                  <a:srgbClr val="F8F8F8"/>
                </a:solidFill>
                <a:effectLst>
                  <a:glow rad="101600">
                    <a:schemeClr val="tx1">
                      <a:lumMod val="65000"/>
                      <a:alpha val="60000"/>
                    </a:schemeClr>
                  </a:glow>
                </a:effectLst>
                <a:latin typeface="+mn-lt"/>
                <a:cs typeface="Zar" pitchFamily="2" charset="-78"/>
              </a:rPr>
              <a:t>حقيقت</a:t>
            </a:r>
            <a:endParaRPr lang="en-US" sz="2400" spc="-150" dirty="0">
              <a:ln w="11430"/>
              <a:solidFill>
                <a:srgbClr val="F8F8F8"/>
              </a:solidFill>
              <a:effectLst>
                <a:glow rad="101600">
                  <a:schemeClr val="tx1">
                    <a:lumMod val="65000"/>
                    <a:alpha val="60000"/>
                  </a:schemeClr>
                </a:glow>
              </a:effectLst>
              <a:latin typeface="+mn-lt"/>
              <a:cs typeface="Zar" pitchFamily="2" charset="-78"/>
            </a:endParaRPr>
          </a:p>
        </p:txBody>
      </p:sp>
      <p:pic>
        <p:nvPicPr>
          <p:cNvPr id="9221" name="Picture 7" descr="kerman logo.gif"/>
          <p:cNvPicPr>
            <a:picLocks noChangeAspect="1"/>
          </p:cNvPicPr>
          <p:nvPr/>
        </p:nvPicPr>
        <p:blipFill>
          <a:blip r:embed="rId3"/>
          <a:srcRect/>
          <a:stretch>
            <a:fillRect/>
          </a:stretch>
        </p:blipFill>
        <p:spPr bwMode="auto">
          <a:xfrm>
            <a:off x="3571875" y="1000125"/>
            <a:ext cx="1716088" cy="1285875"/>
          </a:xfrm>
          <a:prstGeom prst="rect">
            <a:avLst/>
          </a:prstGeom>
          <a:noFill/>
          <a:ln w="9525">
            <a:noFill/>
            <a:miter lim="800000"/>
            <a:headEnd/>
            <a:tailEnd/>
          </a:ln>
        </p:spPr>
      </p:pic>
      <p:sp>
        <p:nvSpPr>
          <p:cNvPr id="9222" name="Rectangle 9"/>
          <p:cNvSpPr>
            <a:spLocks noChangeArrowheads="1"/>
          </p:cNvSpPr>
          <p:nvPr/>
        </p:nvSpPr>
        <p:spPr bwMode="auto">
          <a:xfrm>
            <a:off x="3467100" y="2143125"/>
            <a:ext cx="1857375" cy="261938"/>
          </a:xfrm>
          <a:prstGeom prst="rect">
            <a:avLst/>
          </a:prstGeom>
          <a:noFill/>
          <a:ln w="9525">
            <a:noFill/>
            <a:miter lim="800000"/>
            <a:headEnd/>
            <a:tailEnd/>
          </a:ln>
        </p:spPr>
        <p:txBody>
          <a:bodyPr wrap="none">
            <a:spAutoFit/>
          </a:bodyPr>
          <a:lstStyle/>
          <a:p>
            <a:pPr algn="l" rtl="0"/>
            <a:r>
              <a:rPr lang="fa-IR" sz="1100">
                <a:solidFill>
                  <a:srgbClr val="FFFFFF"/>
                </a:solidFill>
                <a:latin typeface="Corbel" pitchFamily="34" charset="0"/>
                <a:cs typeface="Tahoma" pitchFamily="34" charset="0"/>
              </a:rPr>
              <a:t>دانشگاه علوم پزشكي كرمان</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خلاقيت و نوآوری و کسب و کار امروز</a:t>
            </a:r>
            <a:endParaRPr lang="en-US" dirty="0"/>
          </a:p>
        </p:txBody>
      </p:sp>
      <p:sp>
        <p:nvSpPr>
          <p:cNvPr id="3" name="Content Placeholder 2"/>
          <p:cNvSpPr>
            <a:spLocks noGrp="1"/>
          </p:cNvSpPr>
          <p:nvPr>
            <p:ph idx="1"/>
          </p:nvPr>
        </p:nvSpPr>
        <p:spPr>
          <a:xfrm>
            <a:off x="0" y="1774825"/>
            <a:ext cx="9144000" cy="4625975"/>
          </a:xfrm>
        </p:spPr>
        <p:txBody>
          <a:bodyPr/>
          <a:lstStyle/>
          <a:p>
            <a:r>
              <a:rPr lang="fa-IR" dirty="0" smtClean="0"/>
              <a:t>هر سازمانی بايد آماده باشد که تمام آن چه که داراست را ترک کند.                   	پيتر دارکر</a:t>
            </a:r>
          </a:p>
          <a:p>
            <a:r>
              <a:rPr lang="fa-IR" dirty="0" smtClean="0"/>
              <a:t>سازمانها به جای سخت تر کار کردن، بايد زيرکانه تر و متفاوت کار کنند. </a:t>
            </a:r>
          </a:p>
          <a:p>
            <a:pPr algn="l" rtl="0"/>
            <a:r>
              <a:rPr lang="en-US" dirty="0" smtClean="0"/>
              <a:t>Instead of working harder, they should work smarter</a:t>
            </a:r>
            <a:endParaRPr lang="fa-IR" dirty="0" smtClean="0"/>
          </a:p>
          <a:p>
            <a:endParaRPr lang="en-US" dirty="0"/>
          </a:p>
        </p:txBody>
      </p:sp>
      <p:sp>
        <p:nvSpPr>
          <p:cNvPr id="4" name="Footer Placeholder 3"/>
          <p:cNvSpPr>
            <a:spLocks noGrp="1"/>
          </p:cNvSpPr>
          <p:nvPr>
            <p:ph type="ftr" sz="quarter" idx="11"/>
          </p:nvPr>
        </p:nvSpPr>
        <p:spPr/>
        <p:txBody>
          <a:bodyPr/>
          <a:lstStyle/>
          <a:p>
            <a:pPr>
              <a:defRPr/>
            </a:pPr>
            <a:r>
              <a:rPr lang="fa-IR" dirty="0"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10</a:t>
            </a:fld>
            <a:endParaRPr lang="en-US"/>
          </a:p>
        </p:txBody>
      </p:sp>
      <p:pic>
        <p:nvPicPr>
          <p:cNvPr id="6" name="Picture 2" descr="C:\Documents and Settings\Alireza\My Documents\My Pictures\moment091.jpg"/>
          <p:cNvPicPr>
            <a:picLocks noChangeAspect="1" noChangeArrowheads="1"/>
          </p:cNvPicPr>
          <p:nvPr/>
        </p:nvPicPr>
        <p:blipFill>
          <a:blip r:embed="rId3"/>
          <a:srcRect/>
          <a:stretch>
            <a:fillRect/>
          </a:stretch>
        </p:blipFill>
        <p:spPr bwMode="auto">
          <a:xfrm>
            <a:off x="2857488" y="3857628"/>
            <a:ext cx="3459688" cy="2592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fa-IR" smtClean="0"/>
              <a:t>کار عملی</a:t>
            </a:r>
          </a:p>
        </p:txBody>
      </p:sp>
      <p:sp>
        <p:nvSpPr>
          <p:cNvPr id="3" name="Content Placeholder 2"/>
          <p:cNvSpPr>
            <a:spLocks noGrp="1"/>
          </p:cNvSpPr>
          <p:nvPr>
            <p:ph idx="1"/>
          </p:nvPr>
        </p:nvSpPr>
        <p:spPr/>
        <p:txBody>
          <a:bodyPr/>
          <a:lstStyle/>
          <a:p>
            <a:r>
              <a:rPr lang="fa-IR" dirty="0" smtClean="0"/>
              <a:t>در مورد زن بودن مدیران بحث کنيم</a:t>
            </a:r>
          </a:p>
          <a:p>
            <a:r>
              <a:rPr lang="fa-IR" dirty="0" smtClean="0"/>
              <a:t>زرد</a:t>
            </a:r>
          </a:p>
          <a:p>
            <a:r>
              <a:rPr lang="fa-IR" dirty="0" smtClean="0"/>
              <a:t>سبز</a:t>
            </a:r>
          </a:p>
          <a:p>
            <a:r>
              <a:rPr lang="fa-IR" dirty="0" smtClean="0"/>
              <a:t>سفيد</a:t>
            </a:r>
          </a:p>
          <a:p>
            <a:r>
              <a:rPr lang="fa-IR" dirty="0" smtClean="0"/>
              <a:t>سياه</a:t>
            </a:r>
          </a:p>
          <a:p>
            <a:r>
              <a:rPr lang="fa-IR" dirty="0" smtClean="0"/>
              <a:t>قرمز</a:t>
            </a:r>
          </a:p>
        </p:txBody>
      </p:sp>
      <p:graphicFrame>
        <p:nvGraphicFramePr>
          <p:cNvPr id="3074" name="Object 3"/>
          <p:cNvGraphicFramePr>
            <a:graphicFrameLocks noChangeAspect="1"/>
          </p:cNvGraphicFramePr>
          <p:nvPr/>
        </p:nvGraphicFramePr>
        <p:xfrm>
          <a:off x="827088" y="549275"/>
          <a:ext cx="1736725" cy="1636713"/>
        </p:xfrm>
        <a:graphic>
          <a:graphicData uri="http://schemas.openxmlformats.org/presentationml/2006/ole">
            <p:oleObj spid="_x0000_s2050" name="Drawing" r:id="rId4" imgW="1432440" imgH="1348920" progId="">
              <p:embed/>
            </p:oleObj>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اما نو آوری</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101</a:t>
            </a:fld>
            <a:endParaRPr lang="en-US"/>
          </a:p>
        </p:txBody>
      </p:sp>
      <p:pic>
        <p:nvPicPr>
          <p:cNvPr id="6" name="Picture 4" descr="C:\Documents and Settings\Alireza\My Documents\interesting ppts\interesting2\interesting\TGsphotoblog-azemat-com.jpg"/>
          <p:cNvPicPr>
            <a:picLocks noGrp="1" noChangeAspect="1" noChangeArrowheads="1"/>
          </p:cNvPicPr>
          <p:nvPr>
            <p:ph idx="1"/>
          </p:nvPr>
        </p:nvPicPr>
        <p:blipFill>
          <a:blip r:embed="rId3"/>
          <a:srcRect/>
          <a:stretch>
            <a:fillRect/>
          </a:stretch>
        </p:blipFill>
        <p:spPr bwMode="auto">
          <a:xfrm>
            <a:off x="1857356" y="1714488"/>
            <a:ext cx="5357850" cy="4393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2"/>
          <p:cNvSpPr>
            <a:spLocks/>
          </p:cNvSpPr>
          <p:nvPr/>
        </p:nvSpPr>
        <p:spPr bwMode="auto">
          <a:xfrm>
            <a:off x="3665538" y="3846513"/>
            <a:ext cx="827087" cy="1806575"/>
          </a:xfrm>
          <a:custGeom>
            <a:avLst/>
            <a:gdLst>
              <a:gd name="T0" fmla="*/ 2147483647 w 1530"/>
              <a:gd name="T1" fmla="*/ 0 h 2154"/>
              <a:gd name="T2" fmla="*/ 2147483647 w 1530"/>
              <a:gd name="T3" fmla="*/ 2147483647 h 2154"/>
              <a:gd name="T4" fmla="*/ 2147483647 w 1530"/>
              <a:gd name="T5" fmla="*/ 2147483647 h 2154"/>
              <a:gd name="T6" fmla="*/ 2147483647 w 1530"/>
              <a:gd name="T7" fmla="*/ 2147483647 h 2154"/>
              <a:gd name="T8" fmla="*/ 2147483647 w 1530"/>
              <a:gd name="T9" fmla="*/ 2147483647 h 2154"/>
              <a:gd name="T10" fmla="*/ 2147483647 w 1530"/>
              <a:gd name="T11" fmla="*/ 2147483647 h 2154"/>
              <a:gd name="T12" fmla="*/ 2147483647 w 1530"/>
              <a:gd name="T13" fmla="*/ 2147483647 h 2154"/>
              <a:gd name="T14" fmla="*/ 2147483647 w 1530"/>
              <a:gd name="T15" fmla="*/ 2147483647 h 2154"/>
              <a:gd name="T16" fmla="*/ 2147483647 w 1530"/>
              <a:gd name="T17" fmla="*/ 2147483647 h 2154"/>
              <a:gd name="T18" fmla="*/ 2147483647 w 1530"/>
              <a:gd name="T19" fmla="*/ 2147483647 h 2154"/>
              <a:gd name="T20" fmla="*/ 2147483647 w 1530"/>
              <a:gd name="T21" fmla="*/ 2147483647 h 2154"/>
              <a:gd name="T22" fmla="*/ 2147483647 w 1530"/>
              <a:gd name="T23" fmla="*/ 2147483647 h 2154"/>
              <a:gd name="T24" fmla="*/ 2147483647 w 1530"/>
              <a:gd name="T25" fmla="*/ 2147483647 h 2154"/>
              <a:gd name="T26" fmla="*/ 2147483647 w 1530"/>
              <a:gd name="T27" fmla="*/ 2147483647 h 2154"/>
              <a:gd name="T28" fmla="*/ 2147483647 w 1530"/>
              <a:gd name="T29" fmla="*/ 2147483647 h 2154"/>
              <a:gd name="T30" fmla="*/ 2147483647 w 1530"/>
              <a:gd name="T31" fmla="*/ 2147483647 h 2154"/>
              <a:gd name="T32" fmla="*/ 2147483647 w 1530"/>
              <a:gd name="T33" fmla="*/ 2147483647 h 2154"/>
              <a:gd name="T34" fmla="*/ 2147483647 w 1530"/>
              <a:gd name="T35" fmla="*/ 2147483647 h 2154"/>
              <a:gd name="T36" fmla="*/ 2147483647 w 1530"/>
              <a:gd name="T37" fmla="*/ 2147483647 h 2154"/>
              <a:gd name="T38" fmla="*/ 2147483647 w 1530"/>
              <a:gd name="T39" fmla="*/ 2147483647 h 2154"/>
              <a:gd name="T40" fmla="*/ 2147483647 w 1530"/>
              <a:gd name="T41" fmla="*/ 2147483647 h 2154"/>
              <a:gd name="T42" fmla="*/ 2147483647 w 1530"/>
              <a:gd name="T43" fmla="*/ 2147483647 h 2154"/>
              <a:gd name="T44" fmla="*/ 2147483647 w 1530"/>
              <a:gd name="T45" fmla="*/ 2147483647 h 2154"/>
              <a:gd name="T46" fmla="*/ 2147483647 w 1530"/>
              <a:gd name="T47" fmla="*/ 2147483647 h 2154"/>
              <a:gd name="T48" fmla="*/ 2147483647 w 1530"/>
              <a:gd name="T49" fmla="*/ 2147483647 h 2154"/>
              <a:gd name="T50" fmla="*/ 2147483647 w 1530"/>
              <a:gd name="T51" fmla="*/ 2147483647 h 2154"/>
              <a:gd name="T52" fmla="*/ 2147483647 w 1530"/>
              <a:gd name="T53" fmla="*/ 2147483647 h 2154"/>
              <a:gd name="T54" fmla="*/ 2147483647 w 1530"/>
              <a:gd name="T55" fmla="*/ 2147483647 h 2154"/>
              <a:gd name="T56" fmla="*/ 2147483647 w 1530"/>
              <a:gd name="T57" fmla="*/ 2147483647 h 2154"/>
              <a:gd name="T58" fmla="*/ 2147483647 w 1530"/>
              <a:gd name="T59" fmla="*/ 2147483647 h 2154"/>
              <a:gd name="T60" fmla="*/ 2147483647 w 1530"/>
              <a:gd name="T61" fmla="*/ 2147483647 h 2154"/>
              <a:gd name="T62" fmla="*/ 2147483647 w 1530"/>
              <a:gd name="T63" fmla="*/ 2147483647 h 2154"/>
              <a:gd name="T64" fmla="*/ 2147483647 w 1530"/>
              <a:gd name="T65" fmla="*/ 2147483647 h 2154"/>
              <a:gd name="T66" fmla="*/ 2147483647 w 1530"/>
              <a:gd name="T67" fmla="*/ 2147483647 h 2154"/>
              <a:gd name="T68" fmla="*/ 2147483647 w 1530"/>
              <a:gd name="T69" fmla="*/ 2147483647 h 2154"/>
              <a:gd name="T70" fmla="*/ 2147483647 w 1530"/>
              <a:gd name="T71" fmla="*/ 2147483647 h 2154"/>
              <a:gd name="T72" fmla="*/ 2147483647 w 1530"/>
              <a:gd name="T73" fmla="*/ 2147483647 h 2154"/>
              <a:gd name="T74" fmla="*/ 2147483647 w 1530"/>
              <a:gd name="T75" fmla="*/ 2147483647 h 2154"/>
              <a:gd name="T76" fmla="*/ 2147483647 w 1530"/>
              <a:gd name="T77" fmla="*/ 2147483647 h 2154"/>
              <a:gd name="T78" fmla="*/ 2147483647 w 1530"/>
              <a:gd name="T79" fmla="*/ 2147483647 h 2154"/>
              <a:gd name="T80" fmla="*/ 2147483647 w 1530"/>
              <a:gd name="T81" fmla="*/ 2147483647 h 2154"/>
              <a:gd name="T82" fmla="*/ 2147483647 w 1530"/>
              <a:gd name="T83" fmla="*/ 2147483647 h 2154"/>
              <a:gd name="T84" fmla="*/ 2147483647 w 1530"/>
              <a:gd name="T85" fmla="*/ 2147483647 h 2154"/>
              <a:gd name="T86" fmla="*/ 2147483647 w 1530"/>
              <a:gd name="T87" fmla="*/ 2147483647 h 2154"/>
              <a:gd name="T88" fmla="*/ 2147483647 w 1530"/>
              <a:gd name="T89" fmla="*/ 2147483647 h 2154"/>
              <a:gd name="T90" fmla="*/ 2147483647 w 1530"/>
              <a:gd name="T91" fmla="*/ 2147483647 h 2154"/>
              <a:gd name="T92" fmla="*/ 2147483647 w 1530"/>
              <a:gd name="T93" fmla="*/ 2147483647 h 2154"/>
              <a:gd name="T94" fmla="*/ 2147483647 w 1530"/>
              <a:gd name="T95" fmla="*/ 2147483647 h 2154"/>
              <a:gd name="T96" fmla="*/ 2147483647 w 1530"/>
              <a:gd name="T97" fmla="*/ 2147483647 h 2154"/>
              <a:gd name="T98" fmla="*/ 2147483647 w 1530"/>
              <a:gd name="T99" fmla="*/ 2147483647 h 2154"/>
              <a:gd name="T100" fmla="*/ 2147483647 w 1530"/>
              <a:gd name="T101" fmla="*/ 2147483647 h 2154"/>
              <a:gd name="T102" fmla="*/ 2147483647 w 1530"/>
              <a:gd name="T103" fmla="*/ 2147483647 h 2154"/>
              <a:gd name="T104" fmla="*/ 2147483647 w 1530"/>
              <a:gd name="T105" fmla="*/ 2147483647 h 2154"/>
              <a:gd name="T106" fmla="*/ 2147483647 w 1530"/>
              <a:gd name="T107" fmla="*/ 2147483647 h 2154"/>
              <a:gd name="T108" fmla="*/ 2147483647 w 1530"/>
              <a:gd name="T109" fmla="*/ 2147483647 h 2154"/>
              <a:gd name="T110" fmla="*/ 2147483647 w 1530"/>
              <a:gd name="T111" fmla="*/ 2147483647 h 2154"/>
              <a:gd name="T112" fmla="*/ 2147483647 w 1530"/>
              <a:gd name="T113" fmla="*/ 2147483647 h 2154"/>
              <a:gd name="T114" fmla="*/ 2147483647 w 1530"/>
              <a:gd name="T115" fmla="*/ 2147483647 h 2154"/>
              <a:gd name="T116" fmla="*/ 2147483647 w 1530"/>
              <a:gd name="T117" fmla="*/ 2147483647 h 2154"/>
              <a:gd name="T118" fmla="*/ 2147483647 w 1530"/>
              <a:gd name="T119" fmla="*/ 2147483647 h 2154"/>
              <a:gd name="T120" fmla="*/ 2147483647 w 1530"/>
              <a:gd name="T121" fmla="*/ 2147483647 h 2154"/>
              <a:gd name="T122" fmla="*/ 2147483647 w 1530"/>
              <a:gd name="T123" fmla="*/ 2147483647 h 21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30"/>
              <a:gd name="T187" fmla="*/ 0 h 2154"/>
              <a:gd name="T188" fmla="*/ 1530 w 1530"/>
              <a:gd name="T189" fmla="*/ 2154 h 21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30" h="2154">
                <a:moveTo>
                  <a:pt x="618" y="12"/>
                </a:moveTo>
                <a:lnTo>
                  <a:pt x="626" y="10"/>
                </a:lnTo>
                <a:lnTo>
                  <a:pt x="633" y="7"/>
                </a:lnTo>
                <a:lnTo>
                  <a:pt x="641" y="4"/>
                </a:lnTo>
                <a:lnTo>
                  <a:pt x="649" y="3"/>
                </a:lnTo>
                <a:lnTo>
                  <a:pt x="658" y="2"/>
                </a:lnTo>
                <a:lnTo>
                  <a:pt x="666" y="1"/>
                </a:lnTo>
                <a:lnTo>
                  <a:pt x="675" y="0"/>
                </a:lnTo>
                <a:lnTo>
                  <a:pt x="683" y="0"/>
                </a:lnTo>
                <a:lnTo>
                  <a:pt x="689" y="0"/>
                </a:lnTo>
                <a:lnTo>
                  <a:pt x="695" y="0"/>
                </a:lnTo>
                <a:lnTo>
                  <a:pt x="701" y="1"/>
                </a:lnTo>
                <a:lnTo>
                  <a:pt x="706" y="1"/>
                </a:lnTo>
                <a:lnTo>
                  <a:pt x="712" y="2"/>
                </a:lnTo>
                <a:lnTo>
                  <a:pt x="718" y="3"/>
                </a:lnTo>
                <a:lnTo>
                  <a:pt x="724" y="4"/>
                </a:lnTo>
                <a:lnTo>
                  <a:pt x="729" y="5"/>
                </a:lnTo>
                <a:lnTo>
                  <a:pt x="724" y="77"/>
                </a:lnTo>
                <a:lnTo>
                  <a:pt x="704" y="79"/>
                </a:lnTo>
                <a:lnTo>
                  <a:pt x="686" y="85"/>
                </a:lnTo>
                <a:lnTo>
                  <a:pt x="671" y="95"/>
                </a:lnTo>
                <a:lnTo>
                  <a:pt x="660" y="108"/>
                </a:lnTo>
                <a:lnTo>
                  <a:pt x="653" y="123"/>
                </a:lnTo>
                <a:lnTo>
                  <a:pt x="653" y="141"/>
                </a:lnTo>
                <a:lnTo>
                  <a:pt x="660" y="161"/>
                </a:lnTo>
                <a:lnTo>
                  <a:pt x="674" y="182"/>
                </a:lnTo>
                <a:lnTo>
                  <a:pt x="662" y="191"/>
                </a:lnTo>
                <a:lnTo>
                  <a:pt x="652" y="204"/>
                </a:lnTo>
                <a:lnTo>
                  <a:pt x="648" y="217"/>
                </a:lnTo>
                <a:lnTo>
                  <a:pt x="645" y="231"/>
                </a:lnTo>
                <a:lnTo>
                  <a:pt x="648" y="245"/>
                </a:lnTo>
                <a:lnTo>
                  <a:pt x="652" y="258"/>
                </a:lnTo>
                <a:lnTo>
                  <a:pt x="660" y="269"/>
                </a:lnTo>
                <a:lnTo>
                  <a:pt x="671" y="277"/>
                </a:lnTo>
                <a:lnTo>
                  <a:pt x="662" y="284"/>
                </a:lnTo>
                <a:lnTo>
                  <a:pt x="655" y="293"/>
                </a:lnTo>
                <a:lnTo>
                  <a:pt x="652" y="304"/>
                </a:lnTo>
                <a:lnTo>
                  <a:pt x="652" y="314"/>
                </a:lnTo>
                <a:lnTo>
                  <a:pt x="655" y="325"/>
                </a:lnTo>
                <a:lnTo>
                  <a:pt x="659" y="334"/>
                </a:lnTo>
                <a:lnTo>
                  <a:pt x="666" y="341"/>
                </a:lnTo>
                <a:lnTo>
                  <a:pt x="675" y="345"/>
                </a:lnTo>
                <a:lnTo>
                  <a:pt x="667" y="353"/>
                </a:lnTo>
                <a:lnTo>
                  <a:pt x="660" y="365"/>
                </a:lnTo>
                <a:lnTo>
                  <a:pt x="656" y="378"/>
                </a:lnTo>
                <a:lnTo>
                  <a:pt x="655" y="391"/>
                </a:lnTo>
                <a:lnTo>
                  <a:pt x="657" y="405"/>
                </a:lnTo>
                <a:lnTo>
                  <a:pt x="662" y="417"/>
                </a:lnTo>
                <a:lnTo>
                  <a:pt x="671" y="428"/>
                </a:lnTo>
                <a:lnTo>
                  <a:pt x="683" y="435"/>
                </a:lnTo>
                <a:lnTo>
                  <a:pt x="668" y="444"/>
                </a:lnTo>
                <a:lnTo>
                  <a:pt x="658" y="457"/>
                </a:lnTo>
                <a:lnTo>
                  <a:pt x="652" y="472"/>
                </a:lnTo>
                <a:lnTo>
                  <a:pt x="650" y="489"/>
                </a:lnTo>
                <a:lnTo>
                  <a:pt x="655" y="507"/>
                </a:lnTo>
                <a:lnTo>
                  <a:pt x="664" y="523"/>
                </a:lnTo>
                <a:lnTo>
                  <a:pt x="679" y="538"/>
                </a:lnTo>
                <a:lnTo>
                  <a:pt x="700" y="549"/>
                </a:lnTo>
                <a:lnTo>
                  <a:pt x="695" y="559"/>
                </a:lnTo>
                <a:lnTo>
                  <a:pt x="690" y="568"/>
                </a:lnTo>
                <a:lnTo>
                  <a:pt x="686" y="576"/>
                </a:lnTo>
                <a:lnTo>
                  <a:pt x="681" y="581"/>
                </a:lnTo>
                <a:lnTo>
                  <a:pt x="675" y="586"/>
                </a:lnTo>
                <a:lnTo>
                  <a:pt x="670" y="591"/>
                </a:lnTo>
                <a:lnTo>
                  <a:pt x="663" y="594"/>
                </a:lnTo>
                <a:lnTo>
                  <a:pt x="655" y="598"/>
                </a:lnTo>
                <a:lnTo>
                  <a:pt x="650" y="614"/>
                </a:lnTo>
                <a:lnTo>
                  <a:pt x="647" y="631"/>
                </a:lnTo>
                <a:lnTo>
                  <a:pt x="647" y="649"/>
                </a:lnTo>
                <a:lnTo>
                  <a:pt x="649" y="667"/>
                </a:lnTo>
                <a:lnTo>
                  <a:pt x="653" y="683"/>
                </a:lnTo>
                <a:lnTo>
                  <a:pt x="662" y="698"/>
                </a:lnTo>
                <a:lnTo>
                  <a:pt x="672" y="709"/>
                </a:lnTo>
                <a:lnTo>
                  <a:pt x="685" y="717"/>
                </a:lnTo>
                <a:lnTo>
                  <a:pt x="672" y="725"/>
                </a:lnTo>
                <a:lnTo>
                  <a:pt x="663" y="737"/>
                </a:lnTo>
                <a:lnTo>
                  <a:pt x="657" y="748"/>
                </a:lnTo>
                <a:lnTo>
                  <a:pt x="655" y="762"/>
                </a:lnTo>
                <a:lnTo>
                  <a:pt x="656" y="776"/>
                </a:lnTo>
                <a:lnTo>
                  <a:pt x="660" y="788"/>
                </a:lnTo>
                <a:lnTo>
                  <a:pt x="668" y="799"/>
                </a:lnTo>
                <a:lnTo>
                  <a:pt x="680" y="807"/>
                </a:lnTo>
                <a:lnTo>
                  <a:pt x="671" y="813"/>
                </a:lnTo>
                <a:lnTo>
                  <a:pt x="663" y="822"/>
                </a:lnTo>
                <a:lnTo>
                  <a:pt x="658" y="831"/>
                </a:lnTo>
                <a:lnTo>
                  <a:pt x="656" y="843"/>
                </a:lnTo>
                <a:lnTo>
                  <a:pt x="657" y="854"/>
                </a:lnTo>
                <a:lnTo>
                  <a:pt x="660" y="865"/>
                </a:lnTo>
                <a:lnTo>
                  <a:pt x="667" y="874"/>
                </a:lnTo>
                <a:lnTo>
                  <a:pt x="678" y="882"/>
                </a:lnTo>
                <a:lnTo>
                  <a:pt x="668" y="890"/>
                </a:lnTo>
                <a:lnTo>
                  <a:pt x="660" y="903"/>
                </a:lnTo>
                <a:lnTo>
                  <a:pt x="655" y="920"/>
                </a:lnTo>
                <a:lnTo>
                  <a:pt x="651" y="940"/>
                </a:lnTo>
                <a:lnTo>
                  <a:pt x="652" y="960"/>
                </a:lnTo>
                <a:lnTo>
                  <a:pt x="658" y="980"/>
                </a:lnTo>
                <a:lnTo>
                  <a:pt x="670" y="998"/>
                </a:lnTo>
                <a:lnTo>
                  <a:pt x="687" y="1013"/>
                </a:lnTo>
                <a:lnTo>
                  <a:pt x="686" y="1024"/>
                </a:lnTo>
                <a:lnTo>
                  <a:pt x="680" y="1035"/>
                </a:lnTo>
                <a:lnTo>
                  <a:pt x="671" y="1047"/>
                </a:lnTo>
                <a:lnTo>
                  <a:pt x="659" y="1056"/>
                </a:lnTo>
                <a:lnTo>
                  <a:pt x="659" y="1067"/>
                </a:lnTo>
                <a:lnTo>
                  <a:pt x="664" y="1078"/>
                </a:lnTo>
                <a:lnTo>
                  <a:pt x="671" y="1088"/>
                </a:lnTo>
                <a:lnTo>
                  <a:pt x="680" y="1096"/>
                </a:lnTo>
                <a:lnTo>
                  <a:pt x="668" y="1109"/>
                </a:lnTo>
                <a:lnTo>
                  <a:pt x="660" y="1123"/>
                </a:lnTo>
                <a:lnTo>
                  <a:pt x="655" y="1139"/>
                </a:lnTo>
                <a:lnTo>
                  <a:pt x="653" y="1156"/>
                </a:lnTo>
                <a:lnTo>
                  <a:pt x="656" y="1173"/>
                </a:lnTo>
                <a:lnTo>
                  <a:pt x="662" y="1190"/>
                </a:lnTo>
                <a:lnTo>
                  <a:pt x="672" y="1205"/>
                </a:lnTo>
                <a:lnTo>
                  <a:pt x="687" y="1217"/>
                </a:lnTo>
                <a:lnTo>
                  <a:pt x="679" y="1225"/>
                </a:lnTo>
                <a:lnTo>
                  <a:pt x="672" y="1231"/>
                </a:lnTo>
                <a:lnTo>
                  <a:pt x="666" y="1237"/>
                </a:lnTo>
                <a:lnTo>
                  <a:pt x="659" y="1241"/>
                </a:lnTo>
                <a:lnTo>
                  <a:pt x="660" y="1249"/>
                </a:lnTo>
                <a:lnTo>
                  <a:pt x="663" y="1259"/>
                </a:lnTo>
                <a:lnTo>
                  <a:pt x="666" y="1268"/>
                </a:lnTo>
                <a:lnTo>
                  <a:pt x="671" y="1276"/>
                </a:lnTo>
                <a:lnTo>
                  <a:pt x="675" y="1284"/>
                </a:lnTo>
                <a:lnTo>
                  <a:pt x="681" y="1291"/>
                </a:lnTo>
                <a:lnTo>
                  <a:pt x="688" y="1297"/>
                </a:lnTo>
                <a:lnTo>
                  <a:pt x="695" y="1300"/>
                </a:lnTo>
                <a:lnTo>
                  <a:pt x="683" y="1305"/>
                </a:lnTo>
                <a:lnTo>
                  <a:pt x="673" y="1314"/>
                </a:lnTo>
                <a:lnTo>
                  <a:pt x="665" y="1325"/>
                </a:lnTo>
                <a:lnTo>
                  <a:pt x="659" y="1339"/>
                </a:lnTo>
                <a:lnTo>
                  <a:pt x="658" y="1354"/>
                </a:lnTo>
                <a:lnTo>
                  <a:pt x="660" y="1369"/>
                </a:lnTo>
                <a:lnTo>
                  <a:pt x="668" y="1384"/>
                </a:lnTo>
                <a:lnTo>
                  <a:pt x="683" y="1398"/>
                </a:lnTo>
                <a:lnTo>
                  <a:pt x="666" y="1420"/>
                </a:lnTo>
                <a:lnTo>
                  <a:pt x="659" y="1444"/>
                </a:lnTo>
                <a:lnTo>
                  <a:pt x="663" y="1467"/>
                </a:lnTo>
                <a:lnTo>
                  <a:pt x="675" y="1484"/>
                </a:lnTo>
                <a:lnTo>
                  <a:pt x="668" y="1492"/>
                </a:lnTo>
                <a:lnTo>
                  <a:pt x="664" y="1504"/>
                </a:lnTo>
                <a:lnTo>
                  <a:pt x="663" y="1516"/>
                </a:lnTo>
                <a:lnTo>
                  <a:pt x="665" y="1528"/>
                </a:lnTo>
                <a:lnTo>
                  <a:pt x="670" y="1541"/>
                </a:lnTo>
                <a:lnTo>
                  <a:pt x="676" y="1552"/>
                </a:lnTo>
                <a:lnTo>
                  <a:pt x="687" y="1563"/>
                </a:lnTo>
                <a:lnTo>
                  <a:pt x="700" y="1572"/>
                </a:lnTo>
                <a:lnTo>
                  <a:pt x="697" y="1577"/>
                </a:lnTo>
                <a:lnTo>
                  <a:pt x="694" y="1581"/>
                </a:lnTo>
                <a:lnTo>
                  <a:pt x="690" y="1586"/>
                </a:lnTo>
                <a:lnTo>
                  <a:pt x="685" y="1590"/>
                </a:lnTo>
                <a:lnTo>
                  <a:pt x="680" y="1594"/>
                </a:lnTo>
                <a:lnTo>
                  <a:pt x="674" y="1597"/>
                </a:lnTo>
                <a:lnTo>
                  <a:pt x="668" y="1601"/>
                </a:lnTo>
                <a:lnTo>
                  <a:pt x="663" y="1603"/>
                </a:lnTo>
                <a:lnTo>
                  <a:pt x="664" y="1611"/>
                </a:lnTo>
                <a:lnTo>
                  <a:pt x="666" y="1620"/>
                </a:lnTo>
                <a:lnTo>
                  <a:pt x="668" y="1628"/>
                </a:lnTo>
                <a:lnTo>
                  <a:pt x="673" y="1635"/>
                </a:lnTo>
                <a:lnTo>
                  <a:pt x="678" y="1643"/>
                </a:lnTo>
                <a:lnTo>
                  <a:pt x="683" y="1649"/>
                </a:lnTo>
                <a:lnTo>
                  <a:pt x="690" y="1655"/>
                </a:lnTo>
                <a:lnTo>
                  <a:pt x="697" y="1658"/>
                </a:lnTo>
                <a:lnTo>
                  <a:pt x="687" y="1665"/>
                </a:lnTo>
                <a:lnTo>
                  <a:pt x="676" y="1676"/>
                </a:lnTo>
                <a:lnTo>
                  <a:pt x="668" y="1689"/>
                </a:lnTo>
                <a:lnTo>
                  <a:pt x="664" y="1706"/>
                </a:lnTo>
                <a:lnTo>
                  <a:pt x="663" y="1722"/>
                </a:lnTo>
                <a:lnTo>
                  <a:pt x="666" y="1739"/>
                </a:lnTo>
                <a:lnTo>
                  <a:pt x="675" y="1755"/>
                </a:lnTo>
                <a:lnTo>
                  <a:pt x="691" y="1770"/>
                </a:lnTo>
                <a:lnTo>
                  <a:pt x="682" y="1777"/>
                </a:lnTo>
                <a:lnTo>
                  <a:pt x="674" y="1786"/>
                </a:lnTo>
                <a:lnTo>
                  <a:pt x="668" y="1797"/>
                </a:lnTo>
                <a:lnTo>
                  <a:pt x="665" y="1808"/>
                </a:lnTo>
                <a:lnTo>
                  <a:pt x="665" y="1821"/>
                </a:lnTo>
                <a:lnTo>
                  <a:pt x="667" y="1832"/>
                </a:lnTo>
                <a:lnTo>
                  <a:pt x="674" y="1843"/>
                </a:lnTo>
                <a:lnTo>
                  <a:pt x="685" y="1852"/>
                </a:lnTo>
                <a:lnTo>
                  <a:pt x="674" y="1870"/>
                </a:lnTo>
                <a:lnTo>
                  <a:pt x="673" y="1890"/>
                </a:lnTo>
                <a:lnTo>
                  <a:pt x="680" y="1909"/>
                </a:lnTo>
                <a:lnTo>
                  <a:pt x="700" y="1924"/>
                </a:lnTo>
                <a:lnTo>
                  <a:pt x="695" y="1935"/>
                </a:lnTo>
                <a:lnTo>
                  <a:pt x="693" y="1947"/>
                </a:lnTo>
                <a:lnTo>
                  <a:pt x="693" y="1960"/>
                </a:lnTo>
                <a:lnTo>
                  <a:pt x="694" y="1973"/>
                </a:lnTo>
                <a:lnTo>
                  <a:pt x="698" y="1985"/>
                </a:lnTo>
                <a:lnTo>
                  <a:pt x="704" y="1996"/>
                </a:lnTo>
                <a:lnTo>
                  <a:pt x="713" y="2005"/>
                </a:lnTo>
                <a:lnTo>
                  <a:pt x="724" y="2011"/>
                </a:lnTo>
                <a:lnTo>
                  <a:pt x="724" y="77"/>
                </a:lnTo>
                <a:lnTo>
                  <a:pt x="729" y="5"/>
                </a:lnTo>
                <a:lnTo>
                  <a:pt x="755" y="15"/>
                </a:lnTo>
                <a:lnTo>
                  <a:pt x="779" y="28"/>
                </a:lnTo>
                <a:lnTo>
                  <a:pt x="800" y="46"/>
                </a:lnTo>
                <a:lnTo>
                  <a:pt x="818" y="65"/>
                </a:lnTo>
                <a:lnTo>
                  <a:pt x="833" y="90"/>
                </a:lnTo>
                <a:lnTo>
                  <a:pt x="845" y="115"/>
                </a:lnTo>
                <a:lnTo>
                  <a:pt x="852" y="143"/>
                </a:lnTo>
                <a:lnTo>
                  <a:pt x="854" y="171"/>
                </a:lnTo>
                <a:lnTo>
                  <a:pt x="853" y="1010"/>
                </a:lnTo>
                <a:lnTo>
                  <a:pt x="860" y="1014"/>
                </a:lnTo>
                <a:lnTo>
                  <a:pt x="868" y="1018"/>
                </a:lnTo>
                <a:lnTo>
                  <a:pt x="876" y="1020"/>
                </a:lnTo>
                <a:lnTo>
                  <a:pt x="885" y="1021"/>
                </a:lnTo>
                <a:lnTo>
                  <a:pt x="894" y="1020"/>
                </a:lnTo>
                <a:lnTo>
                  <a:pt x="904" y="1018"/>
                </a:lnTo>
                <a:lnTo>
                  <a:pt x="912" y="1013"/>
                </a:lnTo>
                <a:lnTo>
                  <a:pt x="918" y="1008"/>
                </a:lnTo>
                <a:lnTo>
                  <a:pt x="924" y="1000"/>
                </a:lnTo>
                <a:lnTo>
                  <a:pt x="929" y="991"/>
                </a:lnTo>
                <a:lnTo>
                  <a:pt x="931" y="982"/>
                </a:lnTo>
                <a:lnTo>
                  <a:pt x="932" y="973"/>
                </a:lnTo>
                <a:lnTo>
                  <a:pt x="932" y="528"/>
                </a:lnTo>
                <a:lnTo>
                  <a:pt x="933" y="511"/>
                </a:lnTo>
                <a:lnTo>
                  <a:pt x="939" y="496"/>
                </a:lnTo>
                <a:lnTo>
                  <a:pt x="947" y="482"/>
                </a:lnTo>
                <a:lnTo>
                  <a:pt x="958" y="470"/>
                </a:lnTo>
                <a:lnTo>
                  <a:pt x="969" y="459"/>
                </a:lnTo>
                <a:lnTo>
                  <a:pt x="984" y="452"/>
                </a:lnTo>
                <a:lnTo>
                  <a:pt x="999" y="447"/>
                </a:lnTo>
                <a:lnTo>
                  <a:pt x="1016" y="445"/>
                </a:lnTo>
                <a:lnTo>
                  <a:pt x="1016" y="509"/>
                </a:lnTo>
                <a:lnTo>
                  <a:pt x="999" y="512"/>
                </a:lnTo>
                <a:lnTo>
                  <a:pt x="984" y="519"/>
                </a:lnTo>
                <a:lnTo>
                  <a:pt x="971" y="532"/>
                </a:lnTo>
                <a:lnTo>
                  <a:pt x="963" y="546"/>
                </a:lnTo>
                <a:lnTo>
                  <a:pt x="959" y="563"/>
                </a:lnTo>
                <a:lnTo>
                  <a:pt x="959" y="581"/>
                </a:lnTo>
                <a:lnTo>
                  <a:pt x="966" y="600"/>
                </a:lnTo>
                <a:lnTo>
                  <a:pt x="980" y="618"/>
                </a:lnTo>
                <a:lnTo>
                  <a:pt x="970" y="625"/>
                </a:lnTo>
                <a:lnTo>
                  <a:pt x="963" y="634"/>
                </a:lnTo>
                <a:lnTo>
                  <a:pt x="961" y="645"/>
                </a:lnTo>
                <a:lnTo>
                  <a:pt x="960" y="656"/>
                </a:lnTo>
                <a:lnTo>
                  <a:pt x="962" y="669"/>
                </a:lnTo>
                <a:lnTo>
                  <a:pt x="968" y="679"/>
                </a:lnTo>
                <a:lnTo>
                  <a:pt x="975" y="689"/>
                </a:lnTo>
                <a:lnTo>
                  <a:pt x="984" y="695"/>
                </a:lnTo>
                <a:lnTo>
                  <a:pt x="980" y="703"/>
                </a:lnTo>
                <a:lnTo>
                  <a:pt x="974" y="712"/>
                </a:lnTo>
                <a:lnTo>
                  <a:pt x="967" y="718"/>
                </a:lnTo>
                <a:lnTo>
                  <a:pt x="958" y="723"/>
                </a:lnTo>
                <a:lnTo>
                  <a:pt x="957" y="739"/>
                </a:lnTo>
                <a:lnTo>
                  <a:pt x="960" y="756"/>
                </a:lnTo>
                <a:lnTo>
                  <a:pt x="969" y="773"/>
                </a:lnTo>
                <a:lnTo>
                  <a:pt x="984" y="786"/>
                </a:lnTo>
                <a:lnTo>
                  <a:pt x="971" y="794"/>
                </a:lnTo>
                <a:lnTo>
                  <a:pt x="963" y="806"/>
                </a:lnTo>
                <a:lnTo>
                  <a:pt x="959" y="819"/>
                </a:lnTo>
                <a:lnTo>
                  <a:pt x="958" y="832"/>
                </a:lnTo>
                <a:lnTo>
                  <a:pt x="959" y="846"/>
                </a:lnTo>
                <a:lnTo>
                  <a:pt x="963" y="859"/>
                </a:lnTo>
                <a:lnTo>
                  <a:pt x="970" y="869"/>
                </a:lnTo>
                <a:lnTo>
                  <a:pt x="980" y="876"/>
                </a:lnTo>
                <a:lnTo>
                  <a:pt x="970" y="884"/>
                </a:lnTo>
                <a:lnTo>
                  <a:pt x="965" y="892"/>
                </a:lnTo>
                <a:lnTo>
                  <a:pt x="961" y="903"/>
                </a:lnTo>
                <a:lnTo>
                  <a:pt x="961" y="913"/>
                </a:lnTo>
                <a:lnTo>
                  <a:pt x="963" y="923"/>
                </a:lnTo>
                <a:lnTo>
                  <a:pt x="968" y="933"/>
                </a:lnTo>
                <a:lnTo>
                  <a:pt x="975" y="940"/>
                </a:lnTo>
                <a:lnTo>
                  <a:pt x="984" y="944"/>
                </a:lnTo>
                <a:lnTo>
                  <a:pt x="975" y="952"/>
                </a:lnTo>
                <a:lnTo>
                  <a:pt x="969" y="963"/>
                </a:lnTo>
                <a:lnTo>
                  <a:pt x="965" y="976"/>
                </a:lnTo>
                <a:lnTo>
                  <a:pt x="963" y="990"/>
                </a:lnTo>
                <a:lnTo>
                  <a:pt x="965" y="1004"/>
                </a:lnTo>
                <a:lnTo>
                  <a:pt x="970" y="1017"/>
                </a:lnTo>
                <a:lnTo>
                  <a:pt x="981" y="1027"/>
                </a:lnTo>
                <a:lnTo>
                  <a:pt x="995" y="1035"/>
                </a:lnTo>
                <a:lnTo>
                  <a:pt x="988" y="1044"/>
                </a:lnTo>
                <a:lnTo>
                  <a:pt x="984" y="1056"/>
                </a:lnTo>
                <a:lnTo>
                  <a:pt x="983" y="1066"/>
                </a:lnTo>
                <a:lnTo>
                  <a:pt x="985" y="1077"/>
                </a:lnTo>
                <a:lnTo>
                  <a:pt x="989" y="1086"/>
                </a:lnTo>
                <a:lnTo>
                  <a:pt x="996" y="1094"/>
                </a:lnTo>
                <a:lnTo>
                  <a:pt x="1005" y="1101"/>
                </a:lnTo>
                <a:lnTo>
                  <a:pt x="1016" y="1104"/>
                </a:lnTo>
                <a:lnTo>
                  <a:pt x="1016" y="509"/>
                </a:lnTo>
                <a:lnTo>
                  <a:pt x="1016" y="445"/>
                </a:lnTo>
                <a:lnTo>
                  <a:pt x="1033" y="447"/>
                </a:lnTo>
                <a:lnTo>
                  <a:pt x="1049" y="452"/>
                </a:lnTo>
                <a:lnTo>
                  <a:pt x="1063" y="459"/>
                </a:lnTo>
                <a:lnTo>
                  <a:pt x="1075" y="470"/>
                </a:lnTo>
                <a:lnTo>
                  <a:pt x="1086" y="482"/>
                </a:lnTo>
                <a:lnTo>
                  <a:pt x="1092" y="496"/>
                </a:lnTo>
                <a:lnTo>
                  <a:pt x="1098" y="511"/>
                </a:lnTo>
                <a:lnTo>
                  <a:pt x="1099" y="528"/>
                </a:lnTo>
                <a:lnTo>
                  <a:pt x="1099" y="1149"/>
                </a:lnTo>
                <a:lnTo>
                  <a:pt x="1097" y="1177"/>
                </a:lnTo>
                <a:lnTo>
                  <a:pt x="1089" y="1202"/>
                </a:lnTo>
                <a:lnTo>
                  <a:pt x="1078" y="1225"/>
                </a:lnTo>
                <a:lnTo>
                  <a:pt x="1063" y="1245"/>
                </a:lnTo>
                <a:lnTo>
                  <a:pt x="1043" y="1262"/>
                </a:lnTo>
                <a:lnTo>
                  <a:pt x="1021" y="1275"/>
                </a:lnTo>
                <a:lnTo>
                  <a:pt x="997" y="1283"/>
                </a:lnTo>
                <a:lnTo>
                  <a:pt x="969" y="1285"/>
                </a:lnTo>
                <a:lnTo>
                  <a:pt x="951" y="1284"/>
                </a:lnTo>
                <a:lnTo>
                  <a:pt x="933" y="1281"/>
                </a:lnTo>
                <a:lnTo>
                  <a:pt x="917" y="1275"/>
                </a:lnTo>
                <a:lnTo>
                  <a:pt x="901" y="1267"/>
                </a:lnTo>
                <a:lnTo>
                  <a:pt x="887" y="1258"/>
                </a:lnTo>
                <a:lnTo>
                  <a:pt x="875" y="1246"/>
                </a:lnTo>
                <a:lnTo>
                  <a:pt x="863" y="1233"/>
                </a:lnTo>
                <a:lnTo>
                  <a:pt x="853" y="1220"/>
                </a:lnTo>
                <a:lnTo>
                  <a:pt x="852" y="2098"/>
                </a:lnTo>
                <a:lnTo>
                  <a:pt x="1039" y="2098"/>
                </a:lnTo>
                <a:lnTo>
                  <a:pt x="1035" y="2088"/>
                </a:lnTo>
                <a:lnTo>
                  <a:pt x="991" y="2085"/>
                </a:lnTo>
                <a:lnTo>
                  <a:pt x="988" y="2074"/>
                </a:lnTo>
                <a:lnTo>
                  <a:pt x="867" y="2072"/>
                </a:lnTo>
                <a:lnTo>
                  <a:pt x="867" y="2022"/>
                </a:lnTo>
                <a:lnTo>
                  <a:pt x="877" y="2022"/>
                </a:lnTo>
                <a:lnTo>
                  <a:pt x="892" y="2022"/>
                </a:lnTo>
                <a:lnTo>
                  <a:pt x="908" y="2022"/>
                </a:lnTo>
                <a:lnTo>
                  <a:pt x="927" y="2022"/>
                </a:lnTo>
                <a:lnTo>
                  <a:pt x="944" y="2023"/>
                </a:lnTo>
                <a:lnTo>
                  <a:pt x="959" y="2025"/>
                </a:lnTo>
                <a:lnTo>
                  <a:pt x="970" y="2026"/>
                </a:lnTo>
                <a:lnTo>
                  <a:pt x="976" y="2027"/>
                </a:lnTo>
                <a:lnTo>
                  <a:pt x="982" y="2033"/>
                </a:lnTo>
                <a:lnTo>
                  <a:pt x="986" y="2041"/>
                </a:lnTo>
                <a:lnTo>
                  <a:pt x="990" y="2048"/>
                </a:lnTo>
                <a:lnTo>
                  <a:pt x="991" y="2050"/>
                </a:lnTo>
                <a:lnTo>
                  <a:pt x="1050" y="2050"/>
                </a:lnTo>
                <a:lnTo>
                  <a:pt x="1054" y="2075"/>
                </a:lnTo>
                <a:lnTo>
                  <a:pt x="1076" y="2075"/>
                </a:lnTo>
                <a:lnTo>
                  <a:pt x="1083" y="2027"/>
                </a:lnTo>
                <a:lnTo>
                  <a:pt x="1113" y="2020"/>
                </a:lnTo>
                <a:lnTo>
                  <a:pt x="1118" y="1959"/>
                </a:lnTo>
                <a:lnTo>
                  <a:pt x="1126" y="1959"/>
                </a:lnTo>
                <a:lnTo>
                  <a:pt x="1132" y="1984"/>
                </a:lnTo>
                <a:lnTo>
                  <a:pt x="1158" y="1997"/>
                </a:lnTo>
                <a:lnTo>
                  <a:pt x="1165" y="2033"/>
                </a:lnTo>
                <a:lnTo>
                  <a:pt x="1178" y="2034"/>
                </a:lnTo>
                <a:lnTo>
                  <a:pt x="1180" y="2049"/>
                </a:lnTo>
                <a:lnTo>
                  <a:pt x="1216" y="2056"/>
                </a:lnTo>
                <a:lnTo>
                  <a:pt x="1217" y="2066"/>
                </a:lnTo>
                <a:lnTo>
                  <a:pt x="1260" y="2070"/>
                </a:lnTo>
                <a:lnTo>
                  <a:pt x="1263" y="2081"/>
                </a:lnTo>
                <a:lnTo>
                  <a:pt x="1275" y="2086"/>
                </a:lnTo>
                <a:lnTo>
                  <a:pt x="1278" y="2097"/>
                </a:lnTo>
                <a:lnTo>
                  <a:pt x="1290" y="2116"/>
                </a:lnTo>
                <a:lnTo>
                  <a:pt x="1106" y="2116"/>
                </a:lnTo>
                <a:lnTo>
                  <a:pt x="1090" y="2131"/>
                </a:lnTo>
                <a:lnTo>
                  <a:pt x="1303" y="2131"/>
                </a:lnTo>
                <a:lnTo>
                  <a:pt x="1290" y="2116"/>
                </a:lnTo>
                <a:lnTo>
                  <a:pt x="1278" y="2097"/>
                </a:lnTo>
                <a:lnTo>
                  <a:pt x="1377" y="2097"/>
                </a:lnTo>
                <a:lnTo>
                  <a:pt x="1412" y="2131"/>
                </a:lnTo>
                <a:lnTo>
                  <a:pt x="1481" y="2134"/>
                </a:lnTo>
                <a:lnTo>
                  <a:pt x="1499" y="2144"/>
                </a:lnTo>
                <a:lnTo>
                  <a:pt x="1527" y="2143"/>
                </a:lnTo>
                <a:lnTo>
                  <a:pt x="1530" y="2154"/>
                </a:lnTo>
                <a:lnTo>
                  <a:pt x="0" y="2154"/>
                </a:lnTo>
                <a:lnTo>
                  <a:pt x="12" y="2141"/>
                </a:lnTo>
                <a:lnTo>
                  <a:pt x="45" y="2141"/>
                </a:lnTo>
                <a:lnTo>
                  <a:pt x="48" y="2134"/>
                </a:lnTo>
                <a:lnTo>
                  <a:pt x="75" y="2136"/>
                </a:lnTo>
                <a:lnTo>
                  <a:pt x="104" y="2104"/>
                </a:lnTo>
                <a:lnTo>
                  <a:pt x="100" y="2091"/>
                </a:lnTo>
                <a:lnTo>
                  <a:pt x="159" y="2089"/>
                </a:lnTo>
                <a:lnTo>
                  <a:pt x="156" y="2105"/>
                </a:lnTo>
                <a:lnTo>
                  <a:pt x="144" y="2120"/>
                </a:lnTo>
                <a:lnTo>
                  <a:pt x="295" y="2121"/>
                </a:lnTo>
                <a:lnTo>
                  <a:pt x="281" y="2105"/>
                </a:lnTo>
                <a:lnTo>
                  <a:pt x="156" y="2105"/>
                </a:lnTo>
                <a:lnTo>
                  <a:pt x="159" y="2089"/>
                </a:lnTo>
                <a:lnTo>
                  <a:pt x="179" y="2063"/>
                </a:lnTo>
                <a:lnTo>
                  <a:pt x="207" y="2058"/>
                </a:lnTo>
                <a:lnTo>
                  <a:pt x="213" y="2034"/>
                </a:lnTo>
                <a:lnTo>
                  <a:pt x="227" y="2030"/>
                </a:lnTo>
                <a:lnTo>
                  <a:pt x="240" y="2013"/>
                </a:lnTo>
                <a:lnTo>
                  <a:pt x="259" y="2011"/>
                </a:lnTo>
                <a:lnTo>
                  <a:pt x="280" y="2045"/>
                </a:lnTo>
                <a:lnTo>
                  <a:pt x="318" y="2047"/>
                </a:lnTo>
                <a:lnTo>
                  <a:pt x="324" y="2037"/>
                </a:lnTo>
                <a:lnTo>
                  <a:pt x="334" y="2018"/>
                </a:lnTo>
                <a:lnTo>
                  <a:pt x="371" y="2017"/>
                </a:lnTo>
                <a:lnTo>
                  <a:pt x="380" y="1981"/>
                </a:lnTo>
                <a:lnTo>
                  <a:pt x="391" y="1980"/>
                </a:lnTo>
                <a:lnTo>
                  <a:pt x="393" y="1972"/>
                </a:lnTo>
                <a:lnTo>
                  <a:pt x="396" y="1953"/>
                </a:lnTo>
                <a:lnTo>
                  <a:pt x="399" y="1932"/>
                </a:lnTo>
                <a:lnTo>
                  <a:pt x="399" y="1919"/>
                </a:lnTo>
                <a:lnTo>
                  <a:pt x="423" y="1931"/>
                </a:lnTo>
                <a:lnTo>
                  <a:pt x="430" y="1968"/>
                </a:lnTo>
                <a:lnTo>
                  <a:pt x="449" y="1972"/>
                </a:lnTo>
                <a:lnTo>
                  <a:pt x="452" y="2017"/>
                </a:lnTo>
                <a:lnTo>
                  <a:pt x="454" y="2017"/>
                </a:lnTo>
                <a:lnTo>
                  <a:pt x="459" y="2017"/>
                </a:lnTo>
                <a:lnTo>
                  <a:pt x="466" y="2017"/>
                </a:lnTo>
                <a:lnTo>
                  <a:pt x="474" y="2015"/>
                </a:lnTo>
                <a:lnTo>
                  <a:pt x="482" y="2017"/>
                </a:lnTo>
                <a:lnTo>
                  <a:pt x="489" y="2017"/>
                </a:lnTo>
                <a:lnTo>
                  <a:pt x="494" y="2018"/>
                </a:lnTo>
                <a:lnTo>
                  <a:pt x="498" y="2019"/>
                </a:lnTo>
                <a:lnTo>
                  <a:pt x="501" y="2022"/>
                </a:lnTo>
                <a:lnTo>
                  <a:pt x="504" y="2029"/>
                </a:lnTo>
                <a:lnTo>
                  <a:pt x="507" y="2038"/>
                </a:lnTo>
                <a:lnTo>
                  <a:pt x="512" y="2047"/>
                </a:lnTo>
                <a:lnTo>
                  <a:pt x="534" y="2073"/>
                </a:lnTo>
                <a:lnTo>
                  <a:pt x="349" y="2073"/>
                </a:lnTo>
                <a:lnTo>
                  <a:pt x="334" y="2088"/>
                </a:lnTo>
                <a:lnTo>
                  <a:pt x="546" y="2088"/>
                </a:lnTo>
                <a:lnTo>
                  <a:pt x="534" y="2073"/>
                </a:lnTo>
                <a:lnTo>
                  <a:pt x="512" y="2047"/>
                </a:lnTo>
                <a:lnTo>
                  <a:pt x="512" y="1816"/>
                </a:lnTo>
                <a:lnTo>
                  <a:pt x="512" y="1798"/>
                </a:lnTo>
                <a:lnTo>
                  <a:pt x="512" y="1331"/>
                </a:lnTo>
                <a:lnTo>
                  <a:pt x="501" y="1336"/>
                </a:lnTo>
                <a:lnTo>
                  <a:pt x="491" y="1340"/>
                </a:lnTo>
                <a:lnTo>
                  <a:pt x="481" y="1344"/>
                </a:lnTo>
                <a:lnTo>
                  <a:pt x="470" y="1347"/>
                </a:lnTo>
                <a:lnTo>
                  <a:pt x="459" y="1350"/>
                </a:lnTo>
                <a:lnTo>
                  <a:pt x="447" y="1352"/>
                </a:lnTo>
                <a:lnTo>
                  <a:pt x="436" y="1353"/>
                </a:lnTo>
                <a:lnTo>
                  <a:pt x="424" y="1353"/>
                </a:lnTo>
                <a:lnTo>
                  <a:pt x="405" y="1352"/>
                </a:lnTo>
                <a:lnTo>
                  <a:pt x="385" y="1350"/>
                </a:lnTo>
                <a:lnTo>
                  <a:pt x="368" y="1344"/>
                </a:lnTo>
                <a:lnTo>
                  <a:pt x="349" y="1338"/>
                </a:lnTo>
                <a:lnTo>
                  <a:pt x="333" y="1330"/>
                </a:lnTo>
                <a:lnTo>
                  <a:pt x="317" y="1320"/>
                </a:lnTo>
                <a:lnTo>
                  <a:pt x="302" y="1309"/>
                </a:lnTo>
                <a:lnTo>
                  <a:pt x="289" y="1297"/>
                </a:lnTo>
                <a:lnTo>
                  <a:pt x="277" y="1283"/>
                </a:lnTo>
                <a:lnTo>
                  <a:pt x="265" y="1268"/>
                </a:lnTo>
                <a:lnTo>
                  <a:pt x="256" y="1252"/>
                </a:lnTo>
                <a:lnTo>
                  <a:pt x="248" y="1236"/>
                </a:lnTo>
                <a:lnTo>
                  <a:pt x="241" y="1218"/>
                </a:lnTo>
                <a:lnTo>
                  <a:pt x="236" y="1200"/>
                </a:lnTo>
                <a:lnTo>
                  <a:pt x="234" y="1180"/>
                </a:lnTo>
                <a:lnTo>
                  <a:pt x="233" y="1161"/>
                </a:lnTo>
                <a:lnTo>
                  <a:pt x="233" y="832"/>
                </a:lnTo>
                <a:lnTo>
                  <a:pt x="235" y="812"/>
                </a:lnTo>
                <a:lnTo>
                  <a:pt x="241" y="792"/>
                </a:lnTo>
                <a:lnTo>
                  <a:pt x="250" y="775"/>
                </a:lnTo>
                <a:lnTo>
                  <a:pt x="262" y="760"/>
                </a:lnTo>
                <a:lnTo>
                  <a:pt x="277" y="747"/>
                </a:lnTo>
                <a:lnTo>
                  <a:pt x="294" y="737"/>
                </a:lnTo>
                <a:lnTo>
                  <a:pt x="313" y="731"/>
                </a:lnTo>
                <a:lnTo>
                  <a:pt x="334" y="729"/>
                </a:lnTo>
                <a:lnTo>
                  <a:pt x="325" y="794"/>
                </a:lnTo>
                <a:lnTo>
                  <a:pt x="311" y="797"/>
                </a:lnTo>
                <a:lnTo>
                  <a:pt x="299" y="803"/>
                </a:lnTo>
                <a:lnTo>
                  <a:pt x="286" y="812"/>
                </a:lnTo>
                <a:lnTo>
                  <a:pt x="278" y="824"/>
                </a:lnTo>
                <a:lnTo>
                  <a:pt x="273" y="838"/>
                </a:lnTo>
                <a:lnTo>
                  <a:pt x="274" y="853"/>
                </a:lnTo>
                <a:lnTo>
                  <a:pt x="282" y="869"/>
                </a:lnTo>
                <a:lnTo>
                  <a:pt x="300" y="884"/>
                </a:lnTo>
                <a:lnTo>
                  <a:pt x="299" y="887"/>
                </a:lnTo>
                <a:lnTo>
                  <a:pt x="295" y="891"/>
                </a:lnTo>
                <a:lnTo>
                  <a:pt x="287" y="896"/>
                </a:lnTo>
                <a:lnTo>
                  <a:pt x="274" y="897"/>
                </a:lnTo>
                <a:lnTo>
                  <a:pt x="269" y="910"/>
                </a:lnTo>
                <a:lnTo>
                  <a:pt x="267" y="928"/>
                </a:lnTo>
                <a:lnTo>
                  <a:pt x="274" y="950"/>
                </a:lnTo>
                <a:lnTo>
                  <a:pt x="293" y="968"/>
                </a:lnTo>
                <a:lnTo>
                  <a:pt x="280" y="979"/>
                </a:lnTo>
                <a:lnTo>
                  <a:pt x="272" y="991"/>
                </a:lnTo>
                <a:lnTo>
                  <a:pt x="267" y="1004"/>
                </a:lnTo>
                <a:lnTo>
                  <a:pt x="266" y="1017"/>
                </a:lnTo>
                <a:lnTo>
                  <a:pt x="269" y="1029"/>
                </a:lnTo>
                <a:lnTo>
                  <a:pt x="273" y="1041"/>
                </a:lnTo>
                <a:lnTo>
                  <a:pt x="281" y="1050"/>
                </a:lnTo>
                <a:lnTo>
                  <a:pt x="290" y="1058"/>
                </a:lnTo>
                <a:lnTo>
                  <a:pt x="278" y="1074"/>
                </a:lnTo>
                <a:lnTo>
                  <a:pt x="277" y="1093"/>
                </a:lnTo>
                <a:lnTo>
                  <a:pt x="282" y="1110"/>
                </a:lnTo>
                <a:lnTo>
                  <a:pt x="293" y="1120"/>
                </a:lnTo>
                <a:lnTo>
                  <a:pt x="287" y="1130"/>
                </a:lnTo>
                <a:lnTo>
                  <a:pt x="281" y="1143"/>
                </a:lnTo>
                <a:lnTo>
                  <a:pt x="279" y="1161"/>
                </a:lnTo>
                <a:lnTo>
                  <a:pt x="280" y="1178"/>
                </a:lnTo>
                <a:lnTo>
                  <a:pt x="285" y="1195"/>
                </a:lnTo>
                <a:lnTo>
                  <a:pt x="293" y="1211"/>
                </a:lnTo>
                <a:lnTo>
                  <a:pt x="305" y="1223"/>
                </a:lnTo>
                <a:lnTo>
                  <a:pt x="325" y="1231"/>
                </a:lnTo>
                <a:lnTo>
                  <a:pt x="325" y="794"/>
                </a:lnTo>
                <a:lnTo>
                  <a:pt x="334" y="729"/>
                </a:lnTo>
                <a:lnTo>
                  <a:pt x="355" y="731"/>
                </a:lnTo>
                <a:lnTo>
                  <a:pt x="375" y="737"/>
                </a:lnTo>
                <a:lnTo>
                  <a:pt x="392" y="746"/>
                </a:lnTo>
                <a:lnTo>
                  <a:pt x="407" y="759"/>
                </a:lnTo>
                <a:lnTo>
                  <a:pt x="420" y="775"/>
                </a:lnTo>
                <a:lnTo>
                  <a:pt x="430" y="792"/>
                </a:lnTo>
                <a:lnTo>
                  <a:pt x="436" y="812"/>
                </a:lnTo>
                <a:lnTo>
                  <a:pt x="438" y="832"/>
                </a:lnTo>
                <a:lnTo>
                  <a:pt x="438" y="1094"/>
                </a:lnTo>
                <a:lnTo>
                  <a:pt x="439" y="1103"/>
                </a:lnTo>
                <a:lnTo>
                  <a:pt x="441" y="1112"/>
                </a:lnTo>
                <a:lnTo>
                  <a:pt x="446" y="1120"/>
                </a:lnTo>
                <a:lnTo>
                  <a:pt x="452" y="1127"/>
                </a:lnTo>
                <a:lnTo>
                  <a:pt x="459" y="1133"/>
                </a:lnTo>
                <a:lnTo>
                  <a:pt x="467" y="1138"/>
                </a:lnTo>
                <a:lnTo>
                  <a:pt x="476" y="1140"/>
                </a:lnTo>
                <a:lnTo>
                  <a:pt x="485" y="1141"/>
                </a:lnTo>
                <a:lnTo>
                  <a:pt x="492" y="1141"/>
                </a:lnTo>
                <a:lnTo>
                  <a:pt x="499" y="1139"/>
                </a:lnTo>
                <a:lnTo>
                  <a:pt x="506" y="1137"/>
                </a:lnTo>
                <a:lnTo>
                  <a:pt x="512" y="1133"/>
                </a:lnTo>
                <a:lnTo>
                  <a:pt x="512" y="171"/>
                </a:lnTo>
                <a:lnTo>
                  <a:pt x="514" y="145"/>
                </a:lnTo>
                <a:lnTo>
                  <a:pt x="520" y="121"/>
                </a:lnTo>
                <a:lnTo>
                  <a:pt x="529" y="96"/>
                </a:lnTo>
                <a:lnTo>
                  <a:pt x="542" y="75"/>
                </a:lnTo>
                <a:lnTo>
                  <a:pt x="557" y="55"/>
                </a:lnTo>
                <a:lnTo>
                  <a:pt x="575" y="39"/>
                </a:lnTo>
                <a:lnTo>
                  <a:pt x="596" y="24"/>
                </a:lnTo>
                <a:lnTo>
                  <a:pt x="618" y="12"/>
                </a:lnTo>
                <a:lnTo>
                  <a:pt x="618" y="121"/>
                </a:lnTo>
                <a:lnTo>
                  <a:pt x="598" y="126"/>
                </a:lnTo>
                <a:lnTo>
                  <a:pt x="583" y="138"/>
                </a:lnTo>
                <a:lnTo>
                  <a:pt x="573" y="152"/>
                </a:lnTo>
                <a:lnTo>
                  <a:pt x="567" y="168"/>
                </a:lnTo>
                <a:lnTo>
                  <a:pt x="565" y="185"/>
                </a:lnTo>
                <a:lnTo>
                  <a:pt x="566" y="200"/>
                </a:lnTo>
                <a:lnTo>
                  <a:pt x="569" y="214"/>
                </a:lnTo>
                <a:lnTo>
                  <a:pt x="576" y="224"/>
                </a:lnTo>
                <a:lnTo>
                  <a:pt x="564" y="238"/>
                </a:lnTo>
                <a:lnTo>
                  <a:pt x="560" y="260"/>
                </a:lnTo>
                <a:lnTo>
                  <a:pt x="564" y="282"/>
                </a:lnTo>
                <a:lnTo>
                  <a:pt x="572" y="296"/>
                </a:lnTo>
                <a:lnTo>
                  <a:pt x="561" y="306"/>
                </a:lnTo>
                <a:lnTo>
                  <a:pt x="554" y="319"/>
                </a:lnTo>
                <a:lnTo>
                  <a:pt x="552" y="334"/>
                </a:lnTo>
                <a:lnTo>
                  <a:pt x="553" y="349"/>
                </a:lnTo>
                <a:lnTo>
                  <a:pt x="558" y="364"/>
                </a:lnTo>
                <a:lnTo>
                  <a:pt x="566" y="378"/>
                </a:lnTo>
                <a:lnTo>
                  <a:pt x="575" y="388"/>
                </a:lnTo>
                <a:lnTo>
                  <a:pt x="588" y="395"/>
                </a:lnTo>
                <a:lnTo>
                  <a:pt x="585" y="410"/>
                </a:lnTo>
                <a:lnTo>
                  <a:pt x="579" y="421"/>
                </a:lnTo>
                <a:lnTo>
                  <a:pt x="568" y="430"/>
                </a:lnTo>
                <a:lnTo>
                  <a:pt x="555" y="435"/>
                </a:lnTo>
                <a:lnTo>
                  <a:pt x="557" y="449"/>
                </a:lnTo>
                <a:lnTo>
                  <a:pt x="560" y="464"/>
                </a:lnTo>
                <a:lnTo>
                  <a:pt x="568" y="477"/>
                </a:lnTo>
                <a:lnTo>
                  <a:pt x="579" y="485"/>
                </a:lnTo>
                <a:lnTo>
                  <a:pt x="568" y="496"/>
                </a:lnTo>
                <a:lnTo>
                  <a:pt x="561" y="509"/>
                </a:lnTo>
                <a:lnTo>
                  <a:pt x="558" y="524"/>
                </a:lnTo>
                <a:lnTo>
                  <a:pt x="558" y="539"/>
                </a:lnTo>
                <a:lnTo>
                  <a:pt x="560" y="554"/>
                </a:lnTo>
                <a:lnTo>
                  <a:pt x="566" y="566"/>
                </a:lnTo>
                <a:lnTo>
                  <a:pt x="575" y="578"/>
                </a:lnTo>
                <a:lnTo>
                  <a:pt x="585" y="585"/>
                </a:lnTo>
                <a:lnTo>
                  <a:pt x="581" y="592"/>
                </a:lnTo>
                <a:lnTo>
                  <a:pt x="574" y="598"/>
                </a:lnTo>
                <a:lnTo>
                  <a:pt x="567" y="601"/>
                </a:lnTo>
                <a:lnTo>
                  <a:pt x="559" y="604"/>
                </a:lnTo>
                <a:lnTo>
                  <a:pt x="557" y="622"/>
                </a:lnTo>
                <a:lnTo>
                  <a:pt x="559" y="639"/>
                </a:lnTo>
                <a:lnTo>
                  <a:pt x="566" y="653"/>
                </a:lnTo>
                <a:lnTo>
                  <a:pt x="579" y="663"/>
                </a:lnTo>
                <a:lnTo>
                  <a:pt x="569" y="671"/>
                </a:lnTo>
                <a:lnTo>
                  <a:pt x="562" y="682"/>
                </a:lnTo>
                <a:lnTo>
                  <a:pt x="558" y="693"/>
                </a:lnTo>
                <a:lnTo>
                  <a:pt x="558" y="706"/>
                </a:lnTo>
                <a:lnTo>
                  <a:pt x="562" y="720"/>
                </a:lnTo>
                <a:lnTo>
                  <a:pt x="573" y="732"/>
                </a:lnTo>
                <a:lnTo>
                  <a:pt x="583" y="744"/>
                </a:lnTo>
                <a:lnTo>
                  <a:pt x="589" y="752"/>
                </a:lnTo>
                <a:lnTo>
                  <a:pt x="592" y="760"/>
                </a:lnTo>
                <a:lnTo>
                  <a:pt x="591" y="767"/>
                </a:lnTo>
                <a:lnTo>
                  <a:pt x="588" y="771"/>
                </a:lnTo>
                <a:lnTo>
                  <a:pt x="583" y="776"/>
                </a:lnTo>
                <a:lnTo>
                  <a:pt x="576" y="782"/>
                </a:lnTo>
                <a:lnTo>
                  <a:pt x="570" y="786"/>
                </a:lnTo>
                <a:lnTo>
                  <a:pt x="566" y="793"/>
                </a:lnTo>
                <a:lnTo>
                  <a:pt x="562" y="801"/>
                </a:lnTo>
                <a:lnTo>
                  <a:pt x="562" y="820"/>
                </a:lnTo>
                <a:lnTo>
                  <a:pt x="567" y="838"/>
                </a:lnTo>
                <a:lnTo>
                  <a:pt x="575" y="852"/>
                </a:lnTo>
                <a:lnTo>
                  <a:pt x="583" y="861"/>
                </a:lnTo>
                <a:lnTo>
                  <a:pt x="572" y="869"/>
                </a:lnTo>
                <a:lnTo>
                  <a:pt x="565" y="882"/>
                </a:lnTo>
                <a:lnTo>
                  <a:pt x="561" y="896"/>
                </a:lnTo>
                <a:lnTo>
                  <a:pt x="561" y="911"/>
                </a:lnTo>
                <a:lnTo>
                  <a:pt x="565" y="927"/>
                </a:lnTo>
                <a:lnTo>
                  <a:pt x="572" y="941"/>
                </a:lnTo>
                <a:lnTo>
                  <a:pt x="581" y="952"/>
                </a:lnTo>
                <a:lnTo>
                  <a:pt x="592" y="960"/>
                </a:lnTo>
                <a:lnTo>
                  <a:pt x="589" y="964"/>
                </a:lnTo>
                <a:lnTo>
                  <a:pt x="582" y="971"/>
                </a:lnTo>
                <a:lnTo>
                  <a:pt x="574" y="980"/>
                </a:lnTo>
                <a:lnTo>
                  <a:pt x="566" y="986"/>
                </a:lnTo>
                <a:lnTo>
                  <a:pt x="567" y="988"/>
                </a:lnTo>
                <a:lnTo>
                  <a:pt x="572" y="994"/>
                </a:lnTo>
                <a:lnTo>
                  <a:pt x="575" y="1000"/>
                </a:lnTo>
                <a:lnTo>
                  <a:pt x="580" y="1004"/>
                </a:lnTo>
                <a:lnTo>
                  <a:pt x="569" y="1021"/>
                </a:lnTo>
                <a:lnTo>
                  <a:pt x="568" y="1046"/>
                </a:lnTo>
                <a:lnTo>
                  <a:pt x="574" y="1070"/>
                </a:lnTo>
                <a:lnTo>
                  <a:pt x="588" y="1087"/>
                </a:lnTo>
                <a:lnTo>
                  <a:pt x="575" y="1104"/>
                </a:lnTo>
                <a:lnTo>
                  <a:pt x="572" y="1127"/>
                </a:lnTo>
                <a:lnTo>
                  <a:pt x="576" y="1148"/>
                </a:lnTo>
                <a:lnTo>
                  <a:pt x="588" y="1161"/>
                </a:lnTo>
                <a:lnTo>
                  <a:pt x="581" y="1165"/>
                </a:lnTo>
                <a:lnTo>
                  <a:pt x="576" y="1173"/>
                </a:lnTo>
                <a:lnTo>
                  <a:pt x="572" y="1183"/>
                </a:lnTo>
                <a:lnTo>
                  <a:pt x="570" y="1190"/>
                </a:lnTo>
                <a:lnTo>
                  <a:pt x="580" y="1192"/>
                </a:lnTo>
                <a:lnTo>
                  <a:pt x="587" y="1195"/>
                </a:lnTo>
                <a:lnTo>
                  <a:pt x="592" y="1201"/>
                </a:lnTo>
                <a:lnTo>
                  <a:pt x="597" y="1207"/>
                </a:lnTo>
                <a:lnTo>
                  <a:pt x="600" y="1214"/>
                </a:lnTo>
                <a:lnTo>
                  <a:pt x="603" y="1222"/>
                </a:lnTo>
                <a:lnTo>
                  <a:pt x="604" y="1229"/>
                </a:lnTo>
                <a:lnTo>
                  <a:pt x="604" y="1237"/>
                </a:lnTo>
                <a:lnTo>
                  <a:pt x="603" y="1244"/>
                </a:lnTo>
                <a:lnTo>
                  <a:pt x="602" y="1251"/>
                </a:lnTo>
                <a:lnTo>
                  <a:pt x="599" y="1258"/>
                </a:lnTo>
                <a:lnTo>
                  <a:pt x="596" y="1263"/>
                </a:lnTo>
                <a:lnTo>
                  <a:pt x="591" y="1268"/>
                </a:lnTo>
                <a:lnTo>
                  <a:pt x="585" y="1272"/>
                </a:lnTo>
                <a:lnTo>
                  <a:pt x="577" y="1276"/>
                </a:lnTo>
                <a:lnTo>
                  <a:pt x="568" y="1279"/>
                </a:lnTo>
                <a:lnTo>
                  <a:pt x="564" y="1298"/>
                </a:lnTo>
                <a:lnTo>
                  <a:pt x="565" y="1316"/>
                </a:lnTo>
                <a:lnTo>
                  <a:pt x="573" y="1332"/>
                </a:lnTo>
                <a:lnTo>
                  <a:pt x="587" y="1345"/>
                </a:lnTo>
                <a:lnTo>
                  <a:pt x="574" y="1359"/>
                </a:lnTo>
                <a:lnTo>
                  <a:pt x="567" y="1374"/>
                </a:lnTo>
                <a:lnTo>
                  <a:pt x="564" y="1390"/>
                </a:lnTo>
                <a:lnTo>
                  <a:pt x="565" y="1406"/>
                </a:lnTo>
                <a:lnTo>
                  <a:pt x="568" y="1421"/>
                </a:lnTo>
                <a:lnTo>
                  <a:pt x="574" y="1435"/>
                </a:lnTo>
                <a:lnTo>
                  <a:pt x="581" y="1446"/>
                </a:lnTo>
                <a:lnTo>
                  <a:pt x="589" y="1454"/>
                </a:lnTo>
                <a:lnTo>
                  <a:pt x="583" y="1459"/>
                </a:lnTo>
                <a:lnTo>
                  <a:pt x="576" y="1466"/>
                </a:lnTo>
                <a:lnTo>
                  <a:pt x="572" y="1479"/>
                </a:lnTo>
                <a:lnTo>
                  <a:pt x="569" y="1496"/>
                </a:lnTo>
                <a:lnTo>
                  <a:pt x="574" y="1513"/>
                </a:lnTo>
                <a:lnTo>
                  <a:pt x="582" y="1522"/>
                </a:lnTo>
                <a:lnTo>
                  <a:pt x="591" y="1533"/>
                </a:lnTo>
                <a:lnTo>
                  <a:pt x="595" y="1550"/>
                </a:lnTo>
                <a:lnTo>
                  <a:pt x="590" y="1567"/>
                </a:lnTo>
                <a:lnTo>
                  <a:pt x="581" y="1578"/>
                </a:lnTo>
                <a:lnTo>
                  <a:pt x="572" y="1586"/>
                </a:lnTo>
                <a:lnTo>
                  <a:pt x="568" y="1597"/>
                </a:lnTo>
                <a:lnTo>
                  <a:pt x="573" y="1610"/>
                </a:lnTo>
                <a:lnTo>
                  <a:pt x="582" y="1620"/>
                </a:lnTo>
                <a:lnTo>
                  <a:pt x="589" y="1628"/>
                </a:lnTo>
                <a:lnTo>
                  <a:pt x="591" y="1634"/>
                </a:lnTo>
                <a:lnTo>
                  <a:pt x="580" y="1640"/>
                </a:lnTo>
                <a:lnTo>
                  <a:pt x="573" y="1649"/>
                </a:lnTo>
                <a:lnTo>
                  <a:pt x="569" y="1661"/>
                </a:lnTo>
                <a:lnTo>
                  <a:pt x="569" y="1673"/>
                </a:lnTo>
                <a:lnTo>
                  <a:pt x="574" y="1685"/>
                </a:lnTo>
                <a:lnTo>
                  <a:pt x="580" y="1696"/>
                </a:lnTo>
                <a:lnTo>
                  <a:pt x="589" y="1707"/>
                </a:lnTo>
                <a:lnTo>
                  <a:pt x="599" y="1712"/>
                </a:lnTo>
                <a:lnTo>
                  <a:pt x="587" y="1717"/>
                </a:lnTo>
                <a:lnTo>
                  <a:pt x="577" y="1725"/>
                </a:lnTo>
                <a:lnTo>
                  <a:pt x="572" y="1736"/>
                </a:lnTo>
                <a:lnTo>
                  <a:pt x="569" y="1748"/>
                </a:lnTo>
                <a:lnTo>
                  <a:pt x="569" y="1761"/>
                </a:lnTo>
                <a:lnTo>
                  <a:pt x="574" y="1772"/>
                </a:lnTo>
                <a:lnTo>
                  <a:pt x="581" y="1782"/>
                </a:lnTo>
                <a:lnTo>
                  <a:pt x="591" y="1787"/>
                </a:lnTo>
                <a:lnTo>
                  <a:pt x="587" y="1791"/>
                </a:lnTo>
                <a:lnTo>
                  <a:pt x="583" y="1798"/>
                </a:lnTo>
                <a:lnTo>
                  <a:pt x="579" y="1808"/>
                </a:lnTo>
                <a:lnTo>
                  <a:pt x="576" y="1820"/>
                </a:lnTo>
                <a:lnTo>
                  <a:pt x="576" y="1831"/>
                </a:lnTo>
                <a:lnTo>
                  <a:pt x="580" y="1844"/>
                </a:lnTo>
                <a:lnTo>
                  <a:pt x="588" y="1854"/>
                </a:lnTo>
                <a:lnTo>
                  <a:pt x="599" y="1863"/>
                </a:lnTo>
                <a:lnTo>
                  <a:pt x="589" y="1875"/>
                </a:lnTo>
                <a:lnTo>
                  <a:pt x="583" y="1886"/>
                </a:lnTo>
                <a:lnTo>
                  <a:pt x="582" y="1899"/>
                </a:lnTo>
                <a:lnTo>
                  <a:pt x="584" y="1911"/>
                </a:lnTo>
                <a:lnTo>
                  <a:pt x="589" y="1921"/>
                </a:lnTo>
                <a:lnTo>
                  <a:pt x="597" y="1930"/>
                </a:lnTo>
                <a:lnTo>
                  <a:pt x="606" y="1936"/>
                </a:lnTo>
                <a:lnTo>
                  <a:pt x="618" y="1939"/>
                </a:lnTo>
                <a:lnTo>
                  <a:pt x="618" y="121"/>
                </a:lnTo>
                <a:lnTo>
                  <a:pt x="618" y="12"/>
                </a:lnTo>
                <a:close/>
              </a:path>
            </a:pathLst>
          </a:custGeom>
          <a:solidFill>
            <a:srgbClr val="008000"/>
          </a:solidFill>
          <a:ln w="9525">
            <a:noFill/>
            <a:round/>
            <a:headEnd/>
            <a:tailEnd/>
          </a:ln>
        </p:spPr>
        <p:txBody>
          <a:bodyPr/>
          <a:lstStyle/>
          <a:p>
            <a:endParaRPr lang="fa-IR">
              <a:cs typeface="B Nazanin" pitchFamily="2" charset="-78"/>
            </a:endParaRPr>
          </a:p>
        </p:txBody>
      </p:sp>
      <p:sp>
        <p:nvSpPr>
          <p:cNvPr id="6147" name="Freeform 3"/>
          <p:cNvSpPr>
            <a:spLocks/>
          </p:cNvSpPr>
          <p:nvPr/>
        </p:nvSpPr>
        <p:spPr bwMode="auto">
          <a:xfrm>
            <a:off x="4840288" y="4322763"/>
            <a:ext cx="1103312" cy="1371600"/>
          </a:xfrm>
          <a:custGeom>
            <a:avLst/>
            <a:gdLst>
              <a:gd name="T0" fmla="*/ 2147483647 w 1530"/>
              <a:gd name="T1" fmla="*/ 0 h 2154"/>
              <a:gd name="T2" fmla="*/ 2147483647 w 1530"/>
              <a:gd name="T3" fmla="*/ 2147483647 h 2154"/>
              <a:gd name="T4" fmla="*/ 2147483647 w 1530"/>
              <a:gd name="T5" fmla="*/ 2147483647 h 2154"/>
              <a:gd name="T6" fmla="*/ 2147483647 w 1530"/>
              <a:gd name="T7" fmla="*/ 2147483647 h 2154"/>
              <a:gd name="T8" fmla="*/ 2147483647 w 1530"/>
              <a:gd name="T9" fmla="*/ 2147483647 h 2154"/>
              <a:gd name="T10" fmla="*/ 2147483647 w 1530"/>
              <a:gd name="T11" fmla="*/ 2147483647 h 2154"/>
              <a:gd name="T12" fmla="*/ 2147483647 w 1530"/>
              <a:gd name="T13" fmla="*/ 2147483647 h 2154"/>
              <a:gd name="T14" fmla="*/ 2147483647 w 1530"/>
              <a:gd name="T15" fmla="*/ 2147483647 h 2154"/>
              <a:gd name="T16" fmla="*/ 2147483647 w 1530"/>
              <a:gd name="T17" fmla="*/ 2147483647 h 2154"/>
              <a:gd name="T18" fmla="*/ 2147483647 w 1530"/>
              <a:gd name="T19" fmla="*/ 2147483647 h 2154"/>
              <a:gd name="T20" fmla="*/ 2147483647 w 1530"/>
              <a:gd name="T21" fmla="*/ 2147483647 h 2154"/>
              <a:gd name="T22" fmla="*/ 2147483647 w 1530"/>
              <a:gd name="T23" fmla="*/ 2147483647 h 2154"/>
              <a:gd name="T24" fmla="*/ 2147483647 w 1530"/>
              <a:gd name="T25" fmla="*/ 2147483647 h 2154"/>
              <a:gd name="T26" fmla="*/ 2147483647 w 1530"/>
              <a:gd name="T27" fmla="*/ 2147483647 h 2154"/>
              <a:gd name="T28" fmla="*/ 2147483647 w 1530"/>
              <a:gd name="T29" fmla="*/ 2147483647 h 2154"/>
              <a:gd name="T30" fmla="*/ 2147483647 w 1530"/>
              <a:gd name="T31" fmla="*/ 2147483647 h 2154"/>
              <a:gd name="T32" fmla="*/ 2147483647 w 1530"/>
              <a:gd name="T33" fmla="*/ 2147483647 h 2154"/>
              <a:gd name="T34" fmla="*/ 2147483647 w 1530"/>
              <a:gd name="T35" fmla="*/ 2147483647 h 2154"/>
              <a:gd name="T36" fmla="*/ 2147483647 w 1530"/>
              <a:gd name="T37" fmla="*/ 2147483647 h 2154"/>
              <a:gd name="T38" fmla="*/ 2147483647 w 1530"/>
              <a:gd name="T39" fmla="*/ 2147483647 h 2154"/>
              <a:gd name="T40" fmla="*/ 2147483647 w 1530"/>
              <a:gd name="T41" fmla="*/ 2147483647 h 2154"/>
              <a:gd name="T42" fmla="*/ 2147483647 w 1530"/>
              <a:gd name="T43" fmla="*/ 2147483647 h 2154"/>
              <a:gd name="T44" fmla="*/ 2147483647 w 1530"/>
              <a:gd name="T45" fmla="*/ 2147483647 h 2154"/>
              <a:gd name="T46" fmla="*/ 2147483647 w 1530"/>
              <a:gd name="T47" fmla="*/ 2147483647 h 2154"/>
              <a:gd name="T48" fmla="*/ 2147483647 w 1530"/>
              <a:gd name="T49" fmla="*/ 2147483647 h 2154"/>
              <a:gd name="T50" fmla="*/ 2147483647 w 1530"/>
              <a:gd name="T51" fmla="*/ 2147483647 h 2154"/>
              <a:gd name="T52" fmla="*/ 2147483647 w 1530"/>
              <a:gd name="T53" fmla="*/ 2147483647 h 2154"/>
              <a:gd name="T54" fmla="*/ 2147483647 w 1530"/>
              <a:gd name="T55" fmla="*/ 2147483647 h 2154"/>
              <a:gd name="T56" fmla="*/ 2147483647 w 1530"/>
              <a:gd name="T57" fmla="*/ 2147483647 h 2154"/>
              <a:gd name="T58" fmla="*/ 2147483647 w 1530"/>
              <a:gd name="T59" fmla="*/ 2147483647 h 2154"/>
              <a:gd name="T60" fmla="*/ 2147483647 w 1530"/>
              <a:gd name="T61" fmla="*/ 2147483647 h 2154"/>
              <a:gd name="T62" fmla="*/ 2147483647 w 1530"/>
              <a:gd name="T63" fmla="*/ 2147483647 h 2154"/>
              <a:gd name="T64" fmla="*/ 2147483647 w 1530"/>
              <a:gd name="T65" fmla="*/ 2147483647 h 2154"/>
              <a:gd name="T66" fmla="*/ 2147483647 w 1530"/>
              <a:gd name="T67" fmla="*/ 2147483647 h 2154"/>
              <a:gd name="T68" fmla="*/ 2147483647 w 1530"/>
              <a:gd name="T69" fmla="*/ 2147483647 h 2154"/>
              <a:gd name="T70" fmla="*/ 2147483647 w 1530"/>
              <a:gd name="T71" fmla="*/ 2147483647 h 2154"/>
              <a:gd name="T72" fmla="*/ 2147483647 w 1530"/>
              <a:gd name="T73" fmla="*/ 2147483647 h 2154"/>
              <a:gd name="T74" fmla="*/ 2147483647 w 1530"/>
              <a:gd name="T75" fmla="*/ 2147483647 h 2154"/>
              <a:gd name="T76" fmla="*/ 2147483647 w 1530"/>
              <a:gd name="T77" fmla="*/ 2147483647 h 2154"/>
              <a:gd name="T78" fmla="*/ 2147483647 w 1530"/>
              <a:gd name="T79" fmla="*/ 2147483647 h 2154"/>
              <a:gd name="T80" fmla="*/ 2147483647 w 1530"/>
              <a:gd name="T81" fmla="*/ 2147483647 h 2154"/>
              <a:gd name="T82" fmla="*/ 2147483647 w 1530"/>
              <a:gd name="T83" fmla="*/ 2147483647 h 2154"/>
              <a:gd name="T84" fmla="*/ 2147483647 w 1530"/>
              <a:gd name="T85" fmla="*/ 2147483647 h 2154"/>
              <a:gd name="T86" fmla="*/ 2147483647 w 1530"/>
              <a:gd name="T87" fmla="*/ 2147483647 h 2154"/>
              <a:gd name="T88" fmla="*/ 2147483647 w 1530"/>
              <a:gd name="T89" fmla="*/ 2147483647 h 2154"/>
              <a:gd name="T90" fmla="*/ 2147483647 w 1530"/>
              <a:gd name="T91" fmla="*/ 2147483647 h 2154"/>
              <a:gd name="T92" fmla="*/ 2147483647 w 1530"/>
              <a:gd name="T93" fmla="*/ 2147483647 h 2154"/>
              <a:gd name="T94" fmla="*/ 2147483647 w 1530"/>
              <a:gd name="T95" fmla="*/ 2147483647 h 2154"/>
              <a:gd name="T96" fmla="*/ 2147483647 w 1530"/>
              <a:gd name="T97" fmla="*/ 2147483647 h 2154"/>
              <a:gd name="T98" fmla="*/ 2147483647 w 1530"/>
              <a:gd name="T99" fmla="*/ 2147483647 h 2154"/>
              <a:gd name="T100" fmla="*/ 2147483647 w 1530"/>
              <a:gd name="T101" fmla="*/ 2147483647 h 2154"/>
              <a:gd name="T102" fmla="*/ 2147483647 w 1530"/>
              <a:gd name="T103" fmla="*/ 2147483647 h 2154"/>
              <a:gd name="T104" fmla="*/ 2147483647 w 1530"/>
              <a:gd name="T105" fmla="*/ 2147483647 h 2154"/>
              <a:gd name="T106" fmla="*/ 2147483647 w 1530"/>
              <a:gd name="T107" fmla="*/ 2147483647 h 2154"/>
              <a:gd name="T108" fmla="*/ 2147483647 w 1530"/>
              <a:gd name="T109" fmla="*/ 2147483647 h 2154"/>
              <a:gd name="T110" fmla="*/ 2147483647 w 1530"/>
              <a:gd name="T111" fmla="*/ 2147483647 h 2154"/>
              <a:gd name="T112" fmla="*/ 2147483647 w 1530"/>
              <a:gd name="T113" fmla="*/ 2147483647 h 2154"/>
              <a:gd name="T114" fmla="*/ 2147483647 w 1530"/>
              <a:gd name="T115" fmla="*/ 2147483647 h 2154"/>
              <a:gd name="T116" fmla="*/ 2147483647 w 1530"/>
              <a:gd name="T117" fmla="*/ 2147483647 h 2154"/>
              <a:gd name="T118" fmla="*/ 2147483647 w 1530"/>
              <a:gd name="T119" fmla="*/ 2147483647 h 2154"/>
              <a:gd name="T120" fmla="*/ 2147483647 w 1530"/>
              <a:gd name="T121" fmla="*/ 2147483647 h 2154"/>
              <a:gd name="T122" fmla="*/ 2147483647 w 1530"/>
              <a:gd name="T123" fmla="*/ 2147483647 h 21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30"/>
              <a:gd name="T187" fmla="*/ 0 h 2154"/>
              <a:gd name="T188" fmla="*/ 1530 w 1530"/>
              <a:gd name="T189" fmla="*/ 2154 h 21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30" h="2154">
                <a:moveTo>
                  <a:pt x="618" y="12"/>
                </a:moveTo>
                <a:lnTo>
                  <a:pt x="626" y="10"/>
                </a:lnTo>
                <a:lnTo>
                  <a:pt x="633" y="7"/>
                </a:lnTo>
                <a:lnTo>
                  <a:pt x="641" y="4"/>
                </a:lnTo>
                <a:lnTo>
                  <a:pt x="649" y="3"/>
                </a:lnTo>
                <a:lnTo>
                  <a:pt x="658" y="2"/>
                </a:lnTo>
                <a:lnTo>
                  <a:pt x="666" y="1"/>
                </a:lnTo>
                <a:lnTo>
                  <a:pt x="675" y="0"/>
                </a:lnTo>
                <a:lnTo>
                  <a:pt x="683" y="0"/>
                </a:lnTo>
                <a:lnTo>
                  <a:pt x="689" y="0"/>
                </a:lnTo>
                <a:lnTo>
                  <a:pt x="695" y="0"/>
                </a:lnTo>
                <a:lnTo>
                  <a:pt x="701" y="1"/>
                </a:lnTo>
                <a:lnTo>
                  <a:pt x="706" y="1"/>
                </a:lnTo>
                <a:lnTo>
                  <a:pt x="712" y="2"/>
                </a:lnTo>
                <a:lnTo>
                  <a:pt x="718" y="3"/>
                </a:lnTo>
                <a:lnTo>
                  <a:pt x="724" y="4"/>
                </a:lnTo>
                <a:lnTo>
                  <a:pt x="729" y="5"/>
                </a:lnTo>
                <a:lnTo>
                  <a:pt x="724" y="77"/>
                </a:lnTo>
                <a:lnTo>
                  <a:pt x="704" y="79"/>
                </a:lnTo>
                <a:lnTo>
                  <a:pt x="686" y="85"/>
                </a:lnTo>
                <a:lnTo>
                  <a:pt x="671" y="95"/>
                </a:lnTo>
                <a:lnTo>
                  <a:pt x="660" y="108"/>
                </a:lnTo>
                <a:lnTo>
                  <a:pt x="653" y="123"/>
                </a:lnTo>
                <a:lnTo>
                  <a:pt x="653" y="141"/>
                </a:lnTo>
                <a:lnTo>
                  <a:pt x="660" y="161"/>
                </a:lnTo>
                <a:lnTo>
                  <a:pt x="674" y="182"/>
                </a:lnTo>
                <a:lnTo>
                  <a:pt x="662" y="191"/>
                </a:lnTo>
                <a:lnTo>
                  <a:pt x="652" y="204"/>
                </a:lnTo>
                <a:lnTo>
                  <a:pt x="648" y="217"/>
                </a:lnTo>
                <a:lnTo>
                  <a:pt x="645" y="231"/>
                </a:lnTo>
                <a:lnTo>
                  <a:pt x="648" y="245"/>
                </a:lnTo>
                <a:lnTo>
                  <a:pt x="652" y="258"/>
                </a:lnTo>
                <a:lnTo>
                  <a:pt x="660" y="269"/>
                </a:lnTo>
                <a:lnTo>
                  <a:pt x="671" y="277"/>
                </a:lnTo>
                <a:lnTo>
                  <a:pt x="662" y="284"/>
                </a:lnTo>
                <a:lnTo>
                  <a:pt x="655" y="293"/>
                </a:lnTo>
                <a:lnTo>
                  <a:pt x="652" y="304"/>
                </a:lnTo>
                <a:lnTo>
                  <a:pt x="652" y="314"/>
                </a:lnTo>
                <a:lnTo>
                  <a:pt x="655" y="325"/>
                </a:lnTo>
                <a:lnTo>
                  <a:pt x="659" y="334"/>
                </a:lnTo>
                <a:lnTo>
                  <a:pt x="666" y="341"/>
                </a:lnTo>
                <a:lnTo>
                  <a:pt x="675" y="345"/>
                </a:lnTo>
                <a:lnTo>
                  <a:pt x="667" y="353"/>
                </a:lnTo>
                <a:lnTo>
                  <a:pt x="660" y="365"/>
                </a:lnTo>
                <a:lnTo>
                  <a:pt x="656" y="378"/>
                </a:lnTo>
                <a:lnTo>
                  <a:pt x="655" y="391"/>
                </a:lnTo>
                <a:lnTo>
                  <a:pt x="657" y="405"/>
                </a:lnTo>
                <a:lnTo>
                  <a:pt x="662" y="417"/>
                </a:lnTo>
                <a:lnTo>
                  <a:pt x="671" y="428"/>
                </a:lnTo>
                <a:lnTo>
                  <a:pt x="683" y="435"/>
                </a:lnTo>
                <a:lnTo>
                  <a:pt x="668" y="444"/>
                </a:lnTo>
                <a:lnTo>
                  <a:pt x="658" y="457"/>
                </a:lnTo>
                <a:lnTo>
                  <a:pt x="652" y="472"/>
                </a:lnTo>
                <a:lnTo>
                  <a:pt x="650" y="489"/>
                </a:lnTo>
                <a:lnTo>
                  <a:pt x="655" y="507"/>
                </a:lnTo>
                <a:lnTo>
                  <a:pt x="664" y="523"/>
                </a:lnTo>
                <a:lnTo>
                  <a:pt x="679" y="538"/>
                </a:lnTo>
                <a:lnTo>
                  <a:pt x="700" y="549"/>
                </a:lnTo>
                <a:lnTo>
                  <a:pt x="695" y="559"/>
                </a:lnTo>
                <a:lnTo>
                  <a:pt x="690" y="568"/>
                </a:lnTo>
                <a:lnTo>
                  <a:pt x="686" y="576"/>
                </a:lnTo>
                <a:lnTo>
                  <a:pt x="681" y="581"/>
                </a:lnTo>
                <a:lnTo>
                  <a:pt x="675" y="586"/>
                </a:lnTo>
                <a:lnTo>
                  <a:pt x="670" y="591"/>
                </a:lnTo>
                <a:lnTo>
                  <a:pt x="663" y="594"/>
                </a:lnTo>
                <a:lnTo>
                  <a:pt x="655" y="598"/>
                </a:lnTo>
                <a:lnTo>
                  <a:pt x="650" y="614"/>
                </a:lnTo>
                <a:lnTo>
                  <a:pt x="647" y="631"/>
                </a:lnTo>
                <a:lnTo>
                  <a:pt x="647" y="649"/>
                </a:lnTo>
                <a:lnTo>
                  <a:pt x="649" y="667"/>
                </a:lnTo>
                <a:lnTo>
                  <a:pt x="653" y="683"/>
                </a:lnTo>
                <a:lnTo>
                  <a:pt x="662" y="698"/>
                </a:lnTo>
                <a:lnTo>
                  <a:pt x="672" y="709"/>
                </a:lnTo>
                <a:lnTo>
                  <a:pt x="685" y="717"/>
                </a:lnTo>
                <a:lnTo>
                  <a:pt x="672" y="725"/>
                </a:lnTo>
                <a:lnTo>
                  <a:pt x="663" y="737"/>
                </a:lnTo>
                <a:lnTo>
                  <a:pt x="657" y="748"/>
                </a:lnTo>
                <a:lnTo>
                  <a:pt x="655" y="762"/>
                </a:lnTo>
                <a:lnTo>
                  <a:pt x="656" y="776"/>
                </a:lnTo>
                <a:lnTo>
                  <a:pt x="660" y="788"/>
                </a:lnTo>
                <a:lnTo>
                  <a:pt x="668" y="799"/>
                </a:lnTo>
                <a:lnTo>
                  <a:pt x="680" y="807"/>
                </a:lnTo>
                <a:lnTo>
                  <a:pt x="671" y="813"/>
                </a:lnTo>
                <a:lnTo>
                  <a:pt x="663" y="822"/>
                </a:lnTo>
                <a:lnTo>
                  <a:pt x="658" y="831"/>
                </a:lnTo>
                <a:lnTo>
                  <a:pt x="656" y="843"/>
                </a:lnTo>
                <a:lnTo>
                  <a:pt x="657" y="854"/>
                </a:lnTo>
                <a:lnTo>
                  <a:pt x="660" y="865"/>
                </a:lnTo>
                <a:lnTo>
                  <a:pt x="667" y="874"/>
                </a:lnTo>
                <a:lnTo>
                  <a:pt x="678" y="882"/>
                </a:lnTo>
                <a:lnTo>
                  <a:pt x="668" y="890"/>
                </a:lnTo>
                <a:lnTo>
                  <a:pt x="660" y="903"/>
                </a:lnTo>
                <a:lnTo>
                  <a:pt x="655" y="920"/>
                </a:lnTo>
                <a:lnTo>
                  <a:pt x="651" y="940"/>
                </a:lnTo>
                <a:lnTo>
                  <a:pt x="652" y="960"/>
                </a:lnTo>
                <a:lnTo>
                  <a:pt x="658" y="980"/>
                </a:lnTo>
                <a:lnTo>
                  <a:pt x="670" y="998"/>
                </a:lnTo>
                <a:lnTo>
                  <a:pt x="687" y="1013"/>
                </a:lnTo>
                <a:lnTo>
                  <a:pt x="686" y="1024"/>
                </a:lnTo>
                <a:lnTo>
                  <a:pt x="680" y="1035"/>
                </a:lnTo>
                <a:lnTo>
                  <a:pt x="671" y="1047"/>
                </a:lnTo>
                <a:lnTo>
                  <a:pt x="659" y="1056"/>
                </a:lnTo>
                <a:lnTo>
                  <a:pt x="659" y="1067"/>
                </a:lnTo>
                <a:lnTo>
                  <a:pt x="664" y="1078"/>
                </a:lnTo>
                <a:lnTo>
                  <a:pt x="671" y="1088"/>
                </a:lnTo>
                <a:lnTo>
                  <a:pt x="680" y="1096"/>
                </a:lnTo>
                <a:lnTo>
                  <a:pt x="668" y="1109"/>
                </a:lnTo>
                <a:lnTo>
                  <a:pt x="660" y="1123"/>
                </a:lnTo>
                <a:lnTo>
                  <a:pt x="655" y="1139"/>
                </a:lnTo>
                <a:lnTo>
                  <a:pt x="653" y="1156"/>
                </a:lnTo>
                <a:lnTo>
                  <a:pt x="656" y="1173"/>
                </a:lnTo>
                <a:lnTo>
                  <a:pt x="662" y="1190"/>
                </a:lnTo>
                <a:lnTo>
                  <a:pt x="672" y="1205"/>
                </a:lnTo>
                <a:lnTo>
                  <a:pt x="687" y="1217"/>
                </a:lnTo>
                <a:lnTo>
                  <a:pt x="679" y="1225"/>
                </a:lnTo>
                <a:lnTo>
                  <a:pt x="672" y="1231"/>
                </a:lnTo>
                <a:lnTo>
                  <a:pt x="666" y="1237"/>
                </a:lnTo>
                <a:lnTo>
                  <a:pt x="659" y="1241"/>
                </a:lnTo>
                <a:lnTo>
                  <a:pt x="660" y="1249"/>
                </a:lnTo>
                <a:lnTo>
                  <a:pt x="663" y="1259"/>
                </a:lnTo>
                <a:lnTo>
                  <a:pt x="666" y="1268"/>
                </a:lnTo>
                <a:lnTo>
                  <a:pt x="671" y="1276"/>
                </a:lnTo>
                <a:lnTo>
                  <a:pt x="675" y="1284"/>
                </a:lnTo>
                <a:lnTo>
                  <a:pt x="681" y="1291"/>
                </a:lnTo>
                <a:lnTo>
                  <a:pt x="688" y="1297"/>
                </a:lnTo>
                <a:lnTo>
                  <a:pt x="695" y="1300"/>
                </a:lnTo>
                <a:lnTo>
                  <a:pt x="683" y="1305"/>
                </a:lnTo>
                <a:lnTo>
                  <a:pt x="673" y="1314"/>
                </a:lnTo>
                <a:lnTo>
                  <a:pt x="665" y="1325"/>
                </a:lnTo>
                <a:lnTo>
                  <a:pt x="659" y="1339"/>
                </a:lnTo>
                <a:lnTo>
                  <a:pt x="658" y="1354"/>
                </a:lnTo>
                <a:lnTo>
                  <a:pt x="660" y="1369"/>
                </a:lnTo>
                <a:lnTo>
                  <a:pt x="668" y="1384"/>
                </a:lnTo>
                <a:lnTo>
                  <a:pt x="683" y="1398"/>
                </a:lnTo>
                <a:lnTo>
                  <a:pt x="666" y="1420"/>
                </a:lnTo>
                <a:lnTo>
                  <a:pt x="659" y="1444"/>
                </a:lnTo>
                <a:lnTo>
                  <a:pt x="663" y="1467"/>
                </a:lnTo>
                <a:lnTo>
                  <a:pt x="675" y="1484"/>
                </a:lnTo>
                <a:lnTo>
                  <a:pt x="668" y="1492"/>
                </a:lnTo>
                <a:lnTo>
                  <a:pt x="664" y="1504"/>
                </a:lnTo>
                <a:lnTo>
                  <a:pt x="663" y="1516"/>
                </a:lnTo>
                <a:lnTo>
                  <a:pt x="665" y="1528"/>
                </a:lnTo>
                <a:lnTo>
                  <a:pt x="670" y="1541"/>
                </a:lnTo>
                <a:lnTo>
                  <a:pt x="676" y="1552"/>
                </a:lnTo>
                <a:lnTo>
                  <a:pt x="687" y="1563"/>
                </a:lnTo>
                <a:lnTo>
                  <a:pt x="700" y="1572"/>
                </a:lnTo>
                <a:lnTo>
                  <a:pt x="697" y="1577"/>
                </a:lnTo>
                <a:lnTo>
                  <a:pt x="694" y="1581"/>
                </a:lnTo>
                <a:lnTo>
                  <a:pt x="690" y="1586"/>
                </a:lnTo>
                <a:lnTo>
                  <a:pt x="685" y="1590"/>
                </a:lnTo>
                <a:lnTo>
                  <a:pt x="680" y="1594"/>
                </a:lnTo>
                <a:lnTo>
                  <a:pt x="674" y="1597"/>
                </a:lnTo>
                <a:lnTo>
                  <a:pt x="668" y="1601"/>
                </a:lnTo>
                <a:lnTo>
                  <a:pt x="663" y="1603"/>
                </a:lnTo>
                <a:lnTo>
                  <a:pt x="664" y="1611"/>
                </a:lnTo>
                <a:lnTo>
                  <a:pt x="666" y="1620"/>
                </a:lnTo>
                <a:lnTo>
                  <a:pt x="668" y="1628"/>
                </a:lnTo>
                <a:lnTo>
                  <a:pt x="673" y="1635"/>
                </a:lnTo>
                <a:lnTo>
                  <a:pt x="678" y="1643"/>
                </a:lnTo>
                <a:lnTo>
                  <a:pt x="683" y="1649"/>
                </a:lnTo>
                <a:lnTo>
                  <a:pt x="690" y="1655"/>
                </a:lnTo>
                <a:lnTo>
                  <a:pt x="697" y="1658"/>
                </a:lnTo>
                <a:lnTo>
                  <a:pt x="687" y="1665"/>
                </a:lnTo>
                <a:lnTo>
                  <a:pt x="676" y="1676"/>
                </a:lnTo>
                <a:lnTo>
                  <a:pt x="668" y="1689"/>
                </a:lnTo>
                <a:lnTo>
                  <a:pt x="664" y="1706"/>
                </a:lnTo>
                <a:lnTo>
                  <a:pt x="663" y="1722"/>
                </a:lnTo>
                <a:lnTo>
                  <a:pt x="666" y="1739"/>
                </a:lnTo>
                <a:lnTo>
                  <a:pt x="675" y="1755"/>
                </a:lnTo>
                <a:lnTo>
                  <a:pt x="691" y="1770"/>
                </a:lnTo>
                <a:lnTo>
                  <a:pt x="682" y="1777"/>
                </a:lnTo>
                <a:lnTo>
                  <a:pt x="674" y="1786"/>
                </a:lnTo>
                <a:lnTo>
                  <a:pt x="668" y="1797"/>
                </a:lnTo>
                <a:lnTo>
                  <a:pt x="665" y="1808"/>
                </a:lnTo>
                <a:lnTo>
                  <a:pt x="665" y="1821"/>
                </a:lnTo>
                <a:lnTo>
                  <a:pt x="667" y="1832"/>
                </a:lnTo>
                <a:lnTo>
                  <a:pt x="674" y="1843"/>
                </a:lnTo>
                <a:lnTo>
                  <a:pt x="685" y="1852"/>
                </a:lnTo>
                <a:lnTo>
                  <a:pt x="674" y="1870"/>
                </a:lnTo>
                <a:lnTo>
                  <a:pt x="673" y="1890"/>
                </a:lnTo>
                <a:lnTo>
                  <a:pt x="680" y="1909"/>
                </a:lnTo>
                <a:lnTo>
                  <a:pt x="700" y="1924"/>
                </a:lnTo>
                <a:lnTo>
                  <a:pt x="695" y="1935"/>
                </a:lnTo>
                <a:lnTo>
                  <a:pt x="693" y="1947"/>
                </a:lnTo>
                <a:lnTo>
                  <a:pt x="693" y="1960"/>
                </a:lnTo>
                <a:lnTo>
                  <a:pt x="694" y="1973"/>
                </a:lnTo>
                <a:lnTo>
                  <a:pt x="698" y="1985"/>
                </a:lnTo>
                <a:lnTo>
                  <a:pt x="704" y="1996"/>
                </a:lnTo>
                <a:lnTo>
                  <a:pt x="713" y="2005"/>
                </a:lnTo>
                <a:lnTo>
                  <a:pt x="724" y="2011"/>
                </a:lnTo>
                <a:lnTo>
                  <a:pt x="724" y="77"/>
                </a:lnTo>
                <a:lnTo>
                  <a:pt x="729" y="5"/>
                </a:lnTo>
                <a:lnTo>
                  <a:pt x="755" y="15"/>
                </a:lnTo>
                <a:lnTo>
                  <a:pt x="779" y="28"/>
                </a:lnTo>
                <a:lnTo>
                  <a:pt x="800" y="46"/>
                </a:lnTo>
                <a:lnTo>
                  <a:pt x="818" y="65"/>
                </a:lnTo>
                <a:lnTo>
                  <a:pt x="833" y="90"/>
                </a:lnTo>
                <a:lnTo>
                  <a:pt x="845" y="115"/>
                </a:lnTo>
                <a:lnTo>
                  <a:pt x="852" y="143"/>
                </a:lnTo>
                <a:lnTo>
                  <a:pt x="854" y="171"/>
                </a:lnTo>
                <a:lnTo>
                  <a:pt x="853" y="1010"/>
                </a:lnTo>
                <a:lnTo>
                  <a:pt x="860" y="1014"/>
                </a:lnTo>
                <a:lnTo>
                  <a:pt x="868" y="1018"/>
                </a:lnTo>
                <a:lnTo>
                  <a:pt x="876" y="1020"/>
                </a:lnTo>
                <a:lnTo>
                  <a:pt x="885" y="1021"/>
                </a:lnTo>
                <a:lnTo>
                  <a:pt x="894" y="1020"/>
                </a:lnTo>
                <a:lnTo>
                  <a:pt x="904" y="1018"/>
                </a:lnTo>
                <a:lnTo>
                  <a:pt x="912" y="1013"/>
                </a:lnTo>
                <a:lnTo>
                  <a:pt x="918" y="1008"/>
                </a:lnTo>
                <a:lnTo>
                  <a:pt x="924" y="1000"/>
                </a:lnTo>
                <a:lnTo>
                  <a:pt x="929" y="991"/>
                </a:lnTo>
                <a:lnTo>
                  <a:pt x="931" y="982"/>
                </a:lnTo>
                <a:lnTo>
                  <a:pt x="932" y="973"/>
                </a:lnTo>
                <a:lnTo>
                  <a:pt x="932" y="528"/>
                </a:lnTo>
                <a:lnTo>
                  <a:pt x="933" y="511"/>
                </a:lnTo>
                <a:lnTo>
                  <a:pt x="939" y="496"/>
                </a:lnTo>
                <a:lnTo>
                  <a:pt x="947" y="482"/>
                </a:lnTo>
                <a:lnTo>
                  <a:pt x="958" y="470"/>
                </a:lnTo>
                <a:lnTo>
                  <a:pt x="969" y="459"/>
                </a:lnTo>
                <a:lnTo>
                  <a:pt x="984" y="452"/>
                </a:lnTo>
                <a:lnTo>
                  <a:pt x="999" y="447"/>
                </a:lnTo>
                <a:lnTo>
                  <a:pt x="1016" y="445"/>
                </a:lnTo>
                <a:lnTo>
                  <a:pt x="1016" y="509"/>
                </a:lnTo>
                <a:lnTo>
                  <a:pt x="999" y="512"/>
                </a:lnTo>
                <a:lnTo>
                  <a:pt x="984" y="519"/>
                </a:lnTo>
                <a:lnTo>
                  <a:pt x="971" y="532"/>
                </a:lnTo>
                <a:lnTo>
                  <a:pt x="963" y="546"/>
                </a:lnTo>
                <a:lnTo>
                  <a:pt x="959" y="563"/>
                </a:lnTo>
                <a:lnTo>
                  <a:pt x="959" y="581"/>
                </a:lnTo>
                <a:lnTo>
                  <a:pt x="966" y="600"/>
                </a:lnTo>
                <a:lnTo>
                  <a:pt x="980" y="618"/>
                </a:lnTo>
                <a:lnTo>
                  <a:pt x="970" y="625"/>
                </a:lnTo>
                <a:lnTo>
                  <a:pt x="963" y="634"/>
                </a:lnTo>
                <a:lnTo>
                  <a:pt x="961" y="645"/>
                </a:lnTo>
                <a:lnTo>
                  <a:pt x="960" y="656"/>
                </a:lnTo>
                <a:lnTo>
                  <a:pt x="962" y="669"/>
                </a:lnTo>
                <a:lnTo>
                  <a:pt x="968" y="679"/>
                </a:lnTo>
                <a:lnTo>
                  <a:pt x="975" y="689"/>
                </a:lnTo>
                <a:lnTo>
                  <a:pt x="984" y="695"/>
                </a:lnTo>
                <a:lnTo>
                  <a:pt x="980" y="703"/>
                </a:lnTo>
                <a:lnTo>
                  <a:pt x="974" y="712"/>
                </a:lnTo>
                <a:lnTo>
                  <a:pt x="967" y="718"/>
                </a:lnTo>
                <a:lnTo>
                  <a:pt x="958" y="723"/>
                </a:lnTo>
                <a:lnTo>
                  <a:pt x="957" y="739"/>
                </a:lnTo>
                <a:lnTo>
                  <a:pt x="960" y="756"/>
                </a:lnTo>
                <a:lnTo>
                  <a:pt x="969" y="773"/>
                </a:lnTo>
                <a:lnTo>
                  <a:pt x="984" y="786"/>
                </a:lnTo>
                <a:lnTo>
                  <a:pt x="971" y="794"/>
                </a:lnTo>
                <a:lnTo>
                  <a:pt x="963" y="806"/>
                </a:lnTo>
                <a:lnTo>
                  <a:pt x="959" y="819"/>
                </a:lnTo>
                <a:lnTo>
                  <a:pt x="958" y="832"/>
                </a:lnTo>
                <a:lnTo>
                  <a:pt x="959" y="846"/>
                </a:lnTo>
                <a:lnTo>
                  <a:pt x="963" y="859"/>
                </a:lnTo>
                <a:lnTo>
                  <a:pt x="970" y="869"/>
                </a:lnTo>
                <a:lnTo>
                  <a:pt x="980" y="876"/>
                </a:lnTo>
                <a:lnTo>
                  <a:pt x="970" y="884"/>
                </a:lnTo>
                <a:lnTo>
                  <a:pt x="965" y="892"/>
                </a:lnTo>
                <a:lnTo>
                  <a:pt x="961" y="903"/>
                </a:lnTo>
                <a:lnTo>
                  <a:pt x="961" y="913"/>
                </a:lnTo>
                <a:lnTo>
                  <a:pt x="963" y="923"/>
                </a:lnTo>
                <a:lnTo>
                  <a:pt x="968" y="933"/>
                </a:lnTo>
                <a:lnTo>
                  <a:pt x="975" y="940"/>
                </a:lnTo>
                <a:lnTo>
                  <a:pt x="984" y="944"/>
                </a:lnTo>
                <a:lnTo>
                  <a:pt x="975" y="952"/>
                </a:lnTo>
                <a:lnTo>
                  <a:pt x="969" y="963"/>
                </a:lnTo>
                <a:lnTo>
                  <a:pt x="965" y="976"/>
                </a:lnTo>
                <a:lnTo>
                  <a:pt x="963" y="990"/>
                </a:lnTo>
                <a:lnTo>
                  <a:pt x="965" y="1004"/>
                </a:lnTo>
                <a:lnTo>
                  <a:pt x="970" y="1017"/>
                </a:lnTo>
                <a:lnTo>
                  <a:pt x="981" y="1027"/>
                </a:lnTo>
                <a:lnTo>
                  <a:pt x="995" y="1035"/>
                </a:lnTo>
                <a:lnTo>
                  <a:pt x="988" y="1044"/>
                </a:lnTo>
                <a:lnTo>
                  <a:pt x="984" y="1056"/>
                </a:lnTo>
                <a:lnTo>
                  <a:pt x="983" y="1066"/>
                </a:lnTo>
                <a:lnTo>
                  <a:pt x="985" y="1077"/>
                </a:lnTo>
                <a:lnTo>
                  <a:pt x="989" y="1086"/>
                </a:lnTo>
                <a:lnTo>
                  <a:pt x="996" y="1094"/>
                </a:lnTo>
                <a:lnTo>
                  <a:pt x="1005" y="1101"/>
                </a:lnTo>
                <a:lnTo>
                  <a:pt x="1016" y="1104"/>
                </a:lnTo>
                <a:lnTo>
                  <a:pt x="1016" y="509"/>
                </a:lnTo>
                <a:lnTo>
                  <a:pt x="1016" y="445"/>
                </a:lnTo>
                <a:lnTo>
                  <a:pt x="1033" y="447"/>
                </a:lnTo>
                <a:lnTo>
                  <a:pt x="1049" y="452"/>
                </a:lnTo>
                <a:lnTo>
                  <a:pt x="1063" y="459"/>
                </a:lnTo>
                <a:lnTo>
                  <a:pt x="1075" y="470"/>
                </a:lnTo>
                <a:lnTo>
                  <a:pt x="1086" y="482"/>
                </a:lnTo>
                <a:lnTo>
                  <a:pt x="1092" y="496"/>
                </a:lnTo>
                <a:lnTo>
                  <a:pt x="1098" y="511"/>
                </a:lnTo>
                <a:lnTo>
                  <a:pt x="1099" y="528"/>
                </a:lnTo>
                <a:lnTo>
                  <a:pt x="1099" y="1149"/>
                </a:lnTo>
                <a:lnTo>
                  <a:pt x="1097" y="1177"/>
                </a:lnTo>
                <a:lnTo>
                  <a:pt x="1089" y="1202"/>
                </a:lnTo>
                <a:lnTo>
                  <a:pt x="1078" y="1225"/>
                </a:lnTo>
                <a:lnTo>
                  <a:pt x="1063" y="1245"/>
                </a:lnTo>
                <a:lnTo>
                  <a:pt x="1043" y="1262"/>
                </a:lnTo>
                <a:lnTo>
                  <a:pt x="1021" y="1275"/>
                </a:lnTo>
                <a:lnTo>
                  <a:pt x="997" y="1283"/>
                </a:lnTo>
                <a:lnTo>
                  <a:pt x="969" y="1285"/>
                </a:lnTo>
                <a:lnTo>
                  <a:pt x="951" y="1284"/>
                </a:lnTo>
                <a:lnTo>
                  <a:pt x="933" y="1281"/>
                </a:lnTo>
                <a:lnTo>
                  <a:pt x="917" y="1275"/>
                </a:lnTo>
                <a:lnTo>
                  <a:pt x="901" y="1267"/>
                </a:lnTo>
                <a:lnTo>
                  <a:pt x="887" y="1258"/>
                </a:lnTo>
                <a:lnTo>
                  <a:pt x="875" y="1246"/>
                </a:lnTo>
                <a:lnTo>
                  <a:pt x="863" y="1233"/>
                </a:lnTo>
                <a:lnTo>
                  <a:pt x="853" y="1220"/>
                </a:lnTo>
                <a:lnTo>
                  <a:pt x="852" y="2098"/>
                </a:lnTo>
                <a:lnTo>
                  <a:pt x="1039" y="2098"/>
                </a:lnTo>
                <a:lnTo>
                  <a:pt x="1035" y="2088"/>
                </a:lnTo>
                <a:lnTo>
                  <a:pt x="991" y="2085"/>
                </a:lnTo>
                <a:lnTo>
                  <a:pt x="988" y="2074"/>
                </a:lnTo>
                <a:lnTo>
                  <a:pt x="867" y="2072"/>
                </a:lnTo>
                <a:lnTo>
                  <a:pt x="867" y="2022"/>
                </a:lnTo>
                <a:lnTo>
                  <a:pt x="877" y="2022"/>
                </a:lnTo>
                <a:lnTo>
                  <a:pt x="892" y="2022"/>
                </a:lnTo>
                <a:lnTo>
                  <a:pt x="908" y="2022"/>
                </a:lnTo>
                <a:lnTo>
                  <a:pt x="927" y="2022"/>
                </a:lnTo>
                <a:lnTo>
                  <a:pt x="944" y="2023"/>
                </a:lnTo>
                <a:lnTo>
                  <a:pt x="959" y="2025"/>
                </a:lnTo>
                <a:lnTo>
                  <a:pt x="970" y="2026"/>
                </a:lnTo>
                <a:lnTo>
                  <a:pt x="976" y="2027"/>
                </a:lnTo>
                <a:lnTo>
                  <a:pt x="982" y="2033"/>
                </a:lnTo>
                <a:lnTo>
                  <a:pt x="986" y="2041"/>
                </a:lnTo>
                <a:lnTo>
                  <a:pt x="990" y="2048"/>
                </a:lnTo>
                <a:lnTo>
                  <a:pt x="991" y="2050"/>
                </a:lnTo>
                <a:lnTo>
                  <a:pt x="1050" y="2050"/>
                </a:lnTo>
                <a:lnTo>
                  <a:pt x="1054" y="2075"/>
                </a:lnTo>
                <a:lnTo>
                  <a:pt x="1076" y="2075"/>
                </a:lnTo>
                <a:lnTo>
                  <a:pt x="1083" y="2027"/>
                </a:lnTo>
                <a:lnTo>
                  <a:pt x="1113" y="2020"/>
                </a:lnTo>
                <a:lnTo>
                  <a:pt x="1118" y="1959"/>
                </a:lnTo>
                <a:lnTo>
                  <a:pt x="1126" y="1959"/>
                </a:lnTo>
                <a:lnTo>
                  <a:pt x="1132" y="1984"/>
                </a:lnTo>
                <a:lnTo>
                  <a:pt x="1158" y="1997"/>
                </a:lnTo>
                <a:lnTo>
                  <a:pt x="1165" y="2033"/>
                </a:lnTo>
                <a:lnTo>
                  <a:pt x="1178" y="2034"/>
                </a:lnTo>
                <a:lnTo>
                  <a:pt x="1180" y="2049"/>
                </a:lnTo>
                <a:lnTo>
                  <a:pt x="1216" y="2056"/>
                </a:lnTo>
                <a:lnTo>
                  <a:pt x="1217" y="2066"/>
                </a:lnTo>
                <a:lnTo>
                  <a:pt x="1260" y="2070"/>
                </a:lnTo>
                <a:lnTo>
                  <a:pt x="1263" y="2081"/>
                </a:lnTo>
                <a:lnTo>
                  <a:pt x="1275" y="2086"/>
                </a:lnTo>
                <a:lnTo>
                  <a:pt x="1278" y="2097"/>
                </a:lnTo>
                <a:lnTo>
                  <a:pt x="1290" y="2116"/>
                </a:lnTo>
                <a:lnTo>
                  <a:pt x="1106" y="2116"/>
                </a:lnTo>
                <a:lnTo>
                  <a:pt x="1090" y="2131"/>
                </a:lnTo>
                <a:lnTo>
                  <a:pt x="1303" y="2131"/>
                </a:lnTo>
                <a:lnTo>
                  <a:pt x="1290" y="2116"/>
                </a:lnTo>
                <a:lnTo>
                  <a:pt x="1278" y="2097"/>
                </a:lnTo>
                <a:lnTo>
                  <a:pt x="1377" y="2097"/>
                </a:lnTo>
                <a:lnTo>
                  <a:pt x="1412" y="2131"/>
                </a:lnTo>
                <a:lnTo>
                  <a:pt x="1481" y="2134"/>
                </a:lnTo>
                <a:lnTo>
                  <a:pt x="1499" y="2144"/>
                </a:lnTo>
                <a:lnTo>
                  <a:pt x="1527" y="2143"/>
                </a:lnTo>
                <a:lnTo>
                  <a:pt x="1530" y="2154"/>
                </a:lnTo>
                <a:lnTo>
                  <a:pt x="0" y="2154"/>
                </a:lnTo>
                <a:lnTo>
                  <a:pt x="12" y="2141"/>
                </a:lnTo>
                <a:lnTo>
                  <a:pt x="45" y="2141"/>
                </a:lnTo>
                <a:lnTo>
                  <a:pt x="48" y="2134"/>
                </a:lnTo>
                <a:lnTo>
                  <a:pt x="75" y="2136"/>
                </a:lnTo>
                <a:lnTo>
                  <a:pt x="104" y="2104"/>
                </a:lnTo>
                <a:lnTo>
                  <a:pt x="100" y="2091"/>
                </a:lnTo>
                <a:lnTo>
                  <a:pt x="159" y="2089"/>
                </a:lnTo>
                <a:lnTo>
                  <a:pt x="156" y="2105"/>
                </a:lnTo>
                <a:lnTo>
                  <a:pt x="144" y="2120"/>
                </a:lnTo>
                <a:lnTo>
                  <a:pt x="295" y="2121"/>
                </a:lnTo>
                <a:lnTo>
                  <a:pt x="281" y="2105"/>
                </a:lnTo>
                <a:lnTo>
                  <a:pt x="156" y="2105"/>
                </a:lnTo>
                <a:lnTo>
                  <a:pt x="159" y="2089"/>
                </a:lnTo>
                <a:lnTo>
                  <a:pt x="179" y="2063"/>
                </a:lnTo>
                <a:lnTo>
                  <a:pt x="207" y="2058"/>
                </a:lnTo>
                <a:lnTo>
                  <a:pt x="213" y="2034"/>
                </a:lnTo>
                <a:lnTo>
                  <a:pt x="227" y="2030"/>
                </a:lnTo>
                <a:lnTo>
                  <a:pt x="240" y="2013"/>
                </a:lnTo>
                <a:lnTo>
                  <a:pt x="259" y="2011"/>
                </a:lnTo>
                <a:lnTo>
                  <a:pt x="280" y="2045"/>
                </a:lnTo>
                <a:lnTo>
                  <a:pt x="318" y="2047"/>
                </a:lnTo>
                <a:lnTo>
                  <a:pt x="324" y="2037"/>
                </a:lnTo>
                <a:lnTo>
                  <a:pt x="334" y="2018"/>
                </a:lnTo>
                <a:lnTo>
                  <a:pt x="371" y="2017"/>
                </a:lnTo>
                <a:lnTo>
                  <a:pt x="380" y="1981"/>
                </a:lnTo>
                <a:lnTo>
                  <a:pt x="391" y="1980"/>
                </a:lnTo>
                <a:lnTo>
                  <a:pt x="393" y="1972"/>
                </a:lnTo>
                <a:lnTo>
                  <a:pt x="396" y="1953"/>
                </a:lnTo>
                <a:lnTo>
                  <a:pt x="399" y="1932"/>
                </a:lnTo>
                <a:lnTo>
                  <a:pt x="399" y="1919"/>
                </a:lnTo>
                <a:lnTo>
                  <a:pt x="423" y="1931"/>
                </a:lnTo>
                <a:lnTo>
                  <a:pt x="430" y="1968"/>
                </a:lnTo>
                <a:lnTo>
                  <a:pt x="449" y="1972"/>
                </a:lnTo>
                <a:lnTo>
                  <a:pt x="452" y="2017"/>
                </a:lnTo>
                <a:lnTo>
                  <a:pt x="454" y="2017"/>
                </a:lnTo>
                <a:lnTo>
                  <a:pt x="459" y="2017"/>
                </a:lnTo>
                <a:lnTo>
                  <a:pt x="466" y="2017"/>
                </a:lnTo>
                <a:lnTo>
                  <a:pt x="474" y="2015"/>
                </a:lnTo>
                <a:lnTo>
                  <a:pt x="482" y="2017"/>
                </a:lnTo>
                <a:lnTo>
                  <a:pt x="489" y="2017"/>
                </a:lnTo>
                <a:lnTo>
                  <a:pt x="494" y="2018"/>
                </a:lnTo>
                <a:lnTo>
                  <a:pt x="498" y="2019"/>
                </a:lnTo>
                <a:lnTo>
                  <a:pt x="501" y="2022"/>
                </a:lnTo>
                <a:lnTo>
                  <a:pt x="504" y="2029"/>
                </a:lnTo>
                <a:lnTo>
                  <a:pt x="507" y="2038"/>
                </a:lnTo>
                <a:lnTo>
                  <a:pt x="512" y="2047"/>
                </a:lnTo>
                <a:lnTo>
                  <a:pt x="534" y="2073"/>
                </a:lnTo>
                <a:lnTo>
                  <a:pt x="349" y="2073"/>
                </a:lnTo>
                <a:lnTo>
                  <a:pt x="334" y="2088"/>
                </a:lnTo>
                <a:lnTo>
                  <a:pt x="546" y="2088"/>
                </a:lnTo>
                <a:lnTo>
                  <a:pt x="534" y="2073"/>
                </a:lnTo>
                <a:lnTo>
                  <a:pt x="512" y="2047"/>
                </a:lnTo>
                <a:lnTo>
                  <a:pt x="512" y="1816"/>
                </a:lnTo>
                <a:lnTo>
                  <a:pt x="512" y="1798"/>
                </a:lnTo>
                <a:lnTo>
                  <a:pt x="512" y="1331"/>
                </a:lnTo>
                <a:lnTo>
                  <a:pt x="501" y="1336"/>
                </a:lnTo>
                <a:lnTo>
                  <a:pt x="491" y="1340"/>
                </a:lnTo>
                <a:lnTo>
                  <a:pt x="481" y="1344"/>
                </a:lnTo>
                <a:lnTo>
                  <a:pt x="470" y="1347"/>
                </a:lnTo>
                <a:lnTo>
                  <a:pt x="459" y="1350"/>
                </a:lnTo>
                <a:lnTo>
                  <a:pt x="447" y="1352"/>
                </a:lnTo>
                <a:lnTo>
                  <a:pt x="436" y="1353"/>
                </a:lnTo>
                <a:lnTo>
                  <a:pt x="424" y="1353"/>
                </a:lnTo>
                <a:lnTo>
                  <a:pt x="405" y="1352"/>
                </a:lnTo>
                <a:lnTo>
                  <a:pt x="385" y="1350"/>
                </a:lnTo>
                <a:lnTo>
                  <a:pt x="368" y="1344"/>
                </a:lnTo>
                <a:lnTo>
                  <a:pt x="349" y="1338"/>
                </a:lnTo>
                <a:lnTo>
                  <a:pt x="333" y="1330"/>
                </a:lnTo>
                <a:lnTo>
                  <a:pt x="317" y="1320"/>
                </a:lnTo>
                <a:lnTo>
                  <a:pt x="302" y="1309"/>
                </a:lnTo>
                <a:lnTo>
                  <a:pt x="289" y="1297"/>
                </a:lnTo>
                <a:lnTo>
                  <a:pt x="277" y="1283"/>
                </a:lnTo>
                <a:lnTo>
                  <a:pt x="265" y="1268"/>
                </a:lnTo>
                <a:lnTo>
                  <a:pt x="256" y="1252"/>
                </a:lnTo>
                <a:lnTo>
                  <a:pt x="248" y="1236"/>
                </a:lnTo>
                <a:lnTo>
                  <a:pt x="241" y="1218"/>
                </a:lnTo>
                <a:lnTo>
                  <a:pt x="236" y="1200"/>
                </a:lnTo>
                <a:lnTo>
                  <a:pt x="234" y="1180"/>
                </a:lnTo>
                <a:lnTo>
                  <a:pt x="233" y="1161"/>
                </a:lnTo>
                <a:lnTo>
                  <a:pt x="233" y="832"/>
                </a:lnTo>
                <a:lnTo>
                  <a:pt x="235" y="812"/>
                </a:lnTo>
                <a:lnTo>
                  <a:pt x="241" y="792"/>
                </a:lnTo>
                <a:lnTo>
                  <a:pt x="250" y="775"/>
                </a:lnTo>
                <a:lnTo>
                  <a:pt x="262" y="760"/>
                </a:lnTo>
                <a:lnTo>
                  <a:pt x="277" y="747"/>
                </a:lnTo>
                <a:lnTo>
                  <a:pt x="294" y="737"/>
                </a:lnTo>
                <a:lnTo>
                  <a:pt x="313" y="731"/>
                </a:lnTo>
                <a:lnTo>
                  <a:pt x="334" y="729"/>
                </a:lnTo>
                <a:lnTo>
                  <a:pt x="325" y="794"/>
                </a:lnTo>
                <a:lnTo>
                  <a:pt x="311" y="797"/>
                </a:lnTo>
                <a:lnTo>
                  <a:pt x="299" y="803"/>
                </a:lnTo>
                <a:lnTo>
                  <a:pt x="286" y="812"/>
                </a:lnTo>
                <a:lnTo>
                  <a:pt x="278" y="824"/>
                </a:lnTo>
                <a:lnTo>
                  <a:pt x="273" y="838"/>
                </a:lnTo>
                <a:lnTo>
                  <a:pt x="274" y="853"/>
                </a:lnTo>
                <a:lnTo>
                  <a:pt x="282" y="869"/>
                </a:lnTo>
                <a:lnTo>
                  <a:pt x="300" y="884"/>
                </a:lnTo>
                <a:lnTo>
                  <a:pt x="299" y="887"/>
                </a:lnTo>
                <a:lnTo>
                  <a:pt x="295" y="891"/>
                </a:lnTo>
                <a:lnTo>
                  <a:pt x="287" y="896"/>
                </a:lnTo>
                <a:lnTo>
                  <a:pt x="274" y="897"/>
                </a:lnTo>
                <a:lnTo>
                  <a:pt x="269" y="910"/>
                </a:lnTo>
                <a:lnTo>
                  <a:pt x="267" y="928"/>
                </a:lnTo>
                <a:lnTo>
                  <a:pt x="274" y="950"/>
                </a:lnTo>
                <a:lnTo>
                  <a:pt x="293" y="968"/>
                </a:lnTo>
                <a:lnTo>
                  <a:pt x="280" y="979"/>
                </a:lnTo>
                <a:lnTo>
                  <a:pt x="272" y="991"/>
                </a:lnTo>
                <a:lnTo>
                  <a:pt x="267" y="1004"/>
                </a:lnTo>
                <a:lnTo>
                  <a:pt x="266" y="1017"/>
                </a:lnTo>
                <a:lnTo>
                  <a:pt x="269" y="1029"/>
                </a:lnTo>
                <a:lnTo>
                  <a:pt x="273" y="1041"/>
                </a:lnTo>
                <a:lnTo>
                  <a:pt x="281" y="1050"/>
                </a:lnTo>
                <a:lnTo>
                  <a:pt x="290" y="1058"/>
                </a:lnTo>
                <a:lnTo>
                  <a:pt x="278" y="1074"/>
                </a:lnTo>
                <a:lnTo>
                  <a:pt x="277" y="1093"/>
                </a:lnTo>
                <a:lnTo>
                  <a:pt x="282" y="1110"/>
                </a:lnTo>
                <a:lnTo>
                  <a:pt x="293" y="1120"/>
                </a:lnTo>
                <a:lnTo>
                  <a:pt x="287" y="1130"/>
                </a:lnTo>
                <a:lnTo>
                  <a:pt x="281" y="1143"/>
                </a:lnTo>
                <a:lnTo>
                  <a:pt x="279" y="1161"/>
                </a:lnTo>
                <a:lnTo>
                  <a:pt x="280" y="1178"/>
                </a:lnTo>
                <a:lnTo>
                  <a:pt x="285" y="1195"/>
                </a:lnTo>
                <a:lnTo>
                  <a:pt x="293" y="1211"/>
                </a:lnTo>
                <a:lnTo>
                  <a:pt x="305" y="1223"/>
                </a:lnTo>
                <a:lnTo>
                  <a:pt x="325" y="1231"/>
                </a:lnTo>
                <a:lnTo>
                  <a:pt x="325" y="794"/>
                </a:lnTo>
                <a:lnTo>
                  <a:pt x="334" y="729"/>
                </a:lnTo>
                <a:lnTo>
                  <a:pt x="355" y="731"/>
                </a:lnTo>
                <a:lnTo>
                  <a:pt x="375" y="737"/>
                </a:lnTo>
                <a:lnTo>
                  <a:pt x="392" y="746"/>
                </a:lnTo>
                <a:lnTo>
                  <a:pt x="407" y="759"/>
                </a:lnTo>
                <a:lnTo>
                  <a:pt x="420" y="775"/>
                </a:lnTo>
                <a:lnTo>
                  <a:pt x="430" y="792"/>
                </a:lnTo>
                <a:lnTo>
                  <a:pt x="436" y="812"/>
                </a:lnTo>
                <a:lnTo>
                  <a:pt x="438" y="832"/>
                </a:lnTo>
                <a:lnTo>
                  <a:pt x="438" y="1094"/>
                </a:lnTo>
                <a:lnTo>
                  <a:pt x="439" y="1103"/>
                </a:lnTo>
                <a:lnTo>
                  <a:pt x="441" y="1112"/>
                </a:lnTo>
                <a:lnTo>
                  <a:pt x="446" y="1120"/>
                </a:lnTo>
                <a:lnTo>
                  <a:pt x="452" y="1127"/>
                </a:lnTo>
                <a:lnTo>
                  <a:pt x="459" y="1133"/>
                </a:lnTo>
                <a:lnTo>
                  <a:pt x="467" y="1138"/>
                </a:lnTo>
                <a:lnTo>
                  <a:pt x="476" y="1140"/>
                </a:lnTo>
                <a:lnTo>
                  <a:pt x="485" y="1141"/>
                </a:lnTo>
                <a:lnTo>
                  <a:pt x="492" y="1141"/>
                </a:lnTo>
                <a:lnTo>
                  <a:pt x="499" y="1139"/>
                </a:lnTo>
                <a:lnTo>
                  <a:pt x="506" y="1137"/>
                </a:lnTo>
                <a:lnTo>
                  <a:pt x="512" y="1133"/>
                </a:lnTo>
                <a:lnTo>
                  <a:pt x="512" y="171"/>
                </a:lnTo>
                <a:lnTo>
                  <a:pt x="514" y="145"/>
                </a:lnTo>
                <a:lnTo>
                  <a:pt x="520" y="121"/>
                </a:lnTo>
                <a:lnTo>
                  <a:pt x="529" y="96"/>
                </a:lnTo>
                <a:lnTo>
                  <a:pt x="542" y="75"/>
                </a:lnTo>
                <a:lnTo>
                  <a:pt x="557" y="55"/>
                </a:lnTo>
                <a:lnTo>
                  <a:pt x="575" y="39"/>
                </a:lnTo>
                <a:lnTo>
                  <a:pt x="596" y="24"/>
                </a:lnTo>
                <a:lnTo>
                  <a:pt x="618" y="12"/>
                </a:lnTo>
                <a:lnTo>
                  <a:pt x="618" y="121"/>
                </a:lnTo>
                <a:lnTo>
                  <a:pt x="598" y="126"/>
                </a:lnTo>
                <a:lnTo>
                  <a:pt x="583" y="138"/>
                </a:lnTo>
                <a:lnTo>
                  <a:pt x="573" y="152"/>
                </a:lnTo>
                <a:lnTo>
                  <a:pt x="567" y="168"/>
                </a:lnTo>
                <a:lnTo>
                  <a:pt x="565" y="185"/>
                </a:lnTo>
                <a:lnTo>
                  <a:pt x="566" y="200"/>
                </a:lnTo>
                <a:lnTo>
                  <a:pt x="569" y="214"/>
                </a:lnTo>
                <a:lnTo>
                  <a:pt x="576" y="224"/>
                </a:lnTo>
                <a:lnTo>
                  <a:pt x="564" y="238"/>
                </a:lnTo>
                <a:lnTo>
                  <a:pt x="560" y="260"/>
                </a:lnTo>
                <a:lnTo>
                  <a:pt x="564" y="282"/>
                </a:lnTo>
                <a:lnTo>
                  <a:pt x="572" y="296"/>
                </a:lnTo>
                <a:lnTo>
                  <a:pt x="561" y="306"/>
                </a:lnTo>
                <a:lnTo>
                  <a:pt x="554" y="319"/>
                </a:lnTo>
                <a:lnTo>
                  <a:pt x="552" y="334"/>
                </a:lnTo>
                <a:lnTo>
                  <a:pt x="553" y="349"/>
                </a:lnTo>
                <a:lnTo>
                  <a:pt x="558" y="364"/>
                </a:lnTo>
                <a:lnTo>
                  <a:pt x="566" y="378"/>
                </a:lnTo>
                <a:lnTo>
                  <a:pt x="575" y="388"/>
                </a:lnTo>
                <a:lnTo>
                  <a:pt x="588" y="395"/>
                </a:lnTo>
                <a:lnTo>
                  <a:pt x="585" y="410"/>
                </a:lnTo>
                <a:lnTo>
                  <a:pt x="579" y="421"/>
                </a:lnTo>
                <a:lnTo>
                  <a:pt x="568" y="430"/>
                </a:lnTo>
                <a:lnTo>
                  <a:pt x="555" y="435"/>
                </a:lnTo>
                <a:lnTo>
                  <a:pt x="557" y="449"/>
                </a:lnTo>
                <a:lnTo>
                  <a:pt x="560" y="464"/>
                </a:lnTo>
                <a:lnTo>
                  <a:pt x="568" y="477"/>
                </a:lnTo>
                <a:lnTo>
                  <a:pt x="579" y="485"/>
                </a:lnTo>
                <a:lnTo>
                  <a:pt x="568" y="496"/>
                </a:lnTo>
                <a:lnTo>
                  <a:pt x="561" y="509"/>
                </a:lnTo>
                <a:lnTo>
                  <a:pt x="558" y="524"/>
                </a:lnTo>
                <a:lnTo>
                  <a:pt x="558" y="539"/>
                </a:lnTo>
                <a:lnTo>
                  <a:pt x="560" y="554"/>
                </a:lnTo>
                <a:lnTo>
                  <a:pt x="566" y="566"/>
                </a:lnTo>
                <a:lnTo>
                  <a:pt x="575" y="578"/>
                </a:lnTo>
                <a:lnTo>
                  <a:pt x="585" y="585"/>
                </a:lnTo>
                <a:lnTo>
                  <a:pt x="581" y="592"/>
                </a:lnTo>
                <a:lnTo>
                  <a:pt x="574" y="598"/>
                </a:lnTo>
                <a:lnTo>
                  <a:pt x="567" y="601"/>
                </a:lnTo>
                <a:lnTo>
                  <a:pt x="559" y="604"/>
                </a:lnTo>
                <a:lnTo>
                  <a:pt x="557" y="622"/>
                </a:lnTo>
                <a:lnTo>
                  <a:pt x="559" y="639"/>
                </a:lnTo>
                <a:lnTo>
                  <a:pt x="566" y="653"/>
                </a:lnTo>
                <a:lnTo>
                  <a:pt x="579" y="663"/>
                </a:lnTo>
                <a:lnTo>
                  <a:pt x="569" y="671"/>
                </a:lnTo>
                <a:lnTo>
                  <a:pt x="562" y="682"/>
                </a:lnTo>
                <a:lnTo>
                  <a:pt x="558" y="693"/>
                </a:lnTo>
                <a:lnTo>
                  <a:pt x="558" y="706"/>
                </a:lnTo>
                <a:lnTo>
                  <a:pt x="562" y="720"/>
                </a:lnTo>
                <a:lnTo>
                  <a:pt x="573" y="732"/>
                </a:lnTo>
                <a:lnTo>
                  <a:pt x="583" y="744"/>
                </a:lnTo>
                <a:lnTo>
                  <a:pt x="589" y="752"/>
                </a:lnTo>
                <a:lnTo>
                  <a:pt x="592" y="760"/>
                </a:lnTo>
                <a:lnTo>
                  <a:pt x="591" y="767"/>
                </a:lnTo>
                <a:lnTo>
                  <a:pt x="588" y="771"/>
                </a:lnTo>
                <a:lnTo>
                  <a:pt x="583" y="776"/>
                </a:lnTo>
                <a:lnTo>
                  <a:pt x="576" y="782"/>
                </a:lnTo>
                <a:lnTo>
                  <a:pt x="570" y="786"/>
                </a:lnTo>
                <a:lnTo>
                  <a:pt x="566" y="793"/>
                </a:lnTo>
                <a:lnTo>
                  <a:pt x="562" y="801"/>
                </a:lnTo>
                <a:lnTo>
                  <a:pt x="562" y="820"/>
                </a:lnTo>
                <a:lnTo>
                  <a:pt x="567" y="838"/>
                </a:lnTo>
                <a:lnTo>
                  <a:pt x="575" y="852"/>
                </a:lnTo>
                <a:lnTo>
                  <a:pt x="583" y="861"/>
                </a:lnTo>
                <a:lnTo>
                  <a:pt x="572" y="869"/>
                </a:lnTo>
                <a:lnTo>
                  <a:pt x="565" y="882"/>
                </a:lnTo>
                <a:lnTo>
                  <a:pt x="561" y="896"/>
                </a:lnTo>
                <a:lnTo>
                  <a:pt x="561" y="911"/>
                </a:lnTo>
                <a:lnTo>
                  <a:pt x="565" y="927"/>
                </a:lnTo>
                <a:lnTo>
                  <a:pt x="572" y="941"/>
                </a:lnTo>
                <a:lnTo>
                  <a:pt x="581" y="952"/>
                </a:lnTo>
                <a:lnTo>
                  <a:pt x="592" y="960"/>
                </a:lnTo>
                <a:lnTo>
                  <a:pt x="589" y="964"/>
                </a:lnTo>
                <a:lnTo>
                  <a:pt x="582" y="971"/>
                </a:lnTo>
                <a:lnTo>
                  <a:pt x="574" y="980"/>
                </a:lnTo>
                <a:lnTo>
                  <a:pt x="566" y="986"/>
                </a:lnTo>
                <a:lnTo>
                  <a:pt x="567" y="988"/>
                </a:lnTo>
                <a:lnTo>
                  <a:pt x="572" y="994"/>
                </a:lnTo>
                <a:lnTo>
                  <a:pt x="575" y="1000"/>
                </a:lnTo>
                <a:lnTo>
                  <a:pt x="580" y="1004"/>
                </a:lnTo>
                <a:lnTo>
                  <a:pt x="569" y="1021"/>
                </a:lnTo>
                <a:lnTo>
                  <a:pt x="568" y="1046"/>
                </a:lnTo>
                <a:lnTo>
                  <a:pt x="574" y="1070"/>
                </a:lnTo>
                <a:lnTo>
                  <a:pt x="588" y="1087"/>
                </a:lnTo>
                <a:lnTo>
                  <a:pt x="575" y="1104"/>
                </a:lnTo>
                <a:lnTo>
                  <a:pt x="572" y="1127"/>
                </a:lnTo>
                <a:lnTo>
                  <a:pt x="576" y="1148"/>
                </a:lnTo>
                <a:lnTo>
                  <a:pt x="588" y="1161"/>
                </a:lnTo>
                <a:lnTo>
                  <a:pt x="581" y="1165"/>
                </a:lnTo>
                <a:lnTo>
                  <a:pt x="576" y="1173"/>
                </a:lnTo>
                <a:lnTo>
                  <a:pt x="572" y="1183"/>
                </a:lnTo>
                <a:lnTo>
                  <a:pt x="570" y="1190"/>
                </a:lnTo>
                <a:lnTo>
                  <a:pt x="580" y="1192"/>
                </a:lnTo>
                <a:lnTo>
                  <a:pt x="587" y="1195"/>
                </a:lnTo>
                <a:lnTo>
                  <a:pt x="592" y="1201"/>
                </a:lnTo>
                <a:lnTo>
                  <a:pt x="597" y="1207"/>
                </a:lnTo>
                <a:lnTo>
                  <a:pt x="600" y="1214"/>
                </a:lnTo>
                <a:lnTo>
                  <a:pt x="603" y="1222"/>
                </a:lnTo>
                <a:lnTo>
                  <a:pt x="604" y="1229"/>
                </a:lnTo>
                <a:lnTo>
                  <a:pt x="604" y="1237"/>
                </a:lnTo>
                <a:lnTo>
                  <a:pt x="603" y="1244"/>
                </a:lnTo>
                <a:lnTo>
                  <a:pt x="602" y="1251"/>
                </a:lnTo>
                <a:lnTo>
                  <a:pt x="599" y="1258"/>
                </a:lnTo>
                <a:lnTo>
                  <a:pt x="596" y="1263"/>
                </a:lnTo>
                <a:lnTo>
                  <a:pt x="591" y="1268"/>
                </a:lnTo>
                <a:lnTo>
                  <a:pt x="585" y="1272"/>
                </a:lnTo>
                <a:lnTo>
                  <a:pt x="577" y="1276"/>
                </a:lnTo>
                <a:lnTo>
                  <a:pt x="568" y="1279"/>
                </a:lnTo>
                <a:lnTo>
                  <a:pt x="564" y="1298"/>
                </a:lnTo>
                <a:lnTo>
                  <a:pt x="565" y="1316"/>
                </a:lnTo>
                <a:lnTo>
                  <a:pt x="573" y="1332"/>
                </a:lnTo>
                <a:lnTo>
                  <a:pt x="587" y="1345"/>
                </a:lnTo>
                <a:lnTo>
                  <a:pt x="574" y="1359"/>
                </a:lnTo>
                <a:lnTo>
                  <a:pt x="567" y="1374"/>
                </a:lnTo>
                <a:lnTo>
                  <a:pt x="564" y="1390"/>
                </a:lnTo>
                <a:lnTo>
                  <a:pt x="565" y="1406"/>
                </a:lnTo>
                <a:lnTo>
                  <a:pt x="568" y="1421"/>
                </a:lnTo>
                <a:lnTo>
                  <a:pt x="574" y="1435"/>
                </a:lnTo>
                <a:lnTo>
                  <a:pt x="581" y="1446"/>
                </a:lnTo>
                <a:lnTo>
                  <a:pt x="589" y="1454"/>
                </a:lnTo>
                <a:lnTo>
                  <a:pt x="583" y="1459"/>
                </a:lnTo>
                <a:lnTo>
                  <a:pt x="576" y="1466"/>
                </a:lnTo>
                <a:lnTo>
                  <a:pt x="572" y="1479"/>
                </a:lnTo>
                <a:lnTo>
                  <a:pt x="569" y="1496"/>
                </a:lnTo>
                <a:lnTo>
                  <a:pt x="574" y="1513"/>
                </a:lnTo>
                <a:lnTo>
                  <a:pt x="582" y="1522"/>
                </a:lnTo>
                <a:lnTo>
                  <a:pt x="591" y="1533"/>
                </a:lnTo>
                <a:lnTo>
                  <a:pt x="595" y="1550"/>
                </a:lnTo>
                <a:lnTo>
                  <a:pt x="590" y="1567"/>
                </a:lnTo>
                <a:lnTo>
                  <a:pt x="581" y="1578"/>
                </a:lnTo>
                <a:lnTo>
                  <a:pt x="572" y="1586"/>
                </a:lnTo>
                <a:lnTo>
                  <a:pt x="568" y="1597"/>
                </a:lnTo>
                <a:lnTo>
                  <a:pt x="573" y="1610"/>
                </a:lnTo>
                <a:lnTo>
                  <a:pt x="582" y="1620"/>
                </a:lnTo>
                <a:lnTo>
                  <a:pt x="589" y="1628"/>
                </a:lnTo>
                <a:lnTo>
                  <a:pt x="591" y="1634"/>
                </a:lnTo>
                <a:lnTo>
                  <a:pt x="580" y="1640"/>
                </a:lnTo>
                <a:lnTo>
                  <a:pt x="573" y="1649"/>
                </a:lnTo>
                <a:lnTo>
                  <a:pt x="569" y="1661"/>
                </a:lnTo>
                <a:lnTo>
                  <a:pt x="569" y="1673"/>
                </a:lnTo>
                <a:lnTo>
                  <a:pt x="574" y="1685"/>
                </a:lnTo>
                <a:lnTo>
                  <a:pt x="580" y="1696"/>
                </a:lnTo>
                <a:lnTo>
                  <a:pt x="589" y="1707"/>
                </a:lnTo>
                <a:lnTo>
                  <a:pt x="599" y="1712"/>
                </a:lnTo>
                <a:lnTo>
                  <a:pt x="587" y="1717"/>
                </a:lnTo>
                <a:lnTo>
                  <a:pt x="577" y="1725"/>
                </a:lnTo>
                <a:lnTo>
                  <a:pt x="572" y="1736"/>
                </a:lnTo>
                <a:lnTo>
                  <a:pt x="569" y="1748"/>
                </a:lnTo>
                <a:lnTo>
                  <a:pt x="569" y="1761"/>
                </a:lnTo>
                <a:lnTo>
                  <a:pt x="574" y="1772"/>
                </a:lnTo>
                <a:lnTo>
                  <a:pt x="581" y="1782"/>
                </a:lnTo>
                <a:lnTo>
                  <a:pt x="591" y="1787"/>
                </a:lnTo>
                <a:lnTo>
                  <a:pt x="587" y="1791"/>
                </a:lnTo>
                <a:lnTo>
                  <a:pt x="583" y="1798"/>
                </a:lnTo>
                <a:lnTo>
                  <a:pt x="579" y="1808"/>
                </a:lnTo>
                <a:lnTo>
                  <a:pt x="576" y="1820"/>
                </a:lnTo>
                <a:lnTo>
                  <a:pt x="576" y="1831"/>
                </a:lnTo>
                <a:lnTo>
                  <a:pt x="580" y="1844"/>
                </a:lnTo>
                <a:lnTo>
                  <a:pt x="588" y="1854"/>
                </a:lnTo>
                <a:lnTo>
                  <a:pt x="599" y="1863"/>
                </a:lnTo>
                <a:lnTo>
                  <a:pt x="589" y="1875"/>
                </a:lnTo>
                <a:lnTo>
                  <a:pt x="583" y="1886"/>
                </a:lnTo>
                <a:lnTo>
                  <a:pt x="582" y="1899"/>
                </a:lnTo>
                <a:lnTo>
                  <a:pt x="584" y="1911"/>
                </a:lnTo>
                <a:lnTo>
                  <a:pt x="589" y="1921"/>
                </a:lnTo>
                <a:lnTo>
                  <a:pt x="597" y="1930"/>
                </a:lnTo>
                <a:lnTo>
                  <a:pt x="606" y="1936"/>
                </a:lnTo>
                <a:lnTo>
                  <a:pt x="618" y="1939"/>
                </a:lnTo>
                <a:lnTo>
                  <a:pt x="618" y="121"/>
                </a:lnTo>
                <a:lnTo>
                  <a:pt x="618" y="12"/>
                </a:lnTo>
                <a:close/>
              </a:path>
            </a:pathLst>
          </a:custGeom>
          <a:solidFill>
            <a:srgbClr val="008000"/>
          </a:solidFill>
          <a:ln w="9525">
            <a:noFill/>
            <a:round/>
            <a:headEnd/>
            <a:tailEnd/>
          </a:ln>
        </p:spPr>
        <p:txBody>
          <a:bodyPr/>
          <a:lstStyle/>
          <a:p>
            <a:endParaRPr lang="fa-IR">
              <a:cs typeface="B Nazanin" pitchFamily="2" charset="-78"/>
            </a:endParaRPr>
          </a:p>
        </p:txBody>
      </p:sp>
      <p:pic>
        <p:nvPicPr>
          <p:cNvPr id="6148" name="Picture 4" descr="btree04"/>
          <p:cNvPicPr>
            <a:picLocks noChangeAspect="1" noChangeArrowheads="1"/>
          </p:cNvPicPr>
          <p:nvPr/>
        </p:nvPicPr>
        <p:blipFill>
          <a:blip r:embed="rId3"/>
          <a:srcRect/>
          <a:stretch>
            <a:fillRect/>
          </a:stretch>
        </p:blipFill>
        <p:spPr bwMode="auto">
          <a:xfrm>
            <a:off x="8110538" y="2554288"/>
            <a:ext cx="1033462" cy="1200150"/>
          </a:xfrm>
          <a:prstGeom prst="rect">
            <a:avLst/>
          </a:prstGeom>
          <a:noFill/>
          <a:ln w="9525">
            <a:noFill/>
            <a:miter lim="800000"/>
            <a:headEnd/>
            <a:tailEnd/>
          </a:ln>
        </p:spPr>
      </p:pic>
      <p:pic>
        <p:nvPicPr>
          <p:cNvPr id="6149" name="Picture 5" descr="btree04"/>
          <p:cNvPicPr>
            <a:picLocks noChangeAspect="1" noChangeArrowheads="1"/>
          </p:cNvPicPr>
          <p:nvPr/>
        </p:nvPicPr>
        <p:blipFill>
          <a:blip r:embed="rId3"/>
          <a:srcRect/>
          <a:stretch>
            <a:fillRect/>
          </a:stretch>
        </p:blipFill>
        <p:spPr bwMode="auto">
          <a:xfrm>
            <a:off x="7408863" y="2247900"/>
            <a:ext cx="1033462" cy="1200150"/>
          </a:xfrm>
          <a:prstGeom prst="rect">
            <a:avLst/>
          </a:prstGeom>
          <a:noFill/>
          <a:ln w="9525">
            <a:noFill/>
            <a:miter lim="800000"/>
            <a:headEnd/>
            <a:tailEnd/>
          </a:ln>
        </p:spPr>
      </p:pic>
      <p:pic>
        <p:nvPicPr>
          <p:cNvPr id="6150" name="Picture 6" descr="btree04"/>
          <p:cNvPicPr>
            <a:picLocks noChangeAspect="1" noChangeArrowheads="1"/>
          </p:cNvPicPr>
          <p:nvPr/>
        </p:nvPicPr>
        <p:blipFill>
          <a:blip r:embed="rId3"/>
          <a:srcRect/>
          <a:stretch>
            <a:fillRect/>
          </a:stretch>
        </p:blipFill>
        <p:spPr bwMode="auto">
          <a:xfrm>
            <a:off x="6597650" y="1892300"/>
            <a:ext cx="1033463" cy="1200150"/>
          </a:xfrm>
          <a:prstGeom prst="rect">
            <a:avLst/>
          </a:prstGeom>
          <a:noFill/>
          <a:ln w="9525">
            <a:noFill/>
            <a:miter lim="800000"/>
            <a:headEnd/>
            <a:tailEnd/>
          </a:ln>
        </p:spPr>
      </p:pic>
      <p:sp>
        <p:nvSpPr>
          <p:cNvPr id="6151" name="Freeform 7"/>
          <p:cNvSpPr>
            <a:spLocks/>
          </p:cNvSpPr>
          <p:nvPr/>
        </p:nvSpPr>
        <p:spPr bwMode="auto">
          <a:xfrm>
            <a:off x="304800" y="1828800"/>
            <a:ext cx="8428038" cy="3889375"/>
          </a:xfrm>
          <a:custGeom>
            <a:avLst/>
            <a:gdLst>
              <a:gd name="T0" fmla="*/ 0 w 5309"/>
              <a:gd name="T1" fmla="*/ 2147483647 h 2450"/>
              <a:gd name="T2" fmla="*/ 2147483647 w 5309"/>
              <a:gd name="T3" fmla="*/ 2147483647 h 2450"/>
              <a:gd name="T4" fmla="*/ 2147483647 w 5309"/>
              <a:gd name="T5" fmla="*/ 2147483647 h 2450"/>
              <a:gd name="T6" fmla="*/ 2147483647 w 5309"/>
              <a:gd name="T7" fmla="*/ 2147483647 h 2450"/>
              <a:gd name="T8" fmla="*/ 2147483647 w 5309"/>
              <a:gd name="T9" fmla="*/ 2147483647 h 2450"/>
              <a:gd name="T10" fmla="*/ 2147483647 w 5309"/>
              <a:gd name="T11" fmla="*/ 2147483647 h 2450"/>
              <a:gd name="T12" fmla="*/ 2147483647 w 5309"/>
              <a:gd name="T13" fmla="*/ 2147483647 h 2450"/>
              <a:gd name="T14" fmla="*/ 2147483647 w 5309"/>
              <a:gd name="T15" fmla="*/ 2147483647 h 2450"/>
              <a:gd name="T16" fmla="*/ 2147483647 w 5309"/>
              <a:gd name="T17" fmla="*/ 2147483647 h 2450"/>
              <a:gd name="T18" fmla="*/ 2147483647 w 5309"/>
              <a:gd name="T19" fmla="*/ 2147483647 h 2450"/>
              <a:gd name="T20" fmla="*/ 2147483647 w 5309"/>
              <a:gd name="T21" fmla="*/ 2147483647 h 2450"/>
              <a:gd name="T22" fmla="*/ 2147483647 w 5309"/>
              <a:gd name="T23" fmla="*/ 2147483647 h 2450"/>
              <a:gd name="T24" fmla="*/ 2147483647 w 5309"/>
              <a:gd name="T25" fmla="*/ 2147483647 h 2450"/>
              <a:gd name="T26" fmla="*/ 2147483647 w 5309"/>
              <a:gd name="T27" fmla="*/ 2147483647 h 2450"/>
              <a:gd name="T28" fmla="*/ 2147483647 w 5309"/>
              <a:gd name="T29" fmla="*/ 2147483647 h 2450"/>
              <a:gd name="T30" fmla="*/ 2147483647 w 5309"/>
              <a:gd name="T31" fmla="*/ 2147483647 h 2450"/>
              <a:gd name="T32" fmla="*/ 2147483647 w 5309"/>
              <a:gd name="T33" fmla="*/ 2147483647 h 2450"/>
              <a:gd name="T34" fmla="*/ 2147483647 w 5309"/>
              <a:gd name="T35" fmla="*/ 2147483647 h 2450"/>
              <a:gd name="T36" fmla="*/ 2147483647 w 5309"/>
              <a:gd name="T37" fmla="*/ 2147483647 h 2450"/>
              <a:gd name="T38" fmla="*/ 2147483647 w 5309"/>
              <a:gd name="T39" fmla="*/ 2147483647 h 2450"/>
              <a:gd name="T40" fmla="*/ 2147483647 w 5309"/>
              <a:gd name="T41" fmla="*/ 2147483647 h 2450"/>
              <a:gd name="T42" fmla="*/ 2147483647 w 5309"/>
              <a:gd name="T43" fmla="*/ 2147483647 h 2450"/>
              <a:gd name="T44" fmla="*/ 2147483647 w 5309"/>
              <a:gd name="T45" fmla="*/ 2147483647 h 2450"/>
              <a:gd name="T46" fmla="*/ 2147483647 w 5309"/>
              <a:gd name="T47" fmla="*/ 2147483647 h 2450"/>
              <a:gd name="T48" fmla="*/ 2147483647 w 5309"/>
              <a:gd name="T49" fmla="*/ 2147483647 h 2450"/>
              <a:gd name="T50" fmla="*/ 2147483647 w 5309"/>
              <a:gd name="T51" fmla="*/ 2147483647 h 2450"/>
              <a:gd name="T52" fmla="*/ 2147483647 w 5309"/>
              <a:gd name="T53" fmla="*/ 2147483647 h 2450"/>
              <a:gd name="T54" fmla="*/ 2147483647 w 5309"/>
              <a:gd name="T55" fmla="*/ 2147483647 h 2450"/>
              <a:gd name="T56" fmla="*/ 2147483647 w 5309"/>
              <a:gd name="T57" fmla="*/ 2147483647 h 2450"/>
              <a:gd name="T58" fmla="*/ 2147483647 w 5309"/>
              <a:gd name="T59" fmla="*/ 2147483647 h 2450"/>
              <a:gd name="T60" fmla="*/ 2147483647 w 5309"/>
              <a:gd name="T61" fmla="*/ 2147483647 h 2450"/>
              <a:gd name="T62" fmla="*/ 2147483647 w 5309"/>
              <a:gd name="T63" fmla="*/ 2147483647 h 2450"/>
              <a:gd name="T64" fmla="*/ 2147483647 w 5309"/>
              <a:gd name="T65" fmla="*/ 2147483647 h 2450"/>
              <a:gd name="T66" fmla="*/ 2147483647 w 5309"/>
              <a:gd name="T67" fmla="*/ 2147483647 h 2450"/>
              <a:gd name="T68" fmla="*/ 2147483647 w 5309"/>
              <a:gd name="T69" fmla="*/ 2147483647 h 2450"/>
              <a:gd name="T70" fmla="*/ 2147483647 w 5309"/>
              <a:gd name="T71" fmla="*/ 2147483647 h 2450"/>
              <a:gd name="T72" fmla="*/ 2147483647 w 5309"/>
              <a:gd name="T73" fmla="*/ 2147483647 h 2450"/>
              <a:gd name="T74" fmla="*/ 2147483647 w 5309"/>
              <a:gd name="T75" fmla="*/ 2147483647 h 2450"/>
              <a:gd name="T76" fmla="*/ 2147483647 w 5309"/>
              <a:gd name="T77" fmla="*/ 2147483647 h 2450"/>
              <a:gd name="T78" fmla="*/ 2147483647 w 5309"/>
              <a:gd name="T79" fmla="*/ 2147483647 h 2450"/>
              <a:gd name="T80" fmla="*/ 2147483647 w 5309"/>
              <a:gd name="T81" fmla="*/ 2147483647 h 2450"/>
              <a:gd name="T82" fmla="*/ 2147483647 w 5309"/>
              <a:gd name="T83" fmla="*/ 2147483647 h 24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09"/>
              <a:gd name="T127" fmla="*/ 0 h 2450"/>
              <a:gd name="T128" fmla="*/ 5309 w 5309"/>
              <a:gd name="T129" fmla="*/ 2450 h 24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09" h="2450">
                <a:moveTo>
                  <a:pt x="0" y="21"/>
                </a:moveTo>
                <a:cubicBezTo>
                  <a:pt x="38" y="14"/>
                  <a:pt x="65" y="0"/>
                  <a:pt x="102" y="21"/>
                </a:cubicBezTo>
                <a:cubicBezTo>
                  <a:pt x="168" y="59"/>
                  <a:pt x="101" y="72"/>
                  <a:pt x="204" y="100"/>
                </a:cubicBezTo>
                <a:cubicBezTo>
                  <a:pt x="313" y="129"/>
                  <a:pt x="337" y="126"/>
                  <a:pt x="486" y="134"/>
                </a:cubicBezTo>
                <a:cubicBezTo>
                  <a:pt x="549" y="156"/>
                  <a:pt x="547" y="167"/>
                  <a:pt x="622" y="179"/>
                </a:cubicBezTo>
                <a:cubicBezTo>
                  <a:pt x="732" y="218"/>
                  <a:pt x="547" y="156"/>
                  <a:pt x="836" y="202"/>
                </a:cubicBezTo>
                <a:cubicBezTo>
                  <a:pt x="874" y="208"/>
                  <a:pt x="912" y="261"/>
                  <a:pt x="949" y="270"/>
                </a:cubicBezTo>
                <a:cubicBezTo>
                  <a:pt x="1052" y="294"/>
                  <a:pt x="1184" y="296"/>
                  <a:pt x="1288" y="304"/>
                </a:cubicBezTo>
                <a:cubicBezTo>
                  <a:pt x="1399" y="331"/>
                  <a:pt x="1497" y="331"/>
                  <a:pt x="1616" y="338"/>
                </a:cubicBezTo>
                <a:cubicBezTo>
                  <a:pt x="1630" y="395"/>
                  <a:pt x="1665" y="446"/>
                  <a:pt x="1695" y="496"/>
                </a:cubicBezTo>
                <a:cubicBezTo>
                  <a:pt x="1709" y="519"/>
                  <a:pt x="1740" y="563"/>
                  <a:pt x="1740" y="563"/>
                </a:cubicBezTo>
                <a:cubicBezTo>
                  <a:pt x="1757" y="614"/>
                  <a:pt x="1780" y="659"/>
                  <a:pt x="1796" y="710"/>
                </a:cubicBezTo>
                <a:cubicBezTo>
                  <a:pt x="1810" y="870"/>
                  <a:pt x="1794" y="803"/>
                  <a:pt x="1830" y="914"/>
                </a:cubicBezTo>
                <a:cubicBezTo>
                  <a:pt x="1845" y="961"/>
                  <a:pt x="1853" y="1060"/>
                  <a:pt x="1853" y="1060"/>
                </a:cubicBezTo>
                <a:cubicBezTo>
                  <a:pt x="1862" y="1234"/>
                  <a:pt x="1851" y="1421"/>
                  <a:pt x="1887" y="1591"/>
                </a:cubicBezTo>
                <a:cubicBezTo>
                  <a:pt x="1894" y="1681"/>
                  <a:pt x="1895" y="1773"/>
                  <a:pt x="1909" y="1862"/>
                </a:cubicBezTo>
                <a:cubicBezTo>
                  <a:pt x="1920" y="1932"/>
                  <a:pt x="1942" y="1997"/>
                  <a:pt x="1954" y="2066"/>
                </a:cubicBezTo>
                <a:cubicBezTo>
                  <a:pt x="1965" y="2130"/>
                  <a:pt x="1978" y="2185"/>
                  <a:pt x="2000" y="2246"/>
                </a:cubicBezTo>
                <a:cubicBezTo>
                  <a:pt x="2009" y="2272"/>
                  <a:pt x="2045" y="2314"/>
                  <a:pt x="2045" y="2314"/>
                </a:cubicBezTo>
                <a:cubicBezTo>
                  <a:pt x="2050" y="2328"/>
                  <a:pt x="2061" y="2376"/>
                  <a:pt x="2079" y="2382"/>
                </a:cubicBezTo>
                <a:cubicBezTo>
                  <a:pt x="2111" y="2394"/>
                  <a:pt x="2146" y="2389"/>
                  <a:pt x="2180" y="2393"/>
                </a:cubicBezTo>
                <a:cubicBezTo>
                  <a:pt x="2403" y="2419"/>
                  <a:pt x="2105" y="2389"/>
                  <a:pt x="2519" y="2427"/>
                </a:cubicBezTo>
                <a:cubicBezTo>
                  <a:pt x="2583" y="2433"/>
                  <a:pt x="2711" y="2450"/>
                  <a:pt x="2711" y="2450"/>
                </a:cubicBezTo>
                <a:cubicBezTo>
                  <a:pt x="3020" y="2444"/>
                  <a:pt x="3284" y="2433"/>
                  <a:pt x="3581" y="2416"/>
                </a:cubicBezTo>
                <a:cubicBezTo>
                  <a:pt x="3670" y="2402"/>
                  <a:pt x="3657" y="2395"/>
                  <a:pt x="3728" y="2370"/>
                </a:cubicBezTo>
                <a:cubicBezTo>
                  <a:pt x="3735" y="2359"/>
                  <a:pt x="3741" y="2346"/>
                  <a:pt x="3750" y="2337"/>
                </a:cubicBezTo>
                <a:cubicBezTo>
                  <a:pt x="3760" y="2327"/>
                  <a:pt x="3777" y="2326"/>
                  <a:pt x="3784" y="2314"/>
                </a:cubicBezTo>
                <a:cubicBezTo>
                  <a:pt x="3797" y="2294"/>
                  <a:pt x="3799" y="2269"/>
                  <a:pt x="3807" y="2246"/>
                </a:cubicBezTo>
                <a:cubicBezTo>
                  <a:pt x="3811" y="2235"/>
                  <a:pt x="3818" y="2212"/>
                  <a:pt x="3818" y="2212"/>
                </a:cubicBezTo>
                <a:cubicBezTo>
                  <a:pt x="3800" y="1736"/>
                  <a:pt x="3803" y="1267"/>
                  <a:pt x="3818" y="789"/>
                </a:cubicBezTo>
                <a:cubicBezTo>
                  <a:pt x="3820" y="716"/>
                  <a:pt x="3813" y="648"/>
                  <a:pt x="3886" y="631"/>
                </a:cubicBezTo>
                <a:cubicBezTo>
                  <a:pt x="3928" y="645"/>
                  <a:pt x="3958" y="670"/>
                  <a:pt x="3999" y="688"/>
                </a:cubicBezTo>
                <a:cubicBezTo>
                  <a:pt x="4034" y="703"/>
                  <a:pt x="4060" y="703"/>
                  <a:pt x="4100" y="710"/>
                </a:cubicBezTo>
                <a:cubicBezTo>
                  <a:pt x="4156" y="748"/>
                  <a:pt x="4185" y="746"/>
                  <a:pt x="4258" y="755"/>
                </a:cubicBezTo>
                <a:cubicBezTo>
                  <a:pt x="4345" y="786"/>
                  <a:pt x="4404" y="782"/>
                  <a:pt x="4507" y="789"/>
                </a:cubicBezTo>
                <a:cubicBezTo>
                  <a:pt x="4534" y="796"/>
                  <a:pt x="4569" y="790"/>
                  <a:pt x="4586" y="812"/>
                </a:cubicBezTo>
                <a:cubicBezTo>
                  <a:pt x="4615" y="849"/>
                  <a:pt x="4617" y="907"/>
                  <a:pt x="4654" y="936"/>
                </a:cubicBezTo>
                <a:cubicBezTo>
                  <a:pt x="4679" y="956"/>
                  <a:pt x="4738" y="961"/>
                  <a:pt x="4767" y="970"/>
                </a:cubicBezTo>
                <a:cubicBezTo>
                  <a:pt x="4846" y="994"/>
                  <a:pt x="4924" y="1017"/>
                  <a:pt x="5004" y="1038"/>
                </a:cubicBezTo>
                <a:cubicBezTo>
                  <a:pt x="5018" y="1067"/>
                  <a:pt x="5022" y="1100"/>
                  <a:pt x="5038" y="1128"/>
                </a:cubicBezTo>
                <a:cubicBezTo>
                  <a:pt x="5071" y="1184"/>
                  <a:pt x="5142" y="1176"/>
                  <a:pt x="5196" y="1185"/>
                </a:cubicBezTo>
                <a:cubicBezTo>
                  <a:pt x="5237" y="1192"/>
                  <a:pt x="5267" y="1207"/>
                  <a:pt x="5309" y="1207"/>
                </a:cubicBezTo>
              </a:path>
            </a:pathLst>
          </a:custGeom>
          <a:noFill/>
          <a:ln w="76200">
            <a:solidFill>
              <a:srgbClr val="993300"/>
            </a:solidFill>
            <a:round/>
            <a:headEnd/>
            <a:tailEnd/>
          </a:ln>
        </p:spPr>
        <p:txBody>
          <a:bodyPr/>
          <a:lstStyle/>
          <a:p>
            <a:endParaRPr lang="fa-IR">
              <a:cs typeface="B Nazanin" pitchFamily="2" charset="-78"/>
            </a:endParaRPr>
          </a:p>
        </p:txBody>
      </p:sp>
      <p:sp>
        <p:nvSpPr>
          <p:cNvPr id="6152" name="Freeform 8"/>
          <p:cNvSpPr>
            <a:spLocks/>
          </p:cNvSpPr>
          <p:nvPr/>
        </p:nvSpPr>
        <p:spPr bwMode="auto">
          <a:xfrm>
            <a:off x="2851150" y="2384425"/>
            <a:ext cx="3513138" cy="574675"/>
          </a:xfrm>
          <a:custGeom>
            <a:avLst/>
            <a:gdLst>
              <a:gd name="T0" fmla="*/ 0 w 2213"/>
              <a:gd name="T1" fmla="*/ 0 h 362"/>
              <a:gd name="T2" fmla="*/ 2147483647 w 2213"/>
              <a:gd name="T3" fmla="*/ 2147483647 h 362"/>
              <a:gd name="T4" fmla="*/ 2147483647 w 2213"/>
              <a:gd name="T5" fmla="*/ 2147483647 h 362"/>
              <a:gd name="T6" fmla="*/ 2147483647 w 2213"/>
              <a:gd name="T7" fmla="*/ 2147483647 h 362"/>
              <a:gd name="T8" fmla="*/ 2147483647 w 2213"/>
              <a:gd name="T9" fmla="*/ 2147483647 h 362"/>
              <a:gd name="T10" fmla="*/ 0 60000 65536"/>
              <a:gd name="T11" fmla="*/ 0 60000 65536"/>
              <a:gd name="T12" fmla="*/ 0 60000 65536"/>
              <a:gd name="T13" fmla="*/ 0 60000 65536"/>
              <a:gd name="T14" fmla="*/ 0 60000 65536"/>
              <a:gd name="T15" fmla="*/ 0 w 2213"/>
              <a:gd name="T16" fmla="*/ 0 h 362"/>
              <a:gd name="T17" fmla="*/ 2213 w 2213"/>
              <a:gd name="T18" fmla="*/ 362 h 362"/>
            </a:gdLst>
            <a:ahLst/>
            <a:cxnLst>
              <a:cxn ang="T10">
                <a:pos x="T0" y="T1"/>
              </a:cxn>
              <a:cxn ang="T11">
                <a:pos x="T2" y="T3"/>
              </a:cxn>
              <a:cxn ang="T12">
                <a:pos x="T4" y="T5"/>
              </a:cxn>
              <a:cxn ang="T13">
                <a:pos x="T6" y="T7"/>
              </a:cxn>
              <a:cxn ang="T14">
                <a:pos x="T8" y="T9"/>
              </a:cxn>
            </a:cxnLst>
            <a:rect l="T15" t="T16" r="T17" b="T18"/>
            <a:pathLst>
              <a:path w="2213" h="362">
                <a:moveTo>
                  <a:pt x="0" y="0"/>
                </a:moveTo>
                <a:cubicBezTo>
                  <a:pt x="348" y="85"/>
                  <a:pt x="1073" y="57"/>
                  <a:pt x="1073" y="57"/>
                </a:cubicBezTo>
                <a:cubicBezTo>
                  <a:pt x="1323" y="98"/>
                  <a:pt x="1560" y="205"/>
                  <a:pt x="1807" y="260"/>
                </a:cubicBezTo>
                <a:cubicBezTo>
                  <a:pt x="1890" y="279"/>
                  <a:pt x="1972" y="297"/>
                  <a:pt x="2055" y="316"/>
                </a:cubicBezTo>
                <a:cubicBezTo>
                  <a:pt x="2109" y="328"/>
                  <a:pt x="2164" y="335"/>
                  <a:pt x="2213" y="362"/>
                </a:cubicBezTo>
              </a:path>
            </a:pathLst>
          </a:custGeom>
          <a:noFill/>
          <a:ln w="12700">
            <a:solidFill>
              <a:schemeClr val="bg2"/>
            </a:solidFill>
            <a:round/>
            <a:headEnd/>
            <a:tailEnd/>
          </a:ln>
        </p:spPr>
        <p:txBody>
          <a:bodyPr/>
          <a:lstStyle/>
          <a:p>
            <a:endParaRPr lang="fa-IR">
              <a:cs typeface="B Nazanin" pitchFamily="2" charset="-78"/>
            </a:endParaRPr>
          </a:p>
        </p:txBody>
      </p:sp>
      <p:sp>
        <p:nvSpPr>
          <p:cNvPr id="6153" name="Freeform 9"/>
          <p:cNvSpPr>
            <a:spLocks/>
          </p:cNvSpPr>
          <p:nvPr/>
        </p:nvSpPr>
        <p:spPr bwMode="auto">
          <a:xfrm>
            <a:off x="3048000" y="2743200"/>
            <a:ext cx="3352800" cy="533400"/>
          </a:xfrm>
          <a:custGeom>
            <a:avLst/>
            <a:gdLst>
              <a:gd name="T0" fmla="*/ 0 w 2213"/>
              <a:gd name="T1" fmla="*/ 0 h 362"/>
              <a:gd name="T2" fmla="*/ 2147483647 w 2213"/>
              <a:gd name="T3" fmla="*/ 2147483647 h 362"/>
              <a:gd name="T4" fmla="*/ 2147483647 w 2213"/>
              <a:gd name="T5" fmla="*/ 2147483647 h 362"/>
              <a:gd name="T6" fmla="*/ 2147483647 w 2213"/>
              <a:gd name="T7" fmla="*/ 2147483647 h 362"/>
              <a:gd name="T8" fmla="*/ 2147483647 w 2213"/>
              <a:gd name="T9" fmla="*/ 2147483647 h 362"/>
              <a:gd name="T10" fmla="*/ 0 60000 65536"/>
              <a:gd name="T11" fmla="*/ 0 60000 65536"/>
              <a:gd name="T12" fmla="*/ 0 60000 65536"/>
              <a:gd name="T13" fmla="*/ 0 60000 65536"/>
              <a:gd name="T14" fmla="*/ 0 60000 65536"/>
              <a:gd name="T15" fmla="*/ 0 w 2213"/>
              <a:gd name="T16" fmla="*/ 0 h 362"/>
              <a:gd name="T17" fmla="*/ 2213 w 2213"/>
              <a:gd name="T18" fmla="*/ 362 h 362"/>
            </a:gdLst>
            <a:ahLst/>
            <a:cxnLst>
              <a:cxn ang="T10">
                <a:pos x="T0" y="T1"/>
              </a:cxn>
              <a:cxn ang="T11">
                <a:pos x="T2" y="T3"/>
              </a:cxn>
              <a:cxn ang="T12">
                <a:pos x="T4" y="T5"/>
              </a:cxn>
              <a:cxn ang="T13">
                <a:pos x="T6" y="T7"/>
              </a:cxn>
              <a:cxn ang="T14">
                <a:pos x="T8" y="T9"/>
              </a:cxn>
            </a:cxnLst>
            <a:rect l="T15" t="T16" r="T17" b="T18"/>
            <a:pathLst>
              <a:path w="2213" h="362">
                <a:moveTo>
                  <a:pt x="0" y="0"/>
                </a:moveTo>
                <a:cubicBezTo>
                  <a:pt x="348" y="85"/>
                  <a:pt x="1073" y="57"/>
                  <a:pt x="1073" y="57"/>
                </a:cubicBezTo>
                <a:cubicBezTo>
                  <a:pt x="1323" y="98"/>
                  <a:pt x="1560" y="205"/>
                  <a:pt x="1807" y="260"/>
                </a:cubicBezTo>
                <a:cubicBezTo>
                  <a:pt x="1890" y="279"/>
                  <a:pt x="1972" y="297"/>
                  <a:pt x="2055" y="316"/>
                </a:cubicBezTo>
                <a:cubicBezTo>
                  <a:pt x="2109" y="328"/>
                  <a:pt x="2164" y="335"/>
                  <a:pt x="2213" y="362"/>
                </a:cubicBezTo>
              </a:path>
            </a:pathLst>
          </a:custGeom>
          <a:noFill/>
          <a:ln w="12700">
            <a:solidFill>
              <a:schemeClr val="bg2"/>
            </a:solidFill>
            <a:round/>
            <a:headEnd/>
            <a:tailEnd/>
          </a:ln>
        </p:spPr>
        <p:txBody>
          <a:bodyPr/>
          <a:lstStyle/>
          <a:p>
            <a:endParaRPr lang="fa-IR">
              <a:cs typeface="B Nazanin" pitchFamily="2" charset="-78"/>
            </a:endParaRPr>
          </a:p>
        </p:txBody>
      </p:sp>
      <p:grpSp>
        <p:nvGrpSpPr>
          <p:cNvPr id="2" name="Group 10"/>
          <p:cNvGrpSpPr>
            <a:grpSpLocks/>
          </p:cNvGrpSpPr>
          <p:nvPr/>
        </p:nvGrpSpPr>
        <p:grpSpPr bwMode="auto">
          <a:xfrm>
            <a:off x="3124200" y="2438400"/>
            <a:ext cx="304800" cy="381000"/>
            <a:chOff x="1968" y="1536"/>
            <a:chExt cx="192" cy="240"/>
          </a:xfrm>
        </p:grpSpPr>
        <p:sp>
          <p:nvSpPr>
            <p:cNvPr id="6190" name="Line 11"/>
            <p:cNvSpPr>
              <a:spLocks noChangeShapeType="1"/>
            </p:cNvSpPr>
            <p:nvPr/>
          </p:nvSpPr>
          <p:spPr bwMode="auto">
            <a:xfrm flipV="1">
              <a:off x="1968" y="1536"/>
              <a:ext cx="144" cy="192"/>
            </a:xfrm>
            <a:prstGeom prst="line">
              <a:avLst/>
            </a:prstGeom>
            <a:noFill/>
            <a:ln w="12700">
              <a:solidFill>
                <a:schemeClr val="bg2"/>
              </a:solidFill>
              <a:round/>
              <a:headEnd/>
              <a:tailEnd/>
            </a:ln>
          </p:spPr>
          <p:txBody>
            <a:bodyPr/>
            <a:lstStyle/>
            <a:p>
              <a:endParaRPr lang="en-US"/>
            </a:p>
          </p:txBody>
        </p:sp>
        <p:sp>
          <p:nvSpPr>
            <p:cNvPr id="6191" name="Line 12"/>
            <p:cNvSpPr>
              <a:spLocks noChangeShapeType="1"/>
            </p:cNvSpPr>
            <p:nvPr/>
          </p:nvSpPr>
          <p:spPr bwMode="auto">
            <a:xfrm>
              <a:off x="1968" y="1536"/>
              <a:ext cx="192" cy="240"/>
            </a:xfrm>
            <a:prstGeom prst="line">
              <a:avLst/>
            </a:prstGeom>
            <a:noFill/>
            <a:ln w="12700">
              <a:solidFill>
                <a:schemeClr val="bg2"/>
              </a:solidFill>
              <a:round/>
              <a:headEnd/>
              <a:tailEnd/>
            </a:ln>
          </p:spPr>
          <p:txBody>
            <a:bodyPr/>
            <a:lstStyle/>
            <a:p>
              <a:endParaRPr lang="en-US"/>
            </a:p>
          </p:txBody>
        </p:sp>
      </p:grpSp>
      <p:sp>
        <p:nvSpPr>
          <p:cNvPr id="6155" name="Line 13"/>
          <p:cNvSpPr>
            <a:spLocks noChangeShapeType="1"/>
          </p:cNvSpPr>
          <p:nvPr/>
        </p:nvSpPr>
        <p:spPr bwMode="auto">
          <a:xfrm flipV="1">
            <a:off x="3429000" y="2482850"/>
            <a:ext cx="273050" cy="336550"/>
          </a:xfrm>
          <a:prstGeom prst="line">
            <a:avLst/>
          </a:prstGeom>
          <a:noFill/>
          <a:ln w="12700">
            <a:solidFill>
              <a:schemeClr val="bg2"/>
            </a:solidFill>
            <a:round/>
            <a:headEnd/>
            <a:tailEnd/>
          </a:ln>
        </p:spPr>
        <p:txBody>
          <a:bodyPr/>
          <a:lstStyle/>
          <a:p>
            <a:endParaRPr lang="en-US"/>
          </a:p>
        </p:txBody>
      </p:sp>
      <p:sp>
        <p:nvSpPr>
          <p:cNvPr id="6156" name="Line 14"/>
          <p:cNvSpPr>
            <a:spLocks noChangeShapeType="1"/>
          </p:cNvSpPr>
          <p:nvPr/>
        </p:nvSpPr>
        <p:spPr bwMode="auto">
          <a:xfrm>
            <a:off x="3352800" y="2438400"/>
            <a:ext cx="304800" cy="381000"/>
          </a:xfrm>
          <a:prstGeom prst="line">
            <a:avLst/>
          </a:prstGeom>
          <a:noFill/>
          <a:ln w="12700">
            <a:solidFill>
              <a:schemeClr val="bg2"/>
            </a:solidFill>
            <a:round/>
            <a:headEnd/>
            <a:tailEnd/>
          </a:ln>
        </p:spPr>
        <p:txBody>
          <a:bodyPr/>
          <a:lstStyle/>
          <a:p>
            <a:endParaRPr lang="en-US"/>
          </a:p>
        </p:txBody>
      </p:sp>
      <p:sp>
        <p:nvSpPr>
          <p:cNvPr id="6157" name="Line 15"/>
          <p:cNvSpPr>
            <a:spLocks noChangeShapeType="1"/>
          </p:cNvSpPr>
          <p:nvPr/>
        </p:nvSpPr>
        <p:spPr bwMode="auto">
          <a:xfrm flipV="1">
            <a:off x="4514850" y="2527300"/>
            <a:ext cx="228600" cy="304800"/>
          </a:xfrm>
          <a:prstGeom prst="line">
            <a:avLst/>
          </a:prstGeom>
          <a:noFill/>
          <a:ln w="12700">
            <a:solidFill>
              <a:schemeClr val="bg2"/>
            </a:solidFill>
            <a:round/>
            <a:headEnd/>
            <a:tailEnd/>
          </a:ln>
        </p:spPr>
        <p:txBody>
          <a:bodyPr/>
          <a:lstStyle/>
          <a:p>
            <a:endParaRPr lang="en-US"/>
          </a:p>
        </p:txBody>
      </p:sp>
      <p:sp>
        <p:nvSpPr>
          <p:cNvPr id="6158" name="Line 16"/>
          <p:cNvSpPr>
            <a:spLocks noChangeShapeType="1"/>
          </p:cNvSpPr>
          <p:nvPr/>
        </p:nvSpPr>
        <p:spPr bwMode="auto">
          <a:xfrm>
            <a:off x="4483100" y="2470150"/>
            <a:ext cx="304800" cy="381000"/>
          </a:xfrm>
          <a:prstGeom prst="line">
            <a:avLst/>
          </a:prstGeom>
          <a:noFill/>
          <a:ln w="12700">
            <a:solidFill>
              <a:schemeClr val="bg2"/>
            </a:solidFill>
            <a:round/>
            <a:headEnd/>
            <a:tailEnd/>
          </a:ln>
        </p:spPr>
        <p:txBody>
          <a:bodyPr/>
          <a:lstStyle/>
          <a:p>
            <a:endParaRPr lang="en-US"/>
          </a:p>
        </p:txBody>
      </p:sp>
      <p:sp>
        <p:nvSpPr>
          <p:cNvPr id="6159" name="Line 17"/>
          <p:cNvSpPr>
            <a:spLocks noChangeShapeType="1"/>
          </p:cNvSpPr>
          <p:nvPr/>
        </p:nvSpPr>
        <p:spPr bwMode="auto">
          <a:xfrm flipV="1">
            <a:off x="4210050" y="2457450"/>
            <a:ext cx="285750" cy="374650"/>
          </a:xfrm>
          <a:prstGeom prst="line">
            <a:avLst/>
          </a:prstGeom>
          <a:noFill/>
          <a:ln w="12700">
            <a:solidFill>
              <a:schemeClr val="bg2"/>
            </a:solidFill>
            <a:round/>
            <a:headEnd/>
            <a:tailEnd/>
          </a:ln>
        </p:spPr>
        <p:txBody>
          <a:bodyPr/>
          <a:lstStyle/>
          <a:p>
            <a:endParaRPr lang="en-US"/>
          </a:p>
        </p:txBody>
      </p:sp>
      <p:sp>
        <p:nvSpPr>
          <p:cNvPr id="6160" name="Line 18"/>
          <p:cNvSpPr>
            <a:spLocks noChangeShapeType="1"/>
          </p:cNvSpPr>
          <p:nvPr/>
        </p:nvSpPr>
        <p:spPr bwMode="auto">
          <a:xfrm>
            <a:off x="4222750" y="2489200"/>
            <a:ext cx="292100" cy="342900"/>
          </a:xfrm>
          <a:prstGeom prst="line">
            <a:avLst/>
          </a:prstGeom>
          <a:noFill/>
          <a:ln w="12700">
            <a:solidFill>
              <a:schemeClr val="bg2"/>
            </a:solidFill>
            <a:round/>
            <a:headEnd/>
            <a:tailEnd/>
          </a:ln>
        </p:spPr>
        <p:txBody>
          <a:bodyPr/>
          <a:lstStyle/>
          <a:p>
            <a:endParaRPr lang="en-US"/>
          </a:p>
        </p:txBody>
      </p:sp>
      <p:sp>
        <p:nvSpPr>
          <p:cNvPr id="6161" name="Line 19"/>
          <p:cNvSpPr>
            <a:spLocks noChangeShapeType="1"/>
          </p:cNvSpPr>
          <p:nvPr/>
        </p:nvSpPr>
        <p:spPr bwMode="auto">
          <a:xfrm flipV="1">
            <a:off x="3657600" y="2489200"/>
            <a:ext cx="260350" cy="330200"/>
          </a:xfrm>
          <a:prstGeom prst="line">
            <a:avLst/>
          </a:prstGeom>
          <a:noFill/>
          <a:ln w="12700">
            <a:solidFill>
              <a:schemeClr val="bg2"/>
            </a:solidFill>
            <a:round/>
            <a:headEnd/>
            <a:tailEnd/>
          </a:ln>
        </p:spPr>
        <p:txBody>
          <a:bodyPr/>
          <a:lstStyle/>
          <a:p>
            <a:endParaRPr lang="en-US"/>
          </a:p>
        </p:txBody>
      </p:sp>
      <p:sp>
        <p:nvSpPr>
          <p:cNvPr id="6162" name="Line 20"/>
          <p:cNvSpPr>
            <a:spLocks noChangeShapeType="1"/>
          </p:cNvSpPr>
          <p:nvPr/>
        </p:nvSpPr>
        <p:spPr bwMode="auto">
          <a:xfrm>
            <a:off x="3695700" y="2482850"/>
            <a:ext cx="285750" cy="361950"/>
          </a:xfrm>
          <a:prstGeom prst="line">
            <a:avLst/>
          </a:prstGeom>
          <a:noFill/>
          <a:ln w="12700">
            <a:solidFill>
              <a:schemeClr val="bg2"/>
            </a:solidFill>
            <a:round/>
            <a:headEnd/>
            <a:tailEnd/>
          </a:ln>
        </p:spPr>
        <p:txBody>
          <a:bodyPr/>
          <a:lstStyle/>
          <a:p>
            <a:endParaRPr lang="en-US"/>
          </a:p>
        </p:txBody>
      </p:sp>
      <p:sp>
        <p:nvSpPr>
          <p:cNvPr id="6163" name="Line 21"/>
          <p:cNvSpPr>
            <a:spLocks noChangeShapeType="1"/>
          </p:cNvSpPr>
          <p:nvPr/>
        </p:nvSpPr>
        <p:spPr bwMode="auto">
          <a:xfrm flipV="1">
            <a:off x="3968750" y="2489200"/>
            <a:ext cx="260350" cy="336550"/>
          </a:xfrm>
          <a:prstGeom prst="line">
            <a:avLst/>
          </a:prstGeom>
          <a:noFill/>
          <a:ln w="12700">
            <a:solidFill>
              <a:schemeClr val="bg2"/>
            </a:solidFill>
            <a:round/>
            <a:headEnd/>
            <a:tailEnd/>
          </a:ln>
        </p:spPr>
        <p:txBody>
          <a:bodyPr/>
          <a:lstStyle/>
          <a:p>
            <a:endParaRPr lang="en-US"/>
          </a:p>
        </p:txBody>
      </p:sp>
      <p:sp>
        <p:nvSpPr>
          <p:cNvPr id="6164" name="Line 22"/>
          <p:cNvSpPr>
            <a:spLocks noChangeShapeType="1"/>
          </p:cNvSpPr>
          <p:nvPr/>
        </p:nvSpPr>
        <p:spPr bwMode="auto">
          <a:xfrm>
            <a:off x="3917950" y="2495550"/>
            <a:ext cx="285750" cy="336550"/>
          </a:xfrm>
          <a:prstGeom prst="line">
            <a:avLst/>
          </a:prstGeom>
          <a:noFill/>
          <a:ln w="12700">
            <a:solidFill>
              <a:schemeClr val="bg2"/>
            </a:solidFill>
            <a:round/>
            <a:headEnd/>
            <a:tailEnd/>
          </a:ln>
        </p:spPr>
        <p:txBody>
          <a:bodyPr/>
          <a:lstStyle/>
          <a:p>
            <a:endParaRPr lang="en-US"/>
          </a:p>
        </p:txBody>
      </p:sp>
      <p:sp>
        <p:nvSpPr>
          <p:cNvPr id="6165" name="Line 23"/>
          <p:cNvSpPr>
            <a:spLocks noChangeShapeType="1"/>
          </p:cNvSpPr>
          <p:nvPr/>
        </p:nvSpPr>
        <p:spPr bwMode="auto">
          <a:xfrm flipV="1">
            <a:off x="4768850" y="2597150"/>
            <a:ext cx="234950" cy="241300"/>
          </a:xfrm>
          <a:prstGeom prst="line">
            <a:avLst/>
          </a:prstGeom>
          <a:noFill/>
          <a:ln w="12700">
            <a:solidFill>
              <a:schemeClr val="bg2"/>
            </a:solidFill>
            <a:round/>
            <a:headEnd/>
            <a:tailEnd/>
          </a:ln>
        </p:spPr>
        <p:txBody>
          <a:bodyPr/>
          <a:lstStyle/>
          <a:p>
            <a:endParaRPr lang="en-US"/>
          </a:p>
        </p:txBody>
      </p:sp>
      <p:sp>
        <p:nvSpPr>
          <p:cNvPr id="6166" name="Line 24"/>
          <p:cNvSpPr>
            <a:spLocks noChangeShapeType="1"/>
          </p:cNvSpPr>
          <p:nvPr/>
        </p:nvSpPr>
        <p:spPr bwMode="auto">
          <a:xfrm>
            <a:off x="4730750" y="2520950"/>
            <a:ext cx="304800" cy="381000"/>
          </a:xfrm>
          <a:prstGeom prst="line">
            <a:avLst/>
          </a:prstGeom>
          <a:noFill/>
          <a:ln w="12700">
            <a:solidFill>
              <a:schemeClr val="bg2"/>
            </a:solidFill>
            <a:round/>
            <a:headEnd/>
            <a:tailEnd/>
          </a:ln>
        </p:spPr>
        <p:txBody>
          <a:bodyPr/>
          <a:lstStyle/>
          <a:p>
            <a:endParaRPr lang="en-US"/>
          </a:p>
        </p:txBody>
      </p:sp>
      <p:sp>
        <p:nvSpPr>
          <p:cNvPr id="6167" name="Line 25"/>
          <p:cNvSpPr>
            <a:spLocks noChangeShapeType="1"/>
          </p:cNvSpPr>
          <p:nvPr/>
        </p:nvSpPr>
        <p:spPr bwMode="auto">
          <a:xfrm flipV="1">
            <a:off x="5035550" y="2647950"/>
            <a:ext cx="190500" cy="254000"/>
          </a:xfrm>
          <a:prstGeom prst="line">
            <a:avLst/>
          </a:prstGeom>
          <a:noFill/>
          <a:ln w="12700">
            <a:solidFill>
              <a:schemeClr val="bg2"/>
            </a:solidFill>
            <a:round/>
            <a:headEnd/>
            <a:tailEnd/>
          </a:ln>
        </p:spPr>
        <p:txBody>
          <a:bodyPr/>
          <a:lstStyle/>
          <a:p>
            <a:endParaRPr lang="en-US"/>
          </a:p>
        </p:txBody>
      </p:sp>
      <p:sp>
        <p:nvSpPr>
          <p:cNvPr id="6168" name="Line 26"/>
          <p:cNvSpPr>
            <a:spLocks noChangeShapeType="1"/>
          </p:cNvSpPr>
          <p:nvPr/>
        </p:nvSpPr>
        <p:spPr bwMode="auto">
          <a:xfrm>
            <a:off x="5003800" y="2597150"/>
            <a:ext cx="311150" cy="406400"/>
          </a:xfrm>
          <a:prstGeom prst="line">
            <a:avLst/>
          </a:prstGeom>
          <a:noFill/>
          <a:ln w="12700">
            <a:solidFill>
              <a:schemeClr val="bg2"/>
            </a:solidFill>
            <a:round/>
            <a:headEnd/>
            <a:tailEnd/>
          </a:ln>
        </p:spPr>
        <p:txBody>
          <a:bodyPr/>
          <a:lstStyle/>
          <a:p>
            <a:endParaRPr lang="en-US"/>
          </a:p>
        </p:txBody>
      </p:sp>
      <p:sp>
        <p:nvSpPr>
          <p:cNvPr id="6169" name="Line 27"/>
          <p:cNvSpPr>
            <a:spLocks noChangeShapeType="1"/>
          </p:cNvSpPr>
          <p:nvPr/>
        </p:nvSpPr>
        <p:spPr bwMode="auto">
          <a:xfrm flipV="1">
            <a:off x="5295900" y="2749550"/>
            <a:ext cx="234950" cy="241300"/>
          </a:xfrm>
          <a:prstGeom prst="line">
            <a:avLst/>
          </a:prstGeom>
          <a:noFill/>
          <a:ln w="12700">
            <a:solidFill>
              <a:schemeClr val="bg2"/>
            </a:solidFill>
            <a:round/>
            <a:headEnd/>
            <a:tailEnd/>
          </a:ln>
        </p:spPr>
        <p:txBody>
          <a:bodyPr/>
          <a:lstStyle/>
          <a:p>
            <a:endParaRPr lang="en-US"/>
          </a:p>
        </p:txBody>
      </p:sp>
      <p:sp>
        <p:nvSpPr>
          <p:cNvPr id="6170" name="Line 28"/>
          <p:cNvSpPr>
            <a:spLocks noChangeShapeType="1"/>
          </p:cNvSpPr>
          <p:nvPr/>
        </p:nvSpPr>
        <p:spPr bwMode="auto">
          <a:xfrm>
            <a:off x="5219700" y="2654300"/>
            <a:ext cx="368300" cy="425450"/>
          </a:xfrm>
          <a:prstGeom prst="line">
            <a:avLst/>
          </a:prstGeom>
          <a:noFill/>
          <a:ln w="12700">
            <a:solidFill>
              <a:schemeClr val="bg2"/>
            </a:solidFill>
            <a:round/>
            <a:headEnd/>
            <a:tailEnd/>
          </a:ln>
        </p:spPr>
        <p:txBody>
          <a:bodyPr/>
          <a:lstStyle/>
          <a:p>
            <a:endParaRPr lang="en-US"/>
          </a:p>
        </p:txBody>
      </p:sp>
      <p:sp>
        <p:nvSpPr>
          <p:cNvPr id="6171" name="Line 29"/>
          <p:cNvSpPr>
            <a:spLocks noChangeShapeType="1"/>
          </p:cNvSpPr>
          <p:nvPr/>
        </p:nvSpPr>
        <p:spPr bwMode="auto">
          <a:xfrm flipV="1">
            <a:off x="5594350" y="2825750"/>
            <a:ext cx="260350" cy="247650"/>
          </a:xfrm>
          <a:prstGeom prst="line">
            <a:avLst/>
          </a:prstGeom>
          <a:noFill/>
          <a:ln w="12700">
            <a:solidFill>
              <a:schemeClr val="bg2"/>
            </a:solidFill>
            <a:round/>
            <a:headEnd/>
            <a:tailEnd/>
          </a:ln>
        </p:spPr>
        <p:txBody>
          <a:bodyPr/>
          <a:lstStyle/>
          <a:p>
            <a:endParaRPr lang="en-US"/>
          </a:p>
        </p:txBody>
      </p:sp>
      <p:sp>
        <p:nvSpPr>
          <p:cNvPr id="6172" name="Line 30"/>
          <p:cNvSpPr>
            <a:spLocks noChangeShapeType="1"/>
          </p:cNvSpPr>
          <p:nvPr/>
        </p:nvSpPr>
        <p:spPr bwMode="auto">
          <a:xfrm>
            <a:off x="5530850" y="2749550"/>
            <a:ext cx="342900" cy="400050"/>
          </a:xfrm>
          <a:prstGeom prst="line">
            <a:avLst/>
          </a:prstGeom>
          <a:noFill/>
          <a:ln w="12700">
            <a:solidFill>
              <a:schemeClr val="bg2"/>
            </a:solidFill>
            <a:round/>
            <a:headEnd/>
            <a:tailEnd/>
          </a:ln>
        </p:spPr>
        <p:txBody>
          <a:bodyPr/>
          <a:lstStyle/>
          <a:p>
            <a:endParaRPr lang="en-US"/>
          </a:p>
        </p:txBody>
      </p:sp>
      <p:sp>
        <p:nvSpPr>
          <p:cNvPr id="6173" name="Line 31"/>
          <p:cNvSpPr>
            <a:spLocks noChangeShapeType="1"/>
          </p:cNvSpPr>
          <p:nvPr/>
        </p:nvSpPr>
        <p:spPr bwMode="auto">
          <a:xfrm flipV="1">
            <a:off x="5854700" y="2876550"/>
            <a:ext cx="222250" cy="266700"/>
          </a:xfrm>
          <a:prstGeom prst="line">
            <a:avLst/>
          </a:prstGeom>
          <a:noFill/>
          <a:ln w="12700">
            <a:solidFill>
              <a:schemeClr val="bg2"/>
            </a:solidFill>
            <a:round/>
            <a:headEnd/>
            <a:tailEnd/>
          </a:ln>
        </p:spPr>
        <p:txBody>
          <a:bodyPr/>
          <a:lstStyle/>
          <a:p>
            <a:endParaRPr lang="en-US"/>
          </a:p>
        </p:txBody>
      </p:sp>
      <p:sp>
        <p:nvSpPr>
          <p:cNvPr id="6174" name="Line 32"/>
          <p:cNvSpPr>
            <a:spLocks noChangeShapeType="1"/>
          </p:cNvSpPr>
          <p:nvPr/>
        </p:nvSpPr>
        <p:spPr bwMode="auto">
          <a:xfrm>
            <a:off x="6083300" y="2876550"/>
            <a:ext cx="127000" cy="336550"/>
          </a:xfrm>
          <a:prstGeom prst="line">
            <a:avLst/>
          </a:prstGeom>
          <a:noFill/>
          <a:ln w="12700">
            <a:solidFill>
              <a:schemeClr val="bg2"/>
            </a:solidFill>
            <a:round/>
            <a:headEnd/>
            <a:tailEnd/>
          </a:ln>
        </p:spPr>
        <p:txBody>
          <a:bodyPr/>
          <a:lstStyle/>
          <a:p>
            <a:endParaRPr lang="en-US"/>
          </a:p>
        </p:txBody>
      </p:sp>
      <p:sp>
        <p:nvSpPr>
          <p:cNvPr id="6175" name="Line 33"/>
          <p:cNvSpPr>
            <a:spLocks noChangeShapeType="1"/>
          </p:cNvSpPr>
          <p:nvPr/>
        </p:nvSpPr>
        <p:spPr bwMode="auto">
          <a:xfrm>
            <a:off x="5854700" y="2825750"/>
            <a:ext cx="196850" cy="361950"/>
          </a:xfrm>
          <a:prstGeom prst="line">
            <a:avLst/>
          </a:prstGeom>
          <a:noFill/>
          <a:ln w="12700">
            <a:solidFill>
              <a:schemeClr val="bg2"/>
            </a:solidFill>
            <a:round/>
            <a:headEnd/>
            <a:tailEnd/>
          </a:ln>
        </p:spPr>
        <p:txBody>
          <a:bodyPr/>
          <a:lstStyle/>
          <a:p>
            <a:endParaRPr lang="en-US"/>
          </a:p>
        </p:txBody>
      </p:sp>
      <p:sp>
        <p:nvSpPr>
          <p:cNvPr id="6176" name="Line 34"/>
          <p:cNvSpPr>
            <a:spLocks noChangeShapeType="1"/>
          </p:cNvSpPr>
          <p:nvPr/>
        </p:nvSpPr>
        <p:spPr bwMode="auto">
          <a:xfrm flipV="1">
            <a:off x="6051550" y="2921000"/>
            <a:ext cx="209550" cy="260350"/>
          </a:xfrm>
          <a:prstGeom prst="line">
            <a:avLst/>
          </a:prstGeom>
          <a:noFill/>
          <a:ln w="12700">
            <a:solidFill>
              <a:schemeClr val="bg2"/>
            </a:solidFill>
            <a:round/>
            <a:headEnd/>
            <a:tailEnd/>
          </a:ln>
        </p:spPr>
        <p:txBody>
          <a:bodyPr/>
          <a:lstStyle/>
          <a:p>
            <a:endParaRPr lang="en-US"/>
          </a:p>
        </p:txBody>
      </p:sp>
      <p:pic>
        <p:nvPicPr>
          <p:cNvPr id="6177" name="Picture 35" descr="tree_2"/>
          <p:cNvPicPr>
            <a:picLocks noChangeAspect="1" noChangeArrowheads="1"/>
          </p:cNvPicPr>
          <p:nvPr/>
        </p:nvPicPr>
        <p:blipFill>
          <a:blip r:embed="rId4"/>
          <a:srcRect/>
          <a:stretch>
            <a:fillRect/>
          </a:stretch>
        </p:blipFill>
        <p:spPr bwMode="auto">
          <a:xfrm>
            <a:off x="1936750" y="1006475"/>
            <a:ext cx="1162050" cy="1320800"/>
          </a:xfrm>
          <a:prstGeom prst="rect">
            <a:avLst/>
          </a:prstGeom>
          <a:noFill/>
          <a:ln w="9525">
            <a:noFill/>
            <a:miter lim="800000"/>
            <a:headEnd/>
            <a:tailEnd/>
          </a:ln>
        </p:spPr>
      </p:pic>
      <p:pic>
        <p:nvPicPr>
          <p:cNvPr id="6178" name="Picture 36" descr="tree_2"/>
          <p:cNvPicPr>
            <a:picLocks noChangeAspect="1" noChangeArrowheads="1"/>
          </p:cNvPicPr>
          <p:nvPr/>
        </p:nvPicPr>
        <p:blipFill>
          <a:blip r:embed="rId4"/>
          <a:srcRect/>
          <a:stretch>
            <a:fillRect/>
          </a:stretch>
        </p:blipFill>
        <p:spPr bwMode="auto">
          <a:xfrm>
            <a:off x="1158875" y="873125"/>
            <a:ext cx="1119188" cy="1271588"/>
          </a:xfrm>
          <a:prstGeom prst="rect">
            <a:avLst/>
          </a:prstGeom>
          <a:noFill/>
          <a:ln w="9525">
            <a:noFill/>
            <a:miter lim="800000"/>
            <a:headEnd/>
            <a:tailEnd/>
          </a:ln>
        </p:spPr>
      </p:pic>
      <p:pic>
        <p:nvPicPr>
          <p:cNvPr id="6179" name="Picture 37" descr="tree_2"/>
          <p:cNvPicPr>
            <a:picLocks noChangeAspect="1" noChangeArrowheads="1"/>
          </p:cNvPicPr>
          <p:nvPr/>
        </p:nvPicPr>
        <p:blipFill>
          <a:blip r:embed="rId4"/>
          <a:srcRect/>
          <a:stretch>
            <a:fillRect/>
          </a:stretch>
        </p:blipFill>
        <p:spPr bwMode="auto">
          <a:xfrm>
            <a:off x="234950" y="534988"/>
            <a:ext cx="1303338" cy="1481137"/>
          </a:xfrm>
          <a:prstGeom prst="rect">
            <a:avLst/>
          </a:prstGeom>
          <a:noFill/>
          <a:ln w="9525">
            <a:noFill/>
            <a:miter lim="800000"/>
            <a:headEnd/>
            <a:tailEnd/>
          </a:ln>
        </p:spPr>
      </p:pic>
      <p:sp>
        <p:nvSpPr>
          <p:cNvPr id="6180" name="Rectangle 38"/>
          <p:cNvSpPr>
            <a:spLocks noChangeArrowheads="1"/>
          </p:cNvSpPr>
          <p:nvPr/>
        </p:nvSpPr>
        <p:spPr bwMode="auto">
          <a:xfrm>
            <a:off x="1368425" y="476250"/>
            <a:ext cx="7292975" cy="895350"/>
          </a:xfrm>
          <a:prstGeom prst="rect">
            <a:avLst/>
          </a:prstGeom>
          <a:noFill/>
          <a:ln w="9525">
            <a:noFill/>
            <a:miter lim="800000"/>
            <a:headEnd/>
            <a:tailEnd/>
          </a:ln>
        </p:spPr>
        <p:txBody>
          <a:bodyPr anchor="ctr"/>
          <a:lstStyle/>
          <a:p>
            <a:pPr algn="ctr" eaLnBrk="0" hangingPunct="0"/>
            <a:r>
              <a:rPr lang="en-US" sz="800">
                <a:solidFill>
                  <a:srgbClr val="CC3300"/>
                </a:solidFill>
                <a:latin typeface="Times New Roman" pitchFamily="18" charset="0"/>
                <a:cs typeface="B Nazanin" pitchFamily="2" charset="-78"/>
              </a:rPr>
              <a:t/>
            </a:r>
            <a:br>
              <a:rPr lang="en-US" sz="800">
                <a:solidFill>
                  <a:srgbClr val="CC3300"/>
                </a:solidFill>
                <a:latin typeface="Times New Roman" pitchFamily="18" charset="0"/>
                <a:cs typeface="B Nazanin" pitchFamily="2" charset="-78"/>
              </a:rPr>
            </a:br>
            <a:endParaRPr lang="en-US" sz="2400" b="1" i="1">
              <a:solidFill>
                <a:srgbClr val="CC3300"/>
              </a:solidFill>
              <a:latin typeface="Times New Roman" pitchFamily="18" charset="0"/>
              <a:cs typeface="B Nazanin" pitchFamily="2" charset="-78"/>
            </a:endParaRPr>
          </a:p>
        </p:txBody>
      </p:sp>
      <p:sp>
        <p:nvSpPr>
          <p:cNvPr id="6181" name="Text Box 39"/>
          <p:cNvSpPr txBox="1">
            <a:spLocks noChangeArrowheads="1"/>
          </p:cNvSpPr>
          <p:nvPr/>
        </p:nvSpPr>
        <p:spPr bwMode="auto">
          <a:xfrm>
            <a:off x="323850" y="2349500"/>
            <a:ext cx="1784350" cy="2430463"/>
          </a:xfrm>
          <a:prstGeom prst="rect">
            <a:avLst/>
          </a:prstGeom>
          <a:noFill/>
          <a:ln w="9525">
            <a:noFill/>
            <a:miter lim="800000"/>
            <a:headEnd/>
            <a:tailEnd/>
          </a:ln>
        </p:spPr>
        <p:txBody>
          <a:bodyPr>
            <a:spAutoFit/>
          </a:bodyPr>
          <a:lstStyle/>
          <a:p>
            <a:pPr algn="ctr" eaLnBrk="0" hangingPunct="0">
              <a:spcBef>
                <a:spcPct val="50000"/>
              </a:spcBef>
            </a:pPr>
            <a:r>
              <a:rPr lang="fa-IR" b="1">
                <a:latin typeface="Verdana" pitchFamily="34" charset="0"/>
                <a:cs typeface="B Nazanin" pitchFamily="2" charset="-78"/>
              </a:rPr>
              <a:t>تحقيقات با</a:t>
            </a:r>
          </a:p>
          <a:p>
            <a:pPr algn="ctr" eaLnBrk="0" hangingPunct="0">
              <a:spcBef>
                <a:spcPct val="50000"/>
              </a:spcBef>
            </a:pPr>
            <a:r>
              <a:rPr lang="fa-IR" b="1">
                <a:latin typeface="Verdana" pitchFamily="34" charset="0"/>
                <a:cs typeface="B Nazanin" pitchFamily="2" charset="-78"/>
              </a:rPr>
              <a:t>بودجه دولتی که</a:t>
            </a:r>
          </a:p>
          <a:p>
            <a:pPr algn="ctr" eaLnBrk="0" hangingPunct="0">
              <a:spcBef>
                <a:spcPct val="50000"/>
              </a:spcBef>
            </a:pPr>
            <a:r>
              <a:rPr lang="fa-IR" b="1">
                <a:latin typeface="Verdana" pitchFamily="34" charset="0"/>
                <a:cs typeface="B Nazanin" pitchFamily="2" charset="-78"/>
              </a:rPr>
              <a:t>منجر به ايجاد </a:t>
            </a:r>
          </a:p>
          <a:p>
            <a:pPr algn="ctr" eaLnBrk="0" hangingPunct="0">
              <a:spcBef>
                <a:spcPct val="50000"/>
              </a:spcBef>
            </a:pPr>
            <a:r>
              <a:rPr lang="fa-IR" b="1">
                <a:latin typeface="Verdana" pitchFamily="34" charset="0"/>
                <a:cs typeface="B Nazanin" pitchFamily="2" charset="-78"/>
              </a:rPr>
              <a:t>ايده های جديد</a:t>
            </a:r>
          </a:p>
          <a:p>
            <a:pPr algn="ctr" eaLnBrk="0" hangingPunct="0">
              <a:spcBef>
                <a:spcPct val="50000"/>
              </a:spcBef>
            </a:pPr>
            <a:r>
              <a:rPr lang="fa-IR" b="1">
                <a:latin typeface="Verdana" pitchFamily="34" charset="0"/>
                <a:cs typeface="B Nazanin" pitchFamily="2" charset="-78"/>
              </a:rPr>
              <a:t>می شود</a:t>
            </a:r>
          </a:p>
          <a:p>
            <a:pPr algn="ctr" eaLnBrk="0" hangingPunct="0">
              <a:spcBef>
                <a:spcPct val="50000"/>
              </a:spcBef>
            </a:pPr>
            <a:r>
              <a:rPr lang="fa-IR" b="1">
                <a:latin typeface="Verdana" pitchFamily="34" charset="0"/>
                <a:cs typeface="B Nazanin" pitchFamily="2" charset="-78"/>
              </a:rPr>
              <a:t>ابتكار</a:t>
            </a:r>
            <a:endParaRPr lang="en-US" b="1">
              <a:latin typeface="Verdana" pitchFamily="34" charset="0"/>
              <a:cs typeface="B Nazanin" pitchFamily="2" charset="-78"/>
            </a:endParaRPr>
          </a:p>
        </p:txBody>
      </p:sp>
      <p:sp>
        <p:nvSpPr>
          <p:cNvPr id="6182" name="Text Box 40"/>
          <p:cNvSpPr txBox="1">
            <a:spLocks noChangeArrowheads="1"/>
          </p:cNvSpPr>
          <p:nvPr/>
        </p:nvSpPr>
        <p:spPr bwMode="auto">
          <a:xfrm>
            <a:off x="6705600" y="3795713"/>
            <a:ext cx="2052638" cy="779462"/>
          </a:xfrm>
          <a:prstGeom prst="rect">
            <a:avLst/>
          </a:prstGeom>
          <a:noFill/>
          <a:ln w="9525">
            <a:noFill/>
            <a:miter lim="800000"/>
            <a:headEnd/>
            <a:tailEnd/>
          </a:ln>
        </p:spPr>
        <p:txBody>
          <a:bodyPr>
            <a:spAutoFit/>
          </a:bodyPr>
          <a:lstStyle/>
          <a:p>
            <a:pPr algn="ctr" eaLnBrk="0" hangingPunct="0">
              <a:spcBef>
                <a:spcPct val="50000"/>
              </a:spcBef>
            </a:pPr>
            <a:r>
              <a:rPr lang="fa-IR" b="1">
                <a:latin typeface="Verdana" pitchFamily="34" charset="0"/>
                <a:cs typeface="B Nazanin" pitchFamily="2" charset="-78"/>
              </a:rPr>
              <a:t>توليد </a:t>
            </a:r>
          </a:p>
          <a:p>
            <a:pPr algn="ctr" eaLnBrk="0" hangingPunct="0">
              <a:spcBef>
                <a:spcPct val="50000"/>
              </a:spcBef>
            </a:pPr>
            <a:r>
              <a:rPr lang="fa-IR" b="1">
                <a:latin typeface="Verdana" pitchFamily="34" charset="0"/>
                <a:cs typeface="B Nazanin" pitchFamily="2" charset="-78"/>
              </a:rPr>
              <a:t>نو آوری</a:t>
            </a:r>
            <a:endParaRPr lang="en-US" b="1">
              <a:latin typeface="Verdana" pitchFamily="34" charset="0"/>
              <a:cs typeface="B Nazanin" pitchFamily="2" charset="-78"/>
            </a:endParaRPr>
          </a:p>
        </p:txBody>
      </p:sp>
      <p:sp>
        <p:nvSpPr>
          <p:cNvPr id="6183" name="Line 41"/>
          <p:cNvSpPr>
            <a:spLocks noChangeShapeType="1"/>
          </p:cNvSpPr>
          <p:nvPr/>
        </p:nvSpPr>
        <p:spPr bwMode="auto">
          <a:xfrm flipV="1">
            <a:off x="8531225" y="3675063"/>
            <a:ext cx="325438" cy="23812"/>
          </a:xfrm>
          <a:prstGeom prst="line">
            <a:avLst/>
          </a:prstGeom>
          <a:noFill/>
          <a:ln w="57150">
            <a:solidFill>
              <a:srgbClr val="993300"/>
            </a:solidFill>
            <a:round/>
            <a:headEnd/>
            <a:tailEnd/>
          </a:ln>
        </p:spPr>
        <p:txBody>
          <a:bodyPr/>
          <a:lstStyle/>
          <a:p>
            <a:endParaRPr lang="en-US"/>
          </a:p>
        </p:txBody>
      </p:sp>
      <p:sp>
        <p:nvSpPr>
          <p:cNvPr id="6184" name="Line 42"/>
          <p:cNvSpPr>
            <a:spLocks noChangeShapeType="1"/>
          </p:cNvSpPr>
          <p:nvPr/>
        </p:nvSpPr>
        <p:spPr bwMode="auto">
          <a:xfrm>
            <a:off x="7207250" y="3032125"/>
            <a:ext cx="184150" cy="20638"/>
          </a:xfrm>
          <a:prstGeom prst="line">
            <a:avLst/>
          </a:prstGeom>
          <a:noFill/>
          <a:ln w="57150">
            <a:solidFill>
              <a:srgbClr val="993300"/>
            </a:solidFill>
            <a:round/>
            <a:headEnd/>
            <a:tailEnd/>
          </a:ln>
        </p:spPr>
        <p:txBody>
          <a:bodyPr/>
          <a:lstStyle/>
          <a:p>
            <a:endParaRPr lang="en-US"/>
          </a:p>
        </p:txBody>
      </p:sp>
      <p:sp>
        <p:nvSpPr>
          <p:cNvPr id="6185" name="Line 43"/>
          <p:cNvSpPr>
            <a:spLocks noChangeShapeType="1"/>
          </p:cNvSpPr>
          <p:nvPr/>
        </p:nvSpPr>
        <p:spPr bwMode="auto">
          <a:xfrm flipV="1">
            <a:off x="8053388" y="3397250"/>
            <a:ext cx="142875" cy="1588"/>
          </a:xfrm>
          <a:prstGeom prst="line">
            <a:avLst/>
          </a:prstGeom>
          <a:noFill/>
          <a:ln w="57150">
            <a:solidFill>
              <a:srgbClr val="993300"/>
            </a:solidFill>
            <a:round/>
            <a:headEnd/>
            <a:tailEnd/>
          </a:ln>
        </p:spPr>
        <p:txBody>
          <a:bodyPr/>
          <a:lstStyle/>
          <a:p>
            <a:endParaRPr lang="en-US"/>
          </a:p>
        </p:txBody>
      </p:sp>
      <p:sp>
        <p:nvSpPr>
          <p:cNvPr id="6186" name="Text Box 44"/>
          <p:cNvSpPr txBox="1">
            <a:spLocks noChangeArrowheads="1"/>
          </p:cNvSpPr>
          <p:nvPr/>
        </p:nvSpPr>
        <p:spPr bwMode="auto">
          <a:xfrm>
            <a:off x="3429000" y="1828800"/>
            <a:ext cx="2819400" cy="641350"/>
          </a:xfrm>
          <a:prstGeom prst="rect">
            <a:avLst/>
          </a:prstGeom>
          <a:noFill/>
          <a:ln w="9525">
            <a:noFill/>
            <a:miter lim="800000"/>
            <a:headEnd/>
            <a:tailEnd/>
          </a:ln>
        </p:spPr>
        <p:txBody>
          <a:bodyPr>
            <a:spAutoFit/>
          </a:bodyPr>
          <a:lstStyle/>
          <a:p>
            <a:pPr algn="ctr" eaLnBrk="0" hangingPunct="0">
              <a:spcBef>
                <a:spcPct val="50000"/>
              </a:spcBef>
            </a:pPr>
            <a:r>
              <a:rPr lang="fa-IR" b="1">
                <a:latin typeface="Verdana" pitchFamily="34" charset="0"/>
                <a:cs typeface="B Nazanin" pitchFamily="2" charset="-78"/>
              </a:rPr>
              <a:t>الزامات برای تبديل ايده ها به نوآوری</a:t>
            </a:r>
            <a:endParaRPr lang="en-US" b="1">
              <a:latin typeface="Verdana" pitchFamily="34" charset="0"/>
              <a:cs typeface="B Nazanin" pitchFamily="2" charset="-78"/>
            </a:endParaRPr>
          </a:p>
        </p:txBody>
      </p:sp>
      <p:sp>
        <p:nvSpPr>
          <p:cNvPr id="6187" name="Text Box 45"/>
          <p:cNvSpPr txBox="1">
            <a:spLocks noChangeArrowheads="1"/>
          </p:cNvSpPr>
          <p:nvPr/>
        </p:nvSpPr>
        <p:spPr bwMode="auto">
          <a:xfrm>
            <a:off x="4137025" y="5097463"/>
            <a:ext cx="1120775" cy="457200"/>
          </a:xfrm>
          <a:prstGeom prst="rect">
            <a:avLst/>
          </a:prstGeom>
          <a:noFill/>
          <a:ln w="9525">
            <a:noFill/>
            <a:miter lim="800000"/>
            <a:headEnd/>
            <a:tailEnd/>
          </a:ln>
        </p:spPr>
        <p:txBody>
          <a:bodyPr>
            <a:spAutoFit/>
          </a:bodyPr>
          <a:lstStyle/>
          <a:p>
            <a:pPr eaLnBrk="0" hangingPunct="0">
              <a:spcBef>
                <a:spcPct val="50000"/>
              </a:spcBef>
            </a:pPr>
            <a:endParaRPr lang="fa-IR" sz="2400">
              <a:latin typeface="Times New Roman" pitchFamily="18" charset="0"/>
              <a:cs typeface="B Nazanin" pitchFamily="2" charset="-78"/>
            </a:endParaRPr>
          </a:p>
        </p:txBody>
      </p:sp>
      <p:sp>
        <p:nvSpPr>
          <p:cNvPr id="6188" name="Text Box 46"/>
          <p:cNvSpPr txBox="1">
            <a:spLocks noChangeArrowheads="1"/>
          </p:cNvSpPr>
          <p:nvPr/>
        </p:nvSpPr>
        <p:spPr bwMode="auto">
          <a:xfrm>
            <a:off x="3348038" y="5876925"/>
            <a:ext cx="2952750" cy="336550"/>
          </a:xfrm>
          <a:prstGeom prst="rect">
            <a:avLst/>
          </a:prstGeom>
          <a:noFill/>
          <a:ln w="9525">
            <a:noFill/>
            <a:miter lim="800000"/>
            <a:headEnd/>
            <a:tailEnd/>
          </a:ln>
        </p:spPr>
        <p:txBody>
          <a:bodyPr>
            <a:spAutoFit/>
          </a:bodyPr>
          <a:lstStyle/>
          <a:p>
            <a:pPr algn="ctr" eaLnBrk="0" hangingPunct="0">
              <a:spcBef>
                <a:spcPct val="50000"/>
              </a:spcBef>
            </a:pPr>
            <a:r>
              <a:rPr lang="fa-IR" sz="1600" b="1">
                <a:latin typeface="Times New Roman" pitchFamily="18" charset="0"/>
                <a:cs typeface="B Nazanin" pitchFamily="2" charset="-78"/>
              </a:rPr>
              <a:t>عدم وجود نظام حمايتي</a:t>
            </a:r>
            <a:endParaRPr lang="en-US" sz="1600" b="1">
              <a:latin typeface="Times New Roman" pitchFamily="18" charset="0"/>
              <a:cs typeface="B Nazanin" pitchFamily="2" charset="-78"/>
            </a:endParaRPr>
          </a:p>
        </p:txBody>
      </p:sp>
      <p:sp>
        <p:nvSpPr>
          <p:cNvPr id="6189" name="Text Box 47"/>
          <p:cNvSpPr txBox="1">
            <a:spLocks noChangeArrowheads="1"/>
          </p:cNvSpPr>
          <p:nvPr/>
        </p:nvSpPr>
        <p:spPr bwMode="auto">
          <a:xfrm>
            <a:off x="1116013" y="836613"/>
            <a:ext cx="7467600" cy="703262"/>
          </a:xfrm>
          <a:prstGeom prst="rect">
            <a:avLst/>
          </a:prstGeom>
          <a:noFill/>
          <a:ln w="9525">
            <a:noFill/>
            <a:miter lim="800000"/>
            <a:headEnd/>
            <a:tailEnd/>
          </a:ln>
        </p:spPr>
        <p:txBody>
          <a:bodyPr>
            <a:spAutoFit/>
          </a:bodyPr>
          <a:lstStyle/>
          <a:p>
            <a:pPr algn="ctr" eaLnBrk="0" hangingPunct="0">
              <a:lnSpc>
                <a:spcPct val="40000"/>
              </a:lnSpc>
              <a:spcBef>
                <a:spcPct val="20000"/>
              </a:spcBef>
            </a:pPr>
            <a:r>
              <a:rPr lang="fa-IR" sz="4000">
                <a:solidFill>
                  <a:srgbClr val="FFFFFF"/>
                </a:solidFill>
                <a:latin typeface="Times New Roman" pitchFamily="18" charset="0"/>
                <a:cs typeface="B Titr" pitchFamily="2" charset="-78"/>
              </a:rPr>
              <a:t> دره مرگ</a:t>
            </a:r>
            <a:endParaRPr lang="fa-IR" sz="2800">
              <a:solidFill>
                <a:srgbClr val="FFFFFF"/>
              </a:solidFill>
              <a:latin typeface="Times New Roman" pitchFamily="18" charset="0"/>
              <a:cs typeface="B Titr" pitchFamily="2" charset="-78"/>
            </a:endParaRPr>
          </a:p>
          <a:p>
            <a:pPr algn="ctr" eaLnBrk="0" hangingPunct="0">
              <a:lnSpc>
                <a:spcPct val="40000"/>
              </a:lnSpc>
              <a:spcBef>
                <a:spcPct val="20000"/>
              </a:spcBef>
            </a:pPr>
            <a:endParaRPr lang="en-US" sz="4000">
              <a:solidFill>
                <a:srgbClr val="FFFFFF"/>
              </a:solidFill>
              <a:latin typeface="News Gothic MT"/>
              <a:cs typeface="B Titr" pitchFamily="2" charset="-78"/>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نوآوری: باورهای غلط</a:t>
            </a:r>
            <a:endParaRPr lang="en-US" dirty="0"/>
          </a:p>
        </p:txBody>
      </p:sp>
      <p:sp>
        <p:nvSpPr>
          <p:cNvPr id="3" name="Content Placeholder 2"/>
          <p:cNvSpPr>
            <a:spLocks noGrp="1"/>
          </p:cNvSpPr>
          <p:nvPr>
            <p:ph idx="1"/>
          </p:nvPr>
        </p:nvSpPr>
        <p:spPr/>
        <p:txBody>
          <a:bodyPr/>
          <a:lstStyle/>
          <a:p>
            <a:r>
              <a:rPr lang="fa-IR" dirty="0" smtClean="0"/>
              <a:t>تفکر خارج از جعبه وخلاقيت به تنهائی برای بروز نوآوری کافيست</a:t>
            </a:r>
          </a:p>
          <a:p>
            <a:r>
              <a:rPr lang="fa-IR" dirty="0" smtClean="0"/>
              <a:t>نوآوريها را فقط شرکتهای بزرگ انجام می دهند</a:t>
            </a:r>
          </a:p>
          <a:p>
            <a:r>
              <a:rPr lang="fa-IR" dirty="0" smtClean="0"/>
              <a:t>منشاء بيشتر نوآوريها، فناوريهای جديد هستند</a:t>
            </a:r>
          </a:p>
          <a:p>
            <a:r>
              <a:rPr lang="fa-IR" dirty="0" smtClean="0"/>
              <a:t>نوآوريهای جديد بارها شکست می خورند تا به موفقيت برسند</a:t>
            </a:r>
          </a:p>
          <a:p>
            <a:r>
              <a:rPr lang="fa-IR" dirty="0" smtClean="0"/>
              <a:t>داشتن ايده های نوآورانه برای نوآوری کافی است</a:t>
            </a:r>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نوآوری ابزار اختصاصیِ دست کارآفرينان است</a:t>
            </a:r>
            <a:endParaRPr lang="en-US" dirty="0"/>
          </a:p>
        </p:txBody>
      </p:sp>
      <p:sp>
        <p:nvSpPr>
          <p:cNvPr id="3" name="Content Placeholder 2"/>
          <p:cNvSpPr>
            <a:spLocks noGrp="1"/>
          </p:cNvSpPr>
          <p:nvPr>
            <p:ph idx="1"/>
          </p:nvPr>
        </p:nvSpPr>
        <p:spPr/>
        <p:txBody>
          <a:bodyPr/>
          <a:lstStyle/>
          <a:p>
            <a:pPr algn="l" rtl="0"/>
            <a:r>
              <a:rPr lang="en-US" dirty="0" smtClean="0"/>
              <a:t>Entrepreneurs innovate. Innovation is the specific instrument of entrepreneurships. It is an act that endows resources with a new capacity to create wealth.” </a:t>
            </a:r>
          </a:p>
          <a:p>
            <a:pPr algn="l" rtl="0"/>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کار آفرین کیست؟</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105</a:t>
            </a:fld>
            <a:endParaRPr lang="en-US"/>
          </a:p>
        </p:txBody>
      </p:sp>
      <p:sp>
        <p:nvSpPr>
          <p:cNvPr id="6" name="Content Placeholder 2"/>
          <p:cNvSpPr>
            <a:spLocks noGrp="1"/>
          </p:cNvSpPr>
          <p:nvPr>
            <p:ph idx="1"/>
          </p:nvPr>
        </p:nvSpPr>
        <p:spPr/>
        <p:txBody>
          <a:bodyPr/>
          <a:lstStyle/>
          <a:p>
            <a:r>
              <a:rPr lang="fa-IR" dirty="0" smtClean="0"/>
              <a:t>نوآوری برايش عادت شده باشد</a:t>
            </a:r>
          </a:p>
          <a:p>
            <a:r>
              <a:rPr lang="fa-IR" dirty="0" smtClean="0"/>
              <a:t>قدرت پياده سازی ايده های جديد را داشته باشد</a:t>
            </a:r>
          </a:p>
          <a:p>
            <a:r>
              <a:rPr lang="fa-IR" dirty="0" smtClean="0"/>
              <a:t>جرات اکتشاف راههای جديد و گام برداشت در اين راهها را داشته باشد</a:t>
            </a:r>
          </a:p>
          <a:p>
            <a:r>
              <a:rPr lang="fa-IR" dirty="0" smtClean="0"/>
              <a:t>بتواند وقتی فرصت در سيستمی کم است، طيفی از فرصتها را بيافريند</a:t>
            </a:r>
          </a:p>
          <a:p>
            <a:r>
              <a:rPr lang="fa-IR" dirty="0" smtClean="0"/>
              <a:t>قابليت استفاده از تغييرات را دارد</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55448"/>
            <a:ext cx="9001156" cy="1252728"/>
          </a:xfrm>
        </p:spPr>
        <p:txBody>
          <a:bodyPr>
            <a:normAutofit fontScale="90000"/>
          </a:bodyPr>
          <a:lstStyle/>
          <a:p>
            <a:pPr algn="l" rtl="0"/>
            <a:r>
              <a:rPr lang="en-US" dirty="0" smtClean="0"/>
              <a:t>Purposeful Innovation and the Seven Sources</a:t>
            </a:r>
            <a:r>
              <a:rPr lang="fa-IR" dirty="0" smtClean="0"/>
              <a:t> </a:t>
            </a:r>
            <a:r>
              <a:rPr lang="pap-AN" dirty="0" smtClean="0"/>
              <a:t>for Innovative Opportunity</a:t>
            </a:r>
            <a:endParaRPr lang="en-US" dirty="0"/>
          </a:p>
        </p:txBody>
      </p:sp>
      <p:sp>
        <p:nvSpPr>
          <p:cNvPr id="3" name="Content Placeholder 2"/>
          <p:cNvSpPr>
            <a:spLocks noGrp="1"/>
          </p:cNvSpPr>
          <p:nvPr>
            <p:ph idx="1"/>
          </p:nvPr>
        </p:nvSpPr>
        <p:spPr/>
        <p:txBody>
          <a:bodyPr/>
          <a:lstStyle/>
          <a:p>
            <a:pPr algn="l" rtl="0"/>
            <a:r>
              <a:rPr lang="en-US" dirty="0" smtClean="0"/>
              <a:t>Innovation, indeed, creates a resource.</a:t>
            </a:r>
            <a:endParaRPr lang="fa-IR" dirty="0" smtClean="0"/>
          </a:p>
          <a:p>
            <a:pPr algn="l" rtl="0"/>
            <a:endParaRPr lang="en-US" dirty="0" smtClean="0"/>
          </a:p>
          <a:p>
            <a:pPr algn="l" rtl="0"/>
            <a:r>
              <a:rPr lang="en-US" dirty="0" smtClean="0"/>
              <a:t>There is no such thing as a “resource” until man finds a use for something in nature and thus endows it with economic value.</a:t>
            </a:r>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منابع نوآوری از نظر دراکر</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107</a:t>
            </a:fld>
            <a:endParaRPr lang="en-US"/>
          </a:p>
        </p:txBody>
      </p:sp>
      <p:sp>
        <p:nvSpPr>
          <p:cNvPr id="6" name="Content Placeholder 2"/>
          <p:cNvSpPr>
            <a:spLocks noGrp="1"/>
          </p:cNvSpPr>
          <p:nvPr>
            <p:ph idx="1"/>
          </p:nvPr>
        </p:nvSpPr>
        <p:spPr/>
        <p:txBody>
          <a:bodyPr>
            <a:normAutofit fontScale="92500"/>
          </a:bodyPr>
          <a:lstStyle/>
          <a:p>
            <a:pPr marL="457200" indent="-457200">
              <a:buFontTx/>
              <a:buAutoNum type="arabicPeriod"/>
              <a:defRPr/>
            </a:pPr>
            <a:r>
              <a:rPr lang="fa-IR" dirty="0" smtClean="0"/>
              <a:t>نامترقبه ها: موفقيت، شکست يا  اتفاق نامترقبه خارج از سازمان می تواندعلامت فرصتی منحصر به فرد باشد</a:t>
            </a:r>
          </a:p>
          <a:p>
            <a:pPr marL="457200" indent="-457200">
              <a:buFontTx/>
              <a:buAutoNum type="arabicPeriod"/>
              <a:defRPr/>
            </a:pPr>
            <a:r>
              <a:rPr lang="fa-IR" dirty="0" smtClean="0"/>
              <a:t>ناهماهنگيها: تفاوت ميان واقعيت و آنچه که فرض می کنيم بايد باشد، يا بين آن چه هست و آن جه بايد باشد می تواند فرصت نوآوری بيافريند</a:t>
            </a:r>
          </a:p>
          <a:p>
            <a:pPr marL="457200" indent="-457200">
              <a:buFontTx/>
              <a:buAutoNum type="arabicPeriod"/>
              <a:defRPr/>
            </a:pPr>
            <a:r>
              <a:rPr lang="fa-IR" dirty="0" smtClean="0"/>
              <a:t>نيازهای فرآيندی: وقتی که در فرآيندی خاص يک نقطه ضعف وجود دارد، اما افراد به جای حل آن سعی می کنند آن را دور بزنند، برای فرد يا سازمانی که بخواهد اين حلقه مفقوده را پر کنند فرصتی وجود دارد</a:t>
            </a:r>
          </a:p>
          <a:p>
            <a:pPr marL="457200" indent="-457200">
              <a:buFontTx/>
              <a:buAutoNum type="arabicPeriod"/>
              <a:defRPr/>
            </a:pPr>
            <a:r>
              <a:rPr lang="fa-IR" dirty="0" smtClean="0"/>
              <a:t>تغيير در صنعت يا ساختار بازار: وقتی که پايه های صنعت يا بازار تغيير می کنند، فرصتی برای خدمت يا محصول بوجود می آيد</a:t>
            </a:r>
            <a:endParaRPr lang="en-US" dirty="0" smtClean="0"/>
          </a:p>
          <a:p>
            <a:pPr algn="l">
              <a:defRPr/>
            </a:pPr>
            <a:endParaRPr lang="fa-IR" dirty="0" smtClean="0"/>
          </a:p>
          <a:p>
            <a:pPr>
              <a:defRPr/>
            </a:pPr>
            <a:endParaRPr lang="fa-IR"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منابع نوآوری از نظر دراکر </a:t>
            </a:r>
            <a:r>
              <a:rPr lang="fa-IR" sz="3600" dirty="0" smtClean="0"/>
              <a:t>(ادامه ...)</a:t>
            </a:r>
            <a:endParaRPr lang="en-US" dirty="0"/>
          </a:p>
        </p:txBody>
      </p:sp>
      <p:sp>
        <p:nvSpPr>
          <p:cNvPr id="3" name="Content Placeholder 2"/>
          <p:cNvSpPr>
            <a:spLocks noGrp="1"/>
          </p:cNvSpPr>
          <p:nvPr>
            <p:ph idx="1"/>
          </p:nvPr>
        </p:nvSpPr>
        <p:spPr/>
        <p:txBody>
          <a:bodyPr/>
          <a:lstStyle/>
          <a:p>
            <a:pPr>
              <a:buFontTx/>
              <a:buNone/>
            </a:pPr>
            <a:r>
              <a:rPr lang="fa-IR" dirty="0" smtClean="0"/>
              <a:t>تغييرات دموگرافيک: تغيير در اندازه جمعيت، ساختار سنی، بی کاری و سطح دانش و در آمد فرصتهای نوآوری می آفريند</a:t>
            </a:r>
          </a:p>
          <a:p>
            <a:pPr>
              <a:buFontTx/>
              <a:buNone/>
            </a:pPr>
            <a:r>
              <a:rPr lang="fa-IR" dirty="0" smtClean="0"/>
              <a:t>6. تغيير در برداشت، حالات روحی و معنی: وقتی که فرضيات و نگرش و باورهای جمعيتی تغيير می کند فرصتهای نوآوری ايجاد می شود.</a:t>
            </a:r>
          </a:p>
          <a:p>
            <a:pPr>
              <a:buFontTx/>
              <a:buNone/>
            </a:pPr>
            <a:r>
              <a:rPr lang="fa-IR" dirty="0" smtClean="0"/>
              <a:t>7. دانش جديد: پيشرفتهای علمی و دانش جديد می تواند محصولات و بازارهای جديد بيافريند </a:t>
            </a:r>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109</a:t>
            </a:fld>
            <a:endParaRPr lang="en-US"/>
          </a:p>
        </p:txBody>
      </p:sp>
      <p:pic>
        <p:nvPicPr>
          <p:cNvPr id="6" name="Picture 2" descr="D:\Hamid\Desktop\1.bmp"/>
          <p:cNvPicPr>
            <a:picLocks noGrp="1" noChangeAspect="1" noChangeArrowheads="1"/>
          </p:cNvPicPr>
          <p:nvPr>
            <p:ph idx="1"/>
          </p:nvPr>
        </p:nvPicPr>
        <p:blipFill>
          <a:blip r:embed="rId3"/>
          <a:srcRect/>
          <a:stretch>
            <a:fillRect/>
          </a:stretch>
        </p:blipFill>
        <p:spPr>
          <a:xfrm>
            <a:off x="457200" y="1777523"/>
            <a:ext cx="8229600" cy="462057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a:r>
              <a:rPr lang="pap-AN" dirty="0" smtClean="0"/>
              <a:t>Gary Hamel: </a:t>
            </a:r>
            <a:r>
              <a:rPr lang="en-US" dirty="0" smtClean="0"/>
              <a:t>‘Most companies are built for continuous improvement, rather than for discontinuous innovation. They know how to get better, but they don’t know how to get different.’</a:t>
            </a:r>
          </a:p>
          <a:p>
            <a:pPr algn="l"/>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11</a:t>
            </a:fld>
            <a:endParaRPr lang="en-US"/>
          </a:p>
        </p:txBody>
      </p:sp>
      <p:pic>
        <p:nvPicPr>
          <p:cNvPr id="6" name="Picture 2" descr="C:\Documents and Settings\Alireza\My Documents\My Pictures\1210371915PskGGVI.jpg"/>
          <p:cNvPicPr>
            <a:picLocks noChangeAspect="1" noChangeArrowheads="1"/>
          </p:cNvPicPr>
          <p:nvPr/>
        </p:nvPicPr>
        <p:blipFill>
          <a:blip r:embed="rId3"/>
          <a:srcRect/>
          <a:stretch>
            <a:fillRect/>
          </a:stretch>
        </p:blipFill>
        <p:spPr bwMode="auto">
          <a:xfrm>
            <a:off x="2428860" y="3857628"/>
            <a:ext cx="3929090" cy="26193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110</a:t>
            </a:fld>
            <a:endParaRPr lang="en-US"/>
          </a:p>
        </p:txBody>
      </p:sp>
      <p:pic>
        <p:nvPicPr>
          <p:cNvPr id="6" name="Picture 2" descr="scan0012_Pic1"/>
          <p:cNvPicPr>
            <a:picLocks noGrp="1" noChangeAspect="1" noChangeArrowheads="1"/>
          </p:cNvPicPr>
          <p:nvPr>
            <p:ph idx="1"/>
          </p:nvPr>
        </p:nvPicPr>
        <p:blipFill>
          <a:blip r:embed="rId3" cstate="print"/>
          <a:srcRect/>
          <a:stretch>
            <a:fillRect/>
          </a:stretch>
        </p:blipFill>
        <p:spPr bwMode="auto">
          <a:xfrm>
            <a:off x="571472" y="1643050"/>
            <a:ext cx="3385033" cy="4625975"/>
          </a:xfrm>
          <a:prstGeom prst="rect">
            <a:avLst/>
          </a:prstGeom>
          <a:noFill/>
          <a:ln w="9525">
            <a:noFill/>
            <a:miter lim="800000"/>
            <a:headEnd/>
            <a:tailEnd/>
          </a:ln>
        </p:spPr>
      </p:pic>
      <p:pic>
        <p:nvPicPr>
          <p:cNvPr id="7" name="Picture 1" descr="Medmap poster.jpg"/>
          <p:cNvPicPr>
            <a:picLocks noGrp="1" noChangeAspect="1"/>
          </p:cNvPicPr>
          <p:nvPr isPhoto="1"/>
        </p:nvPicPr>
        <p:blipFill>
          <a:blip r:embed="rId4"/>
          <a:srcRect/>
          <a:stretch>
            <a:fillRect/>
          </a:stretch>
        </p:blipFill>
        <p:spPr bwMode="auto">
          <a:xfrm>
            <a:off x="5072066" y="1643050"/>
            <a:ext cx="3264980" cy="45720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Myers-Briggs Personality Typing</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111</a:t>
            </a:fld>
            <a:endParaRPr lang="en-US"/>
          </a:p>
        </p:txBody>
      </p:sp>
      <p:pic>
        <p:nvPicPr>
          <p:cNvPr id="6" name="Content Placeholder 5"/>
          <p:cNvPicPr>
            <a:picLocks noGrp="1" noChangeAspect="1" noChangeArrowheads="1"/>
          </p:cNvPicPr>
          <p:nvPr>
            <p:ph idx="1"/>
          </p:nvPr>
        </p:nvPicPr>
        <p:blipFill>
          <a:blip r:embed="rId3"/>
          <a:srcRect/>
          <a:stretch>
            <a:fillRect/>
          </a:stretch>
        </p:blipFill>
        <p:spPr bwMode="auto">
          <a:xfrm>
            <a:off x="357158" y="1571612"/>
            <a:ext cx="2343150" cy="2419350"/>
          </a:xfrm>
          <a:prstGeom prst="rect">
            <a:avLst/>
          </a:prstGeom>
          <a:noFill/>
          <a:ln w="9525">
            <a:noFill/>
            <a:miter lim="800000"/>
            <a:headEnd/>
            <a:tailEnd/>
          </a:ln>
        </p:spPr>
      </p:pic>
      <p:pic>
        <p:nvPicPr>
          <p:cNvPr id="8" name="Picture 4"/>
          <p:cNvPicPr>
            <a:picLocks noChangeAspect="1" noChangeArrowheads="1"/>
          </p:cNvPicPr>
          <p:nvPr/>
        </p:nvPicPr>
        <p:blipFill>
          <a:blip r:embed="rId4">
            <a:grayscl/>
          </a:blip>
          <a:stretch>
            <a:fillRect/>
          </a:stretch>
        </p:blipFill>
        <p:spPr bwMode="auto">
          <a:xfrm>
            <a:off x="428596" y="4000504"/>
            <a:ext cx="2256736" cy="2857496"/>
          </a:xfrm>
          <a:prstGeom prst="rect">
            <a:avLst/>
          </a:prstGeom>
          <a:ln>
            <a:noFill/>
          </a:ln>
          <a:effectLst>
            <a:softEdge rad="112500"/>
          </a:effectLst>
        </p:spPr>
      </p:pic>
      <p:sp>
        <p:nvSpPr>
          <p:cNvPr id="9" name="Rectangle 8"/>
          <p:cNvSpPr/>
          <p:nvPr/>
        </p:nvSpPr>
        <p:spPr>
          <a:xfrm>
            <a:off x="2928926" y="1714488"/>
            <a:ext cx="5715040" cy="1815882"/>
          </a:xfrm>
          <a:prstGeom prst="rect">
            <a:avLst/>
          </a:prstGeom>
        </p:spPr>
        <p:txBody>
          <a:bodyPr wrap="square">
            <a:spAutoFit/>
          </a:bodyPr>
          <a:lstStyle/>
          <a:p>
            <a:pPr eaLnBrk="1" hangingPunct="1">
              <a:buFont typeface="Wingdings" pitchFamily="2" charset="2"/>
              <a:buNone/>
            </a:pPr>
            <a:r>
              <a:rPr lang="fa-IR" sz="2800" dirty="0" smtClean="0">
                <a:cs typeface="B Nazanin" pitchFamily="2" charset="-78"/>
              </a:rPr>
              <a:t>”وقتی انسانها با هم تفاوت دارند، دانش تيپ بندی آنها اصطکاک بين افراد را کاهش می دهد و تنشها را از بين می برد. در ضمن ارزش تفاوتها را روشن می کند.“</a:t>
            </a:r>
          </a:p>
        </p:txBody>
      </p:sp>
      <p:sp>
        <p:nvSpPr>
          <p:cNvPr id="10" name="Rectangle 9"/>
          <p:cNvSpPr/>
          <p:nvPr/>
        </p:nvSpPr>
        <p:spPr>
          <a:xfrm>
            <a:off x="3286116" y="4286256"/>
            <a:ext cx="5357850" cy="1735860"/>
          </a:xfrm>
          <a:prstGeom prst="rect">
            <a:avLst/>
          </a:prstGeom>
        </p:spPr>
        <p:txBody>
          <a:bodyPr wrap="square">
            <a:spAutoFit/>
          </a:bodyPr>
          <a:lstStyle/>
          <a:p>
            <a:pPr eaLnBrk="1" hangingPunct="1">
              <a:lnSpc>
                <a:spcPct val="90000"/>
              </a:lnSpc>
              <a:spcBef>
                <a:spcPct val="10000"/>
              </a:spcBef>
              <a:spcAft>
                <a:spcPct val="40000"/>
              </a:spcAft>
            </a:pPr>
            <a:r>
              <a:rPr lang="fa-IR" sz="2800" dirty="0" smtClean="0">
                <a:cs typeface="B Nazanin" pitchFamily="2" charset="-78"/>
              </a:rPr>
              <a:t>طريقی که افراد دوست دارند از مغزشان استفاده کنند، تفاوتهای قابل پيش بينی در افراد را ايجاد می کند</a:t>
            </a:r>
          </a:p>
          <a:p>
            <a:pPr algn="l" eaLnBrk="1" hangingPunct="1">
              <a:lnSpc>
                <a:spcPct val="90000"/>
              </a:lnSpc>
              <a:spcBef>
                <a:spcPct val="10000"/>
              </a:spcBef>
              <a:spcAft>
                <a:spcPct val="40000"/>
              </a:spcAft>
            </a:pPr>
            <a:r>
              <a:rPr lang="fa-IR" sz="2000" b="1" dirty="0" smtClean="0">
                <a:effectLst>
                  <a:outerShdw blurRad="38100" dist="38100" dir="2700000" algn="tl">
                    <a:srgbClr val="000000">
                      <a:alpha val="43137"/>
                    </a:srgbClr>
                  </a:outerShdw>
                </a:effectLst>
                <a:cs typeface="B Nazanin" pitchFamily="2" charset="-78"/>
              </a:rPr>
              <a:t>کارل گوستاو يونگ</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112</a:t>
            </a:fld>
            <a:endParaRPr lang="en-US"/>
          </a:p>
        </p:txBody>
      </p:sp>
      <p:sp>
        <p:nvSpPr>
          <p:cNvPr id="6" name="Rectangle 1027"/>
          <p:cNvSpPr>
            <a:spLocks noGrp="1" noChangeArrowheads="1"/>
          </p:cNvSpPr>
          <p:nvPr>
            <p:ph idx="1"/>
          </p:nvPr>
        </p:nvSpPr>
        <p:spPr/>
        <p:txBody>
          <a:bodyPr/>
          <a:lstStyle/>
          <a:p>
            <a:pPr marL="514350" indent="-514350">
              <a:spcAft>
                <a:spcPct val="55000"/>
              </a:spcAft>
              <a:buClr>
                <a:srgbClr val="FFFF99"/>
              </a:buClr>
              <a:buFont typeface="Wingdings" pitchFamily="2" charset="2"/>
              <a:buChar char="§"/>
            </a:pPr>
            <a:r>
              <a:rPr lang="fa-IR" sz="2800" dirty="0" smtClean="0"/>
              <a:t>جائی که ترجيح می دهند در آنجا تمرکز کنند</a:t>
            </a:r>
          </a:p>
          <a:p>
            <a:pPr marL="514350" indent="-514350">
              <a:spcAft>
                <a:spcPct val="55000"/>
              </a:spcAft>
              <a:buClr>
                <a:srgbClr val="FFFF99"/>
              </a:buClr>
              <a:buFont typeface="Wingdings" pitchFamily="2" charset="2"/>
              <a:buChar char="§"/>
            </a:pPr>
            <a:r>
              <a:rPr lang="fa-IR" sz="2800" dirty="0" smtClean="0"/>
              <a:t>طريقی که ترجيح می دهند از آن اطلاعات را دريافت کنند</a:t>
            </a:r>
          </a:p>
          <a:p>
            <a:pPr marL="514350" indent="-514350">
              <a:spcAft>
                <a:spcPct val="55000"/>
              </a:spcAft>
              <a:buClr>
                <a:srgbClr val="FFFF99"/>
              </a:buClr>
              <a:buFont typeface="Wingdings" pitchFamily="2" charset="2"/>
              <a:buChar char="§"/>
            </a:pPr>
            <a:r>
              <a:rPr lang="fa-IR" sz="2800" dirty="0" smtClean="0"/>
              <a:t>طريقی که ترجيح می دهند که از آن طريق تصميم بگيرند</a:t>
            </a:r>
          </a:p>
          <a:p>
            <a:pPr marL="514350" indent="-514350">
              <a:spcAft>
                <a:spcPct val="55000"/>
              </a:spcAft>
              <a:buClr>
                <a:srgbClr val="FFFF99"/>
              </a:buClr>
              <a:buFont typeface="Wingdings" pitchFamily="2" charset="2"/>
              <a:buChar char="§"/>
            </a:pPr>
            <a:r>
              <a:rPr lang="fa-IR" sz="2800" dirty="0" smtClean="0"/>
              <a:t>شيوه زندگی که برمی گزينند</a:t>
            </a:r>
          </a:p>
        </p:txBody>
      </p:sp>
      <p:pic>
        <p:nvPicPr>
          <p:cNvPr id="7" name="Picture 4"/>
          <p:cNvPicPr>
            <a:picLocks noChangeAspect="1" noChangeArrowheads="1"/>
          </p:cNvPicPr>
          <p:nvPr/>
        </p:nvPicPr>
        <p:blipFill>
          <a:blip r:embed="rId3"/>
          <a:srcRect/>
          <a:stretch>
            <a:fillRect/>
          </a:stretch>
        </p:blipFill>
        <p:spPr bwMode="auto">
          <a:xfrm>
            <a:off x="285720" y="3786188"/>
            <a:ext cx="2559050" cy="307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113</a:t>
            </a:fld>
            <a:endParaRPr lang="en-US"/>
          </a:p>
        </p:txBody>
      </p:sp>
      <p:sp>
        <p:nvSpPr>
          <p:cNvPr id="30" name="Rectangle 3"/>
          <p:cNvSpPr>
            <a:spLocks noChangeArrowheads="1"/>
          </p:cNvSpPr>
          <p:nvPr/>
        </p:nvSpPr>
        <p:spPr bwMode="auto">
          <a:xfrm>
            <a:off x="530328" y="1655763"/>
            <a:ext cx="3108222" cy="723917"/>
          </a:xfrm>
          <a:prstGeom prst="rect">
            <a:avLst/>
          </a:prstGeom>
          <a:noFill/>
          <a:ln w="9525">
            <a:noFill/>
            <a:miter lim="800000"/>
            <a:headEnd/>
            <a:tailEnd/>
          </a:ln>
        </p:spPr>
        <p:txBody>
          <a:bodyPr wrap="none" lIns="92075" tIns="46038" rIns="92075" bIns="46038">
            <a:spAutoFit/>
          </a:bodyPr>
          <a:lstStyle/>
          <a:p>
            <a:pPr eaLnBrk="0" hangingPunct="0"/>
            <a:r>
              <a:rPr lang="en-US" sz="4100" b="1" dirty="0">
                <a:solidFill>
                  <a:schemeClr val="accent2">
                    <a:lumMod val="50000"/>
                  </a:schemeClr>
                </a:solidFill>
                <a:latin typeface="Times New Roman" pitchFamily="18" charset="0"/>
              </a:rPr>
              <a:t>Extraversion</a:t>
            </a:r>
          </a:p>
        </p:txBody>
      </p:sp>
      <p:sp>
        <p:nvSpPr>
          <p:cNvPr id="31" name="Freeform 4"/>
          <p:cNvSpPr>
            <a:spLocks/>
          </p:cNvSpPr>
          <p:nvPr/>
        </p:nvSpPr>
        <p:spPr bwMode="auto">
          <a:xfrm>
            <a:off x="4081463" y="1906588"/>
            <a:ext cx="101600" cy="200025"/>
          </a:xfrm>
          <a:custGeom>
            <a:avLst/>
            <a:gdLst>
              <a:gd name="T0" fmla="*/ 2147483647 w 64"/>
              <a:gd name="T1" fmla="*/ 2147483647 h 126"/>
              <a:gd name="T2" fmla="*/ 0 w 64"/>
              <a:gd name="T3" fmla="*/ 2147483647 h 126"/>
              <a:gd name="T4" fmla="*/ 2147483647 w 64"/>
              <a:gd name="T5" fmla="*/ 0 h 126"/>
              <a:gd name="T6" fmla="*/ 2147483647 w 64"/>
              <a:gd name="T7" fmla="*/ 2147483647 h 126"/>
              <a:gd name="T8" fmla="*/ 2147483647 w 64"/>
              <a:gd name="T9" fmla="*/ 2147483647 h 126"/>
              <a:gd name="T10" fmla="*/ 0 60000 65536"/>
              <a:gd name="T11" fmla="*/ 0 60000 65536"/>
              <a:gd name="T12" fmla="*/ 0 60000 65536"/>
              <a:gd name="T13" fmla="*/ 0 60000 65536"/>
              <a:gd name="T14" fmla="*/ 0 60000 65536"/>
              <a:gd name="T15" fmla="*/ 0 w 64"/>
              <a:gd name="T16" fmla="*/ 0 h 126"/>
              <a:gd name="T17" fmla="*/ 64 w 64"/>
              <a:gd name="T18" fmla="*/ 126 h 126"/>
            </a:gdLst>
            <a:ahLst/>
            <a:cxnLst>
              <a:cxn ang="T10">
                <a:pos x="T0" y="T1"/>
              </a:cxn>
              <a:cxn ang="T11">
                <a:pos x="T2" y="T3"/>
              </a:cxn>
              <a:cxn ang="T12">
                <a:pos x="T4" y="T5"/>
              </a:cxn>
              <a:cxn ang="T13">
                <a:pos x="T6" y="T7"/>
              </a:cxn>
              <a:cxn ang="T14">
                <a:pos x="T8" y="T9"/>
              </a:cxn>
            </a:cxnLst>
            <a:rect l="T15" t="T16" r="T17" b="T18"/>
            <a:pathLst>
              <a:path w="64" h="126">
                <a:moveTo>
                  <a:pt x="63" y="125"/>
                </a:moveTo>
                <a:lnTo>
                  <a:pt x="0" y="63"/>
                </a:lnTo>
                <a:lnTo>
                  <a:pt x="63" y="0"/>
                </a:lnTo>
                <a:lnTo>
                  <a:pt x="42" y="63"/>
                </a:lnTo>
                <a:lnTo>
                  <a:pt x="63" y="125"/>
                </a:lnTo>
              </a:path>
            </a:pathLst>
          </a:custGeom>
          <a:solidFill>
            <a:srgbClr val="000000"/>
          </a:solidFill>
          <a:ln w="12700" cap="rnd">
            <a:solidFill>
              <a:srgbClr val="FFFFCC"/>
            </a:solidFill>
            <a:round/>
            <a:headEnd type="none" w="sm" len="sm"/>
            <a:tailEnd type="none" w="sm" len="sm"/>
          </a:ln>
        </p:spPr>
        <p:txBody>
          <a:bodyPr/>
          <a:lstStyle/>
          <a:p>
            <a:endParaRPr lang="fa-IR">
              <a:solidFill>
                <a:srgbClr val="FFFFFF"/>
              </a:solidFill>
              <a:latin typeface="Times New Roman" pitchFamily="18" charset="0"/>
            </a:endParaRPr>
          </a:p>
        </p:txBody>
      </p:sp>
      <p:sp>
        <p:nvSpPr>
          <p:cNvPr id="32" name="Freeform 5"/>
          <p:cNvSpPr>
            <a:spLocks/>
          </p:cNvSpPr>
          <p:nvPr/>
        </p:nvSpPr>
        <p:spPr bwMode="auto">
          <a:xfrm>
            <a:off x="5046663" y="1906588"/>
            <a:ext cx="101600" cy="200025"/>
          </a:xfrm>
          <a:custGeom>
            <a:avLst/>
            <a:gdLst>
              <a:gd name="T0" fmla="*/ 0 w 64"/>
              <a:gd name="T1" fmla="*/ 0 h 126"/>
              <a:gd name="T2" fmla="*/ 2147483647 w 64"/>
              <a:gd name="T3" fmla="*/ 2147483647 h 126"/>
              <a:gd name="T4" fmla="*/ 0 w 64"/>
              <a:gd name="T5" fmla="*/ 2147483647 h 126"/>
              <a:gd name="T6" fmla="*/ 2147483647 w 64"/>
              <a:gd name="T7" fmla="*/ 2147483647 h 126"/>
              <a:gd name="T8" fmla="*/ 0 w 64"/>
              <a:gd name="T9" fmla="*/ 0 h 126"/>
              <a:gd name="T10" fmla="*/ 0 60000 65536"/>
              <a:gd name="T11" fmla="*/ 0 60000 65536"/>
              <a:gd name="T12" fmla="*/ 0 60000 65536"/>
              <a:gd name="T13" fmla="*/ 0 60000 65536"/>
              <a:gd name="T14" fmla="*/ 0 60000 65536"/>
              <a:gd name="T15" fmla="*/ 0 w 64"/>
              <a:gd name="T16" fmla="*/ 0 h 126"/>
              <a:gd name="T17" fmla="*/ 64 w 64"/>
              <a:gd name="T18" fmla="*/ 126 h 126"/>
            </a:gdLst>
            <a:ahLst/>
            <a:cxnLst>
              <a:cxn ang="T10">
                <a:pos x="T0" y="T1"/>
              </a:cxn>
              <a:cxn ang="T11">
                <a:pos x="T2" y="T3"/>
              </a:cxn>
              <a:cxn ang="T12">
                <a:pos x="T4" y="T5"/>
              </a:cxn>
              <a:cxn ang="T13">
                <a:pos x="T6" y="T7"/>
              </a:cxn>
              <a:cxn ang="T14">
                <a:pos x="T8" y="T9"/>
              </a:cxn>
            </a:cxnLst>
            <a:rect l="T15" t="T16" r="T17" b="T18"/>
            <a:pathLst>
              <a:path w="64" h="126">
                <a:moveTo>
                  <a:pt x="0" y="0"/>
                </a:moveTo>
                <a:lnTo>
                  <a:pt x="63" y="63"/>
                </a:lnTo>
                <a:lnTo>
                  <a:pt x="0" y="125"/>
                </a:lnTo>
                <a:lnTo>
                  <a:pt x="21" y="63"/>
                </a:lnTo>
                <a:lnTo>
                  <a:pt x="0" y="0"/>
                </a:lnTo>
              </a:path>
            </a:pathLst>
          </a:custGeom>
          <a:solidFill>
            <a:srgbClr val="000000"/>
          </a:solidFill>
          <a:ln w="12700" cap="rnd">
            <a:solidFill>
              <a:srgbClr val="FFFFCC"/>
            </a:solidFill>
            <a:round/>
            <a:headEnd type="none" w="sm" len="sm"/>
            <a:tailEnd type="none" w="sm" len="sm"/>
          </a:ln>
        </p:spPr>
        <p:txBody>
          <a:bodyPr/>
          <a:lstStyle/>
          <a:p>
            <a:endParaRPr lang="fa-IR">
              <a:solidFill>
                <a:srgbClr val="FFFFFF"/>
              </a:solidFill>
              <a:latin typeface="Times New Roman" pitchFamily="18" charset="0"/>
            </a:endParaRPr>
          </a:p>
        </p:txBody>
      </p:sp>
      <p:sp>
        <p:nvSpPr>
          <p:cNvPr id="33" name="Line 6"/>
          <p:cNvSpPr>
            <a:spLocks noChangeShapeType="1"/>
          </p:cNvSpPr>
          <p:nvPr/>
        </p:nvSpPr>
        <p:spPr bwMode="auto">
          <a:xfrm>
            <a:off x="4151313" y="5911850"/>
            <a:ext cx="928687" cy="0"/>
          </a:xfrm>
          <a:prstGeom prst="line">
            <a:avLst/>
          </a:prstGeom>
          <a:noFill/>
          <a:ln w="50800">
            <a:solidFill>
              <a:schemeClr val="tx1">
                <a:lumMod val="95000"/>
                <a:lumOff val="5000"/>
              </a:schemeClr>
            </a:solidFill>
            <a:round/>
            <a:headEnd type="none" w="sm" len="sm"/>
            <a:tailEnd type="none" w="sm" len="sm"/>
          </a:ln>
        </p:spPr>
        <p:txBody>
          <a:bodyPr wrap="none" anchor="ctr"/>
          <a:lstStyle/>
          <a:p>
            <a:endParaRPr lang="en-US"/>
          </a:p>
        </p:txBody>
      </p:sp>
      <p:sp>
        <p:nvSpPr>
          <p:cNvPr id="34" name="Freeform 7"/>
          <p:cNvSpPr>
            <a:spLocks/>
          </p:cNvSpPr>
          <p:nvPr/>
        </p:nvSpPr>
        <p:spPr bwMode="auto">
          <a:xfrm>
            <a:off x="4081463" y="5813425"/>
            <a:ext cx="101600" cy="200025"/>
          </a:xfrm>
          <a:custGeom>
            <a:avLst/>
            <a:gdLst>
              <a:gd name="T0" fmla="*/ 2147483647 w 64"/>
              <a:gd name="T1" fmla="*/ 2147483647 h 126"/>
              <a:gd name="T2" fmla="*/ 0 w 64"/>
              <a:gd name="T3" fmla="*/ 2147483647 h 126"/>
              <a:gd name="T4" fmla="*/ 2147483647 w 64"/>
              <a:gd name="T5" fmla="*/ 0 h 126"/>
              <a:gd name="T6" fmla="*/ 2147483647 w 64"/>
              <a:gd name="T7" fmla="*/ 2147483647 h 126"/>
              <a:gd name="T8" fmla="*/ 2147483647 w 64"/>
              <a:gd name="T9" fmla="*/ 2147483647 h 126"/>
              <a:gd name="T10" fmla="*/ 0 60000 65536"/>
              <a:gd name="T11" fmla="*/ 0 60000 65536"/>
              <a:gd name="T12" fmla="*/ 0 60000 65536"/>
              <a:gd name="T13" fmla="*/ 0 60000 65536"/>
              <a:gd name="T14" fmla="*/ 0 60000 65536"/>
              <a:gd name="T15" fmla="*/ 0 w 64"/>
              <a:gd name="T16" fmla="*/ 0 h 126"/>
              <a:gd name="T17" fmla="*/ 64 w 64"/>
              <a:gd name="T18" fmla="*/ 126 h 126"/>
            </a:gdLst>
            <a:ahLst/>
            <a:cxnLst>
              <a:cxn ang="T10">
                <a:pos x="T0" y="T1"/>
              </a:cxn>
              <a:cxn ang="T11">
                <a:pos x="T2" y="T3"/>
              </a:cxn>
              <a:cxn ang="T12">
                <a:pos x="T4" y="T5"/>
              </a:cxn>
              <a:cxn ang="T13">
                <a:pos x="T6" y="T7"/>
              </a:cxn>
              <a:cxn ang="T14">
                <a:pos x="T8" y="T9"/>
              </a:cxn>
            </a:cxnLst>
            <a:rect l="T15" t="T16" r="T17" b="T18"/>
            <a:pathLst>
              <a:path w="64" h="126">
                <a:moveTo>
                  <a:pt x="63" y="125"/>
                </a:moveTo>
                <a:lnTo>
                  <a:pt x="0" y="62"/>
                </a:lnTo>
                <a:lnTo>
                  <a:pt x="63" y="0"/>
                </a:lnTo>
                <a:lnTo>
                  <a:pt x="42" y="62"/>
                </a:lnTo>
                <a:lnTo>
                  <a:pt x="63" y="125"/>
                </a:lnTo>
              </a:path>
            </a:pathLst>
          </a:custGeom>
          <a:solidFill>
            <a:srgbClr val="000000"/>
          </a:solidFill>
          <a:ln w="12700" cap="rnd">
            <a:solidFill>
              <a:srgbClr val="FFFFCC"/>
            </a:solidFill>
            <a:round/>
            <a:headEnd type="none" w="sm" len="sm"/>
            <a:tailEnd type="none" w="sm" len="sm"/>
          </a:ln>
        </p:spPr>
        <p:txBody>
          <a:bodyPr/>
          <a:lstStyle/>
          <a:p>
            <a:endParaRPr lang="fa-IR">
              <a:solidFill>
                <a:srgbClr val="FFFFFF"/>
              </a:solidFill>
              <a:latin typeface="Times New Roman" pitchFamily="18" charset="0"/>
            </a:endParaRPr>
          </a:p>
        </p:txBody>
      </p:sp>
      <p:sp>
        <p:nvSpPr>
          <p:cNvPr id="35" name="Freeform 8"/>
          <p:cNvSpPr>
            <a:spLocks/>
          </p:cNvSpPr>
          <p:nvPr/>
        </p:nvSpPr>
        <p:spPr bwMode="auto">
          <a:xfrm>
            <a:off x="5046663" y="5813425"/>
            <a:ext cx="101600" cy="200025"/>
          </a:xfrm>
          <a:custGeom>
            <a:avLst/>
            <a:gdLst>
              <a:gd name="T0" fmla="*/ 0 w 64"/>
              <a:gd name="T1" fmla="*/ 0 h 126"/>
              <a:gd name="T2" fmla="*/ 2147483647 w 64"/>
              <a:gd name="T3" fmla="*/ 2147483647 h 126"/>
              <a:gd name="T4" fmla="*/ 0 w 64"/>
              <a:gd name="T5" fmla="*/ 2147483647 h 126"/>
              <a:gd name="T6" fmla="*/ 2147483647 w 64"/>
              <a:gd name="T7" fmla="*/ 2147483647 h 126"/>
              <a:gd name="T8" fmla="*/ 0 w 64"/>
              <a:gd name="T9" fmla="*/ 0 h 126"/>
              <a:gd name="T10" fmla="*/ 0 60000 65536"/>
              <a:gd name="T11" fmla="*/ 0 60000 65536"/>
              <a:gd name="T12" fmla="*/ 0 60000 65536"/>
              <a:gd name="T13" fmla="*/ 0 60000 65536"/>
              <a:gd name="T14" fmla="*/ 0 60000 65536"/>
              <a:gd name="T15" fmla="*/ 0 w 64"/>
              <a:gd name="T16" fmla="*/ 0 h 126"/>
              <a:gd name="T17" fmla="*/ 64 w 64"/>
              <a:gd name="T18" fmla="*/ 126 h 126"/>
            </a:gdLst>
            <a:ahLst/>
            <a:cxnLst>
              <a:cxn ang="T10">
                <a:pos x="T0" y="T1"/>
              </a:cxn>
              <a:cxn ang="T11">
                <a:pos x="T2" y="T3"/>
              </a:cxn>
              <a:cxn ang="T12">
                <a:pos x="T4" y="T5"/>
              </a:cxn>
              <a:cxn ang="T13">
                <a:pos x="T6" y="T7"/>
              </a:cxn>
              <a:cxn ang="T14">
                <a:pos x="T8" y="T9"/>
              </a:cxn>
            </a:cxnLst>
            <a:rect l="T15" t="T16" r="T17" b="T18"/>
            <a:pathLst>
              <a:path w="64" h="126">
                <a:moveTo>
                  <a:pt x="0" y="0"/>
                </a:moveTo>
                <a:lnTo>
                  <a:pt x="63" y="62"/>
                </a:lnTo>
                <a:lnTo>
                  <a:pt x="0" y="125"/>
                </a:lnTo>
                <a:lnTo>
                  <a:pt x="21" y="62"/>
                </a:lnTo>
                <a:lnTo>
                  <a:pt x="0" y="0"/>
                </a:lnTo>
              </a:path>
            </a:pathLst>
          </a:custGeom>
          <a:solidFill>
            <a:srgbClr val="000000"/>
          </a:solidFill>
          <a:ln w="12700" cap="rnd">
            <a:solidFill>
              <a:srgbClr val="FFFFCC"/>
            </a:solidFill>
            <a:round/>
            <a:headEnd type="none" w="sm" len="sm"/>
            <a:tailEnd type="none" w="sm" len="sm"/>
          </a:ln>
        </p:spPr>
        <p:txBody>
          <a:bodyPr/>
          <a:lstStyle/>
          <a:p>
            <a:endParaRPr lang="fa-IR">
              <a:solidFill>
                <a:srgbClr val="FFFFFF"/>
              </a:solidFill>
              <a:latin typeface="Times New Roman" pitchFamily="18" charset="0"/>
            </a:endParaRPr>
          </a:p>
        </p:txBody>
      </p:sp>
      <p:sp>
        <p:nvSpPr>
          <p:cNvPr id="36" name="Line 9"/>
          <p:cNvSpPr>
            <a:spLocks noChangeShapeType="1"/>
          </p:cNvSpPr>
          <p:nvPr/>
        </p:nvSpPr>
        <p:spPr bwMode="auto">
          <a:xfrm flipV="1">
            <a:off x="4151313" y="3200400"/>
            <a:ext cx="954087" cy="9525"/>
          </a:xfrm>
          <a:prstGeom prst="line">
            <a:avLst/>
          </a:prstGeom>
          <a:noFill/>
          <a:ln w="50800">
            <a:solidFill>
              <a:schemeClr val="tx1">
                <a:lumMod val="95000"/>
                <a:lumOff val="5000"/>
              </a:schemeClr>
            </a:solidFill>
            <a:round/>
            <a:headEnd type="none" w="sm" len="sm"/>
            <a:tailEnd type="none" w="sm" len="sm"/>
          </a:ln>
        </p:spPr>
        <p:txBody>
          <a:bodyPr wrap="none" anchor="ctr"/>
          <a:lstStyle/>
          <a:p>
            <a:endParaRPr lang="en-US"/>
          </a:p>
        </p:txBody>
      </p:sp>
      <p:sp>
        <p:nvSpPr>
          <p:cNvPr id="37" name="Freeform 10"/>
          <p:cNvSpPr>
            <a:spLocks/>
          </p:cNvSpPr>
          <p:nvPr/>
        </p:nvSpPr>
        <p:spPr bwMode="auto">
          <a:xfrm>
            <a:off x="4081463" y="3109913"/>
            <a:ext cx="101600" cy="200025"/>
          </a:xfrm>
          <a:custGeom>
            <a:avLst/>
            <a:gdLst>
              <a:gd name="T0" fmla="*/ 2147483647 w 64"/>
              <a:gd name="T1" fmla="*/ 2147483647 h 126"/>
              <a:gd name="T2" fmla="*/ 0 w 64"/>
              <a:gd name="T3" fmla="*/ 2147483647 h 126"/>
              <a:gd name="T4" fmla="*/ 2147483647 w 64"/>
              <a:gd name="T5" fmla="*/ 0 h 126"/>
              <a:gd name="T6" fmla="*/ 2147483647 w 64"/>
              <a:gd name="T7" fmla="*/ 2147483647 h 126"/>
              <a:gd name="T8" fmla="*/ 2147483647 w 64"/>
              <a:gd name="T9" fmla="*/ 2147483647 h 126"/>
              <a:gd name="T10" fmla="*/ 0 60000 65536"/>
              <a:gd name="T11" fmla="*/ 0 60000 65536"/>
              <a:gd name="T12" fmla="*/ 0 60000 65536"/>
              <a:gd name="T13" fmla="*/ 0 60000 65536"/>
              <a:gd name="T14" fmla="*/ 0 60000 65536"/>
              <a:gd name="T15" fmla="*/ 0 w 64"/>
              <a:gd name="T16" fmla="*/ 0 h 126"/>
              <a:gd name="T17" fmla="*/ 64 w 64"/>
              <a:gd name="T18" fmla="*/ 126 h 126"/>
            </a:gdLst>
            <a:ahLst/>
            <a:cxnLst>
              <a:cxn ang="T10">
                <a:pos x="T0" y="T1"/>
              </a:cxn>
              <a:cxn ang="T11">
                <a:pos x="T2" y="T3"/>
              </a:cxn>
              <a:cxn ang="T12">
                <a:pos x="T4" y="T5"/>
              </a:cxn>
              <a:cxn ang="T13">
                <a:pos x="T6" y="T7"/>
              </a:cxn>
              <a:cxn ang="T14">
                <a:pos x="T8" y="T9"/>
              </a:cxn>
            </a:cxnLst>
            <a:rect l="T15" t="T16" r="T17" b="T18"/>
            <a:pathLst>
              <a:path w="64" h="126">
                <a:moveTo>
                  <a:pt x="63" y="125"/>
                </a:moveTo>
                <a:lnTo>
                  <a:pt x="0" y="63"/>
                </a:lnTo>
                <a:lnTo>
                  <a:pt x="63" y="0"/>
                </a:lnTo>
                <a:lnTo>
                  <a:pt x="42" y="63"/>
                </a:lnTo>
                <a:lnTo>
                  <a:pt x="63" y="125"/>
                </a:lnTo>
              </a:path>
            </a:pathLst>
          </a:custGeom>
          <a:solidFill>
            <a:srgbClr val="000000"/>
          </a:solidFill>
          <a:ln w="12700" cap="rnd">
            <a:solidFill>
              <a:srgbClr val="FFFFCC"/>
            </a:solidFill>
            <a:round/>
            <a:headEnd type="none" w="sm" len="sm"/>
            <a:tailEnd type="none" w="sm" len="sm"/>
          </a:ln>
        </p:spPr>
        <p:txBody>
          <a:bodyPr/>
          <a:lstStyle/>
          <a:p>
            <a:endParaRPr lang="fa-IR">
              <a:solidFill>
                <a:srgbClr val="FFFFFF"/>
              </a:solidFill>
              <a:latin typeface="Times New Roman" pitchFamily="18" charset="0"/>
            </a:endParaRPr>
          </a:p>
        </p:txBody>
      </p:sp>
      <p:sp>
        <p:nvSpPr>
          <p:cNvPr id="38" name="Freeform 11"/>
          <p:cNvSpPr>
            <a:spLocks/>
          </p:cNvSpPr>
          <p:nvPr/>
        </p:nvSpPr>
        <p:spPr bwMode="auto">
          <a:xfrm>
            <a:off x="5046663" y="3109913"/>
            <a:ext cx="101600" cy="200025"/>
          </a:xfrm>
          <a:custGeom>
            <a:avLst/>
            <a:gdLst>
              <a:gd name="T0" fmla="*/ 0 w 64"/>
              <a:gd name="T1" fmla="*/ 0 h 126"/>
              <a:gd name="T2" fmla="*/ 2147483647 w 64"/>
              <a:gd name="T3" fmla="*/ 2147483647 h 126"/>
              <a:gd name="T4" fmla="*/ 0 w 64"/>
              <a:gd name="T5" fmla="*/ 2147483647 h 126"/>
              <a:gd name="T6" fmla="*/ 2147483647 w 64"/>
              <a:gd name="T7" fmla="*/ 2147483647 h 126"/>
              <a:gd name="T8" fmla="*/ 0 w 64"/>
              <a:gd name="T9" fmla="*/ 0 h 126"/>
              <a:gd name="T10" fmla="*/ 0 60000 65536"/>
              <a:gd name="T11" fmla="*/ 0 60000 65536"/>
              <a:gd name="T12" fmla="*/ 0 60000 65536"/>
              <a:gd name="T13" fmla="*/ 0 60000 65536"/>
              <a:gd name="T14" fmla="*/ 0 60000 65536"/>
              <a:gd name="T15" fmla="*/ 0 w 64"/>
              <a:gd name="T16" fmla="*/ 0 h 126"/>
              <a:gd name="T17" fmla="*/ 64 w 64"/>
              <a:gd name="T18" fmla="*/ 126 h 126"/>
            </a:gdLst>
            <a:ahLst/>
            <a:cxnLst>
              <a:cxn ang="T10">
                <a:pos x="T0" y="T1"/>
              </a:cxn>
              <a:cxn ang="T11">
                <a:pos x="T2" y="T3"/>
              </a:cxn>
              <a:cxn ang="T12">
                <a:pos x="T4" y="T5"/>
              </a:cxn>
              <a:cxn ang="T13">
                <a:pos x="T6" y="T7"/>
              </a:cxn>
              <a:cxn ang="T14">
                <a:pos x="T8" y="T9"/>
              </a:cxn>
            </a:cxnLst>
            <a:rect l="T15" t="T16" r="T17" b="T18"/>
            <a:pathLst>
              <a:path w="64" h="126">
                <a:moveTo>
                  <a:pt x="0" y="0"/>
                </a:moveTo>
                <a:lnTo>
                  <a:pt x="63" y="63"/>
                </a:lnTo>
                <a:lnTo>
                  <a:pt x="0" y="125"/>
                </a:lnTo>
                <a:lnTo>
                  <a:pt x="21" y="63"/>
                </a:lnTo>
                <a:lnTo>
                  <a:pt x="0" y="0"/>
                </a:lnTo>
              </a:path>
            </a:pathLst>
          </a:custGeom>
          <a:solidFill>
            <a:srgbClr val="000000"/>
          </a:solidFill>
          <a:ln w="12700" cap="rnd">
            <a:solidFill>
              <a:srgbClr val="FFFFCC"/>
            </a:solidFill>
            <a:round/>
            <a:headEnd type="none" w="sm" len="sm"/>
            <a:tailEnd type="none" w="sm" len="sm"/>
          </a:ln>
        </p:spPr>
        <p:txBody>
          <a:bodyPr/>
          <a:lstStyle/>
          <a:p>
            <a:endParaRPr lang="fa-IR">
              <a:solidFill>
                <a:srgbClr val="FFFFFF"/>
              </a:solidFill>
              <a:latin typeface="Times New Roman" pitchFamily="18" charset="0"/>
            </a:endParaRPr>
          </a:p>
        </p:txBody>
      </p:sp>
      <p:sp>
        <p:nvSpPr>
          <p:cNvPr id="39" name="Line 12"/>
          <p:cNvSpPr>
            <a:spLocks noChangeShapeType="1"/>
          </p:cNvSpPr>
          <p:nvPr/>
        </p:nvSpPr>
        <p:spPr bwMode="auto">
          <a:xfrm>
            <a:off x="4151313" y="4560888"/>
            <a:ext cx="928687" cy="0"/>
          </a:xfrm>
          <a:prstGeom prst="line">
            <a:avLst/>
          </a:prstGeom>
          <a:noFill/>
          <a:ln w="50800">
            <a:solidFill>
              <a:schemeClr val="tx1">
                <a:lumMod val="95000"/>
                <a:lumOff val="5000"/>
              </a:schemeClr>
            </a:solidFill>
            <a:round/>
            <a:headEnd type="none" w="sm" len="sm"/>
            <a:tailEnd type="none" w="sm" len="sm"/>
          </a:ln>
        </p:spPr>
        <p:txBody>
          <a:bodyPr wrap="none" anchor="ctr"/>
          <a:lstStyle/>
          <a:p>
            <a:endParaRPr lang="en-US"/>
          </a:p>
        </p:txBody>
      </p:sp>
      <p:sp>
        <p:nvSpPr>
          <p:cNvPr id="40" name="Freeform 13"/>
          <p:cNvSpPr>
            <a:spLocks/>
          </p:cNvSpPr>
          <p:nvPr/>
        </p:nvSpPr>
        <p:spPr bwMode="auto">
          <a:xfrm>
            <a:off x="4081463" y="4460875"/>
            <a:ext cx="101600" cy="201613"/>
          </a:xfrm>
          <a:custGeom>
            <a:avLst/>
            <a:gdLst>
              <a:gd name="T0" fmla="*/ 2147483647 w 64"/>
              <a:gd name="T1" fmla="*/ 2147483647 h 127"/>
              <a:gd name="T2" fmla="*/ 0 w 64"/>
              <a:gd name="T3" fmla="*/ 2147483647 h 127"/>
              <a:gd name="T4" fmla="*/ 2147483647 w 64"/>
              <a:gd name="T5" fmla="*/ 0 h 127"/>
              <a:gd name="T6" fmla="*/ 2147483647 w 64"/>
              <a:gd name="T7" fmla="*/ 2147483647 h 127"/>
              <a:gd name="T8" fmla="*/ 2147483647 w 64"/>
              <a:gd name="T9" fmla="*/ 2147483647 h 127"/>
              <a:gd name="T10" fmla="*/ 0 60000 65536"/>
              <a:gd name="T11" fmla="*/ 0 60000 65536"/>
              <a:gd name="T12" fmla="*/ 0 60000 65536"/>
              <a:gd name="T13" fmla="*/ 0 60000 65536"/>
              <a:gd name="T14" fmla="*/ 0 60000 65536"/>
              <a:gd name="T15" fmla="*/ 0 w 64"/>
              <a:gd name="T16" fmla="*/ 0 h 127"/>
              <a:gd name="T17" fmla="*/ 64 w 64"/>
              <a:gd name="T18" fmla="*/ 127 h 127"/>
            </a:gdLst>
            <a:ahLst/>
            <a:cxnLst>
              <a:cxn ang="T10">
                <a:pos x="T0" y="T1"/>
              </a:cxn>
              <a:cxn ang="T11">
                <a:pos x="T2" y="T3"/>
              </a:cxn>
              <a:cxn ang="T12">
                <a:pos x="T4" y="T5"/>
              </a:cxn>
              <a:cxn ang="T13">
                <a:pos x="T6" y="T7"/>
              </a:cxn>
              <a:cxn ang="T14">
                <a:pos x="T8" y="T9"/>
              </a:cxn>
            </a:cxnLst>
            <a:rect l="T15" t="T16" r="T17" b="T18"/>
            <a:pathLst>
              <a:path w="64" h="127">
                <a:moveTo>
                  <a:pt x="63" y="126"/>
                </a:moveTo>
                <a:lnTo>
                  <a:pt x="0" y="63"/>
                </a:lnTo>
                <a:lnTo>
                  <a:pt x="63" y="0"/>
                </a:lnTo>
                <a:lnTo>
                  <a:pt x="42" y="63"/>
                </a:lnTo>
                <a:lnTo>
                  <a:pt x="63" y="126"/>
                </a:lnTo>
              </a:path>
            </a:pathLst>
          </a:custGeom>
          <a:solidFill>
            <a:srgbClr val="000000"/>
          </a:solidFill>
          <a:ln w="12700" cap="rnd">
            <a:solidFill>
              <a:srgbClr val="FFFFCC"/>
            </a:solidFill>
            <a:round/>
            <a:headEnd type="none" w="sm" len="sm"/>
            <a:tailEnd type="none" w="sm" len="sm"/>
          </a:ln>
        </p:spPr>
        <p:txBody>
          <a:bodyPr/>
          <a:lstStyle/>
          <a:p>
            <a:endParaRPr lang="fa-IR">
              <a:solidFill>
                <a:srgbClr val="FFFFFF"/>
              </a:solidFill>
              <a:latin typeface="Times New Roman" pitchFamily="18" charset="0"/>
            </a:endParaRPr>
          </a:p>
        </p:txBody>
      </p:sp>
      <p:sp>
        <p:nvSpPr>
          <p:cNvPr id="41" name="Freeform 14"/>
          <p:cNvSpPr>
            <a:spLocks/>
          </p:cNvSpPr>
          <p:nvPr/>
        </p:nvSpPr>
        <p:spPr bwMode="auto">
          <a:xfrm>
            <a:off x="5046663" y="4460875"/>
            <a:ext cx="101600" cy="201613"/>
          </a:xfrm>
          <a:custGeom>
            <a:avLst/>
            <a:gdLst>
              <a:gd name="T0" fmla="*/ 0 w 64"/>
              <a:gd name="T1" fmla="*/ 0 h 127"/>
              <a:gd name="T2" fmla="*/ 2147483647 w 64"/>
              <a:gd name="T3" fmla="*/ 2147483647 h 127"/>
              <a:gd name="T4" fmla="*/ 0 w 64"/>
              <a:gd name="T5" fmla="*/ 2147483647 h 127"/>
              <a:gd name="T6" fmla="*/ 2147483647 w 64"/>
              <a:gd name="T7" fmla="*/ 2147483647 h 127"/>
              <a:gd name="T8" fmla="*/ 0 w 64"/>
              <a:gd name="T9" fmla="*/ 0 h 127"/>
              <a:gd name="T10" fmla="*/ 0 60000 65536"/>
              <a:gd name="T11" fmla="*/ 0 60000 65536"/>
              <a:gd name="T12" fmla="*/ 0 60000 65536"/>
              <a:gd name="T13" fmla="*/ 0 60000 65536"/>
              <a:gd name="T14" fmla="*/ 0 60000 65536"/>
              <a:gd name="T15" fmla="*/ 0 w 64"/>
              <a:gd name="T16" fmla="*/ 0 h 127"/>
              <a:gd name="T17" fmla="*/ 64 w 64"/>
              <a:gd name="T18" fmla="*/ 127 h 127"/>
            </a:gdLst>
            <a:ahLst/>
            <a:cxnLst>
              <a:cxn ang="T10">
                <a:pos x="T0" y="T1"/>
              </a:cxn>
              <a:cxn ang="T11">
                <a:pos x="T2" y="T3"/>
              </a:cxn>
              <a:cxn ang="T12">
                <a:pos x="T4" y="T5"/>
              </a:cxn>
              <a:cxn ang="T13">
                <a:pos x="T6" y="T7"/>
              </a:cxn>
              <a:cxn ang="T14">
                <a:pos x="T8" y="T9"/>
              </a:cxn>
            </a:cxnLst>
            <a:rect l="T15" t="T16" r="T17" b="T18"/>
            <a:pathLst>
              <a:path w="64" h="127">
                <a:moveTo>
                  <a:pt x="0" y="0"/>
                </a:moveTo>
                <a:lnTo>
                  <a:pt x="63" y="63"/>
                </a:lnTo>
                <a:lnTo>
                  <a:pt x="0" y="126"/>
                </a:lnTo>
                <a:lnTo>
                  <a:pt x="21" y="63"/>
                </a:lnTo>
                <a:lnTo>
                  <a:pt x="0" y="0"/>
                </a:lnTo>
              </a:path>
            </a:pathLst>
          </a:custGeom>
          <a:solidFill>
            <a:srgbClr val="000000"/>
          </a:solidFill>
          <a:ln w="12700" cap="rnd">
            <a:solidFill>
              <a:srgbClr val="FFFFCC"/>
            </a:solidFill>
            <a:round/>
            <a:headEnd type="none" w="sm" len="sm"/>
            <a:tailEnd type="none" w="sm" len="sm"/>
          </a:ln>
        </p:spPr>
        <p:txBody>
          <a:bodyPr/>
          <a:lstStyle/>
          <a:p>
            <a:endParaRPr lang="fa-IR">
              <a:solidFill>
                <a:srgbClr val="FFFFFF"/>
              </a:solidFill>
              <a:latin typeface="Times New Roman" pitchFamily="18" charset="0"/>
            </a:endParaRPr>
          </a:p>
        </p:txBody>
      </p:sp>
      <p:sp>
        <p:nvSpPr>
          <p:cNvPr id="42" name="Line 15"/>
          <p:cNvSpPr>
            <a:spLocks noChangeShapeType="1"/>
          </p:cNvSpPr>
          <p:nvPr/>
        </p:nvSpPr>
        <p:spPr bwMode="auto">
          <a:xfrm>
            <a:off x="4151313" y="2006600"/>
            <a:ext cx="928687" cy="0"/>
          </a:xfrm>
          <a:prstGeom prst="line">
            <a:avLst/>
          </a:prstGeom>
          <a:noFill/>
          <a:ln w="50800">
            <a:solidFill>
              <a:schemeClr val="tx1">
                <a:lumMod val="95000"/>
                <a:lumOff val="5000"/>
              </a:schemeClr>
            </a:solidFill>
            <a:round/>
            <a:headEnd type="none" w="sm" len="sm"/>
            <a:tailEnd type="none" w="sm" len="sm"/>
          </a:ln>
        </p:spPr>
        <p:txBody>
          <a:bodyPr wrap="none" anchor="ctr"/>
          <a:lstStyle/>
          <a:p>
            <a:endParaRPr lang="en-US"/>
          </a:p>
        </p:txBody>
      </p:sp>
      <p:sp>
        <p:nvSpPr>
          <p:cNvPr id="43" name="Rectangle 16"/>
          <p:cNvSpPr>
            <a:spLocks noChangeArrowheads="1"/>
          </p:cNvSpPr>
          <p:nvPr/>
        </p:nvSpPr>
        <p:spPr bwMode="auto">
          <a:xfrm>
            <a:off x="5743187" y="1655763"/>
            <a:ext cx="2981714" cy="723917"/>
          </a:xfrm>
          <a:prstGeom prst="rect">
            <a:avLst/>
          </a:prstGeom>
          <a:noFill/>
          <a:ln w="9525">
            <a:noFill/>
            <a:miter lim="800000"/>
            <a:headEnd/>
            <a:tailEnd/>
          </a:ln>
        </p:spPr>
        <p:txBody>
          <a:bodyPr wrap="none" lIns="92075" tIns="46038" rIns="92075" bIns="46038">
            <a:spAutoFit/>
          </a:bodyPr>
          <a:lstStyle/>
          <a:p>
            <a:pPr eaLnBrk="0" hangingPunct="0"/>
            <a:r>
              <a:rPr lang="en-US" sz="4100" b="1" dirty="0">
                <a:solidFill>
                  <a:srgbClr val="FF0000"/>
                </a:solidFill>
                <a:latin typeface="Times New Roman" pitchFamily="18" charset="0"/>
              </a:rPr>
              <a:t>Introversion</a:t>
            </a:r>
          </a:p>
        </p:txBody>
      </p:sp>
      <p:sp>
        <p:nvSpPr>
          <p:cNvPr id="44" name="Rectangle 17"/>
          <p:cNvSpPr>
            <a:spLocks noChangeArrowheads="1"/>
          </p:cNvSpPr>
          <p:nvPr/>
        </p:nvSpPr>
        <p:spPr bwMode="auto">
          <a:xfrm>
            <a:off x="1729375" y="2859088"/>
            <a:ext cx="1909176" cy="723917"/>
          </a:xfrm>
          <a:prstGeom prst="rect">
            <a:avLst/>
          </a:prstGeom>
          <a:noFill/>
          <a:ln w="9525">
            <a:noFill/>
            <a:miter lim="800000"/>
            <a:headEnd/>
            <a:tailEnd/>
          </a:ln>
        </p:spPr>
        <p:txBody>
          <a:bodyPr wrap="none" lIns="92075" tIns="46038" rIns="92075" bIns="46038">
            <a:spAutoFit/>
          </a:bodyPr>
          <a:lstStyle/>
          <a:p>
            <a:pPr eaLnBrk="0" hangingPunct="0"/>
            <a:r>
              <a:rPr lang="en-US" sz="4100" b="1" dirty="0">
                <a:solidFill>
                  <a:schemeClr val="accent2">
                    <a:lumMod val="50000"/>
                  </a:schemeClr>
                </a:solidFill>
                <a:latin typeface="Times New Roman" pitchFamily="18" charset="0"/>
              </a:rPr>
              <a:t>Sensing</a:t>
            </a:r>
          </a:p>
        </p:txBody>
      </p:sp>
      <p:sp>
        <p:nvSpPr>
          <p:cNvPr id="45" name="Rectangle 18"/>
          <p:cNvSpPr>
            <a:spLocks noChangeArrowheads="1"/>
          </p:cNvSpPr>
          <p:nvPr/>
        </p:nvSpPr>
        <p:spPr bwMode="auto">
          <a:xfrm>
            <a:off x="5628643" y="2859088"/>
            <a:ext cx="2199320" cy="723917"/>
          </a:xfrm>
          <a:prstGeom prst="rect">
            <a:avLst/>
          </a:prstGeom>
          <a:noFill/>
          <a:ln w="9525">
            <a:noFill/>
            <a:miter lim="800000"/>
            <a:headEnd/>
            <a:tailEnd/>
          </a:ln>
        </p:spPr>
        <p:txBody>
          <a:bodyPr wrap="none" lIns="92075" tIns="46038" rIns="92075" bIns="46038">
            <a:spAutoFit/>
          </a:bodyPr>
          <a:lstStyle/>
          <a:p>
            <a:pPr eaLnBrk="0" hangingPunct="0"/>
            <a:r>
              <a:rPr lang="en-US" sz="4100" b="1" dirty="0" err="1">
                <a:solidFill>
                  <a:srgbClr val="FF0000"/>
                </a:solidFill>
                <a:latin typeface="Times New Roman" pitchFamily="18" charset="0"/>
              </a:rPr>
              <a:t>iNtuition</a:t>
            </a:r>
            <a:endParaRPr lang="en-US" sz="4100" b="1" dirty="0">
              <a:solidFill>
                <a:srgbClr val="FF0000"/>
              </a:solidFill>
              <a:latin typeface="Times New Roman" pitchFamily="18" charset="0"/>
            </a:endParaRPr>
          </a:p>
        </p:txBody>
      </p:sp>
      <p:sp>
        <p:nvSpPr>
          <p:cNvPr id="46" name="Rectangle 19"/>
          <p:cNvSpPr>
            <a:spLocks noChangeArrowheads="1"/>
          </p:cNvSpPr>
          <p:nvPr/>
        </p:nvSpPr>
        <p:spPr bwMode="auto">
          <a:xfrm>
            <a:off x="1379920" y="4210050"/>
            <a:ext cx="2258631" cy="723917"/>
          </a:xfrm>
          <a:prstGeom prst="rect">
            <a:avLst/>
          </a:prstGeom>
          <a:noFill/>
          <a:ln w="9525">
            <a:noFill/>
            <a:miter lim="800000"/>
            <a:headEnd/>
            <a:tailEnd/>
          </a:ln>
        </p:spPr>
        <p:txBody>
          <a:bodyPr wrap="none" lIns="92075" tIns="46038" rIns="92075" bIns="46038">
            <a:spAutoFit/>
          </a:bodyPr>
          <a:lstStyle/>
          <a:p>
            <a:pPr eaLnBrk="0" hangingPunct="0"/>
            <a:r>
              <a:rPr lang="en-US" sz="4100" b="1" dirty="0">
                <a:solidFill>
                  <a:schemeClr val="accent2">
                    <a:lumMod val="50000"/>
                  </a:schemeClr>
                </a:solidFill>
                <a:latin typeface="Times New Roman" pitchFamily="18" charset="0"/>
              </a:rPr>
              <a:t>Thinking</a:t>
            </a:r>
          </a:p>
        </p:txBody>
      </p:sp>
      <p:sp>
        <p:nvSpPr>
          <p:cNvPr id="47" name="Rectangle 20"/>
          <p:cNvSpPr>
            <a:spLocks noChangeArrowheads="1"/>
          </p:cNvSpPr>
          <p:nvPr/>
        </p:nvSpPr>
        <p:spPr bwMode="auto">
          <a:xfrm>
            <a:off x="5718027" y="4210050"/>
            <a:ext cx="1821011" cy="723917"/>
          </a:xfrm>
          <a:prstGeom prst="rect">
            <a:avLst/>
          </a:prstGeom>
          <a:noFill/>
          <a:ln w="9525">
            <a:noFill/>
            <a:miter lim="800000"/>
            <a:headEnd/>
            <a:tailEnd/>
          </a:ln>
        </p:spPr>
        <p:txBody>
          <a:bodyPr wrap="none" lIns="92075" tIns="46038" rIns="92075" bIns="46038">
            <a:spAutoFit/>
          </a:bodyPr>
          <a:lstStyle/>
          <a:p>
            <a:pPr eaLnBrk="0" hangingPunct="0"/>
            <a:r>
              <a:rPr lang="en-US" sz="4100" b="1" dirty="0">
                <a:solidFill>
                  <a:srgbClr val="FF0000"/>
                </a:solidFill>
                <a:latin typeface="Times New Roman" pitchFamily="18" charset="0"/>
              </a:rPr>
              <a:t>Feeling</a:t>
            </a:r>
          </a:p>
        </p:txBody>
      </p:sp>
      <p:sp>
        <p:nvSpPr>
          <p:cNvPr id="48" name="Rectangle 21"/>
          <p:cNvSpPr>
            <a:spLocks noChangeArrowheads="1"/>
          </p:cNvSpPr>
          <p:nvPr/>
        </p:nvSpPr>
        <p:spPr bwMode="auto">
          <a:xfrm>
            <a:off x="1205192" y="5548313"/>
            <a:ext cx="2433358" cy="723917"/>
          </a:xfrm>
          <a:prstGeom prst="rect">
            <a:avLst/>
          </a:prstGeom>
          <a:noFill/>
          <a:ln w="9525">
            <a:noFill/>
            <a:miter lim="800000"/>
            <a:headEnd/>
            <a:tailEnd/>
          </a:ln>
        </p:spPr>
        <p:txBody>
          <a:bodyPr wrap="none" lIns="92075" tIns="46038" rIns="92075" bIns="46038">
            <a:spAutoFit/>
          </a:bodyPr>
          <a:lstStyle/>
          <a:p>
            <a:pPr eaLnBrk="0" hangingPunct="0"/>
            <a:r>
              <a:rPr lang="en-US" sz="4100" b="1" dirty="0">
                <a:solidFill>
                  <a:schemeClr val="accent2">
                    <a:lumMod val="50000"/>
                  </a:schemeClr>
                </a:solidFill>
                <a:latin typeface="Times New Roman" pitchFamily="18" charset="0"/>
              </a:rPr>
              <a:t>Judgment</a:t>
            </a:r>
          </a:p>
        </p:txBody>
      </p:sp>
      <p:sp>
        <p:nvSpPr>
          <p:cNvPr id="49" name="Rectangle 22"/>
          <p:cNvSpPr>
            <a:spLocks noChangeArrowheads="1"/>
          </p:cNvSpPr>
          <p:nvPr/>
        </p:nvSpPr>
        <p:spPr bwMode="auto">
          <a:xfrm>
            <a:off x="5807202" y="5561013"/>
            <a:ext cx="2600199" cy="723917"/>
          </a:xfrm>
          <a:prstGeom prst="rect">
            <a:avLst/>
          </a:prstGeom>
          <a:noFill/>
          <a:ln w="9525">
            <a:noFill/>
            <a:miter lim="800000"/>
            <a:headEnd/>
            <a:tailEnd/>
          </a:ln>
        </p:spPr>
        <p:txBody>
          <a:bodyPr wrap="none" lIns="92075" tIns="46038" rIns="92075" bIns="46038">
            <a:spAutoFit/>
          </a:bodyPr>
          <a:lstStyle/>
          <a:p>
            <a:pPr eaLnBrk="0" hangingPunct="0"/>
            <a:r>
              <a:rPr lang="en-US" sz="4100" b="1" dirty="0">
                <a:solidFill>
                  <a:srgbClr val="FF0000"/>
                </a:solidFill>
                <a:latin typeface="Times New Roman" pitchFamily="18" charset="0"/>
              </a:rPr>
              <a:t>Perception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utoUpdateAnimBg="0"/>
      <p:bldP spid="43" grpId="0" autoUpdateAnimBg="0"/>
      <p:bldP spid="44" grpId="0" build="p" autoUpdateAnimBg="0"/>
      <p:bldP spid="45" grpId="0" build="p" autoUpdateAnimBg="0"/>
      <p:bldP spid="46" grpId="0" build="p" autoUpdateAnimBg="0"/>
      <p:bldP spid="47" grpId="0" build="p" autoUpdateAnimBg="0"/>
      <p:bldP spid="48" grpId="0" build="p" autoUpdateAnimBg="0"/>
      <p:bldP spid="49"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152400"/>
            <a:ext cx="8686800" cy="1143000"/>
          </a:xfrm>
        </p:spPr>
        <p:txBody>
          <a:bodyPr>
            <a:normAutofit/>
          </a:bodyPr>
          <a:lstStyle/>
          <a:p>
            <a:pPr algn="ctr" eaLnBrk="1" hangingPunct="1"/>
            <a:r>
              <a:rPr lang="en-US" dirty="0" smtClean="0">
                <a:cs typeface="B Mitra" pitchFamily="2" charset="-78"/>
              </a:rPr>
              <a:t>Extraversion or Introversion</a:t>
            </a:r>
          </a:p>
        </p:txBody>
      </p:sp>
      <p:sp>
        <p:nvSpPr>
          <p:cNvPr id="34820" name="Rectangle 4"/>
          <p:cNvSpPr>
            <a:spLocks noGrp="1" noChangeArrowheads="1"/>
          </p:cNvSpPr>
          <p:nvPr>
            <p:ph sz="half" idx="1"/>
          </p:nvPr>
        </p:nvSpPr>
        <p:spPr>
          <a:xfrm>
            <a:off x="152400" y="2286000"/>
            <a:ext cx="4114800" cy="4114800"/>
          </a:xfrm>
        </p:spPr>
        <p:txBody>
          <a:bodyPr/>
          <a:lstStyle/>
          <a:p>
            <a:pPr algn="r" rtl="1" eaLnBrk="1" hangingPunct="1">
              <a:buFontTx/>
              <a:buNone/>
            </a:pPr>
            <a:r>
              <a:rPr lang="fa-IR" sz="3600" dirty="0" smtClean="0"/>
              <a:t>ترجيح می دهند انرژی را از دنيای خارج شامل انسانها، فعاليتها و چيزها بگيرند</a:t>
            </a:r>
          </a:p>
          <a:p>
            <a:pPr eaLnBrk="1" hangingPunct="1">
              <a:buFontTx/>
              <a:buNone/>
            </a:pPr>
            <a:r>
              <a:rPr lang="en-US" sz="3600" dirty="0" smtClean="0"/>
              <a:t>   </a:t>
            </a:r>
          </a:p>
        </p:txBody>
      </p:sp>
      <p:sp>
        <p:nvSpPr>
          <p:cNvPr id="34822" name="Rectangle 6"/>
          <p:cNvSpPr>
            <a:spLocks noGrp="1" noChangeArrowheads="1"/>
          </p:cNvSpPr>
          <p:nvPr>
            <p:ph sz="half" idx="2"/>
          </p:nvPr>
        </p:nvSpPr>
        <p:spPr>
          <a:xfrm>
            <a:off x="4724400" y="2286000"/>
            <a:ext cx="4114800" cy="4114800"/>
          </a:xfrm>
        </p:spPr>
        <p:txBody>
          <a:bodyPr/>
          <a:lstStyle/>
          <a:p>
            <a:pPr algn="r" rtl="1" eaLnBrk="1" hangingPunct="1">
              <a:buFontTx/>
              <a:buNone/>
            </a:pPr>
            <a:r>
              <a:rPr lang="fa-IR" sz="3600" dirty="0" smtClean="0"/>
              <a:t>ترجيح می دهند انرژی را از دنيای داخلی شامل ايده ها، احساسات و برداشتهای داخلی بگيرند</a:t>
            </a:r>
          </a:p>
        </p:txBody>
      </p:sp>
      <p:sp>
        <p:nvSpPr>
          <p:cNvPr id="34821" name="Line 5"/>
          <p:cNvSpPr>
            <a:spLocks noChangeShapeType="1"/>
          </p:cNvSpPr>
          <p:nvPr/>
        </p:nvSpPr>
        <p:spPr bwMode="auto">
          <a:xfrm>
            <a:off x="4572000" y="2060575"/>
            <a:ext cx="0" cy="4416425"/>
          </a:xfrm>
          <a:prstGeom prst="line">
            <a:avLst/>
          </a:prstGeom>
          <a:noFill/>
          <a:ln w="50800">
            <a:solidFill>
              <a:schemeClr val="tx1"/>
            </a:solidFill>
            <a:round/>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iterate type="wd">
                                    <p:tmPct val="100000"/>
                                  </p:iterate>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strips(upRight)">
                                      <p:cBhvr>
                                        <p:cTn id="7" dur="300"/>
                                        <p:tgtEl>
                                          <p:spTgt spid="348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820">
                                            <p:txEl>
                                              <p:pRg st="0" end="0"/>
                                            </p:txEl>
                                          </p:spTgt>
                                        </p:tgtEl>
                                        <p:attrNameLst>
                                          <p:attrName>style.visibility</p:attrName>
                                        </p:attrNameLst>
                                      </p:cBhvr>
                                      <p:to>
                                        <p:strVal val="visible"/>
                                      </p:to>
                                    </p:set>
                                    <p:animEffect transition="in" filter="box(in)">
                                      <p:cBhvr>
                                        <p:cTn id="12" dur="500"/>
                                        <p:tgtEl>
                                          <p:spTgt spid="348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4820">
                                            <p:txEl>
                                              <p:pRg st="1" end="1"/>
                                            </p:txEl>
                                          </p:spTgt>
                                        </p:tgtEl>
                                        <p:attrNameLst>
                                          <p:attrName>style.visibility</p:attrName>
                                        </p:attrNameLst>
                                      </p:cBhvr>
                                      <p:to>
                                        <p:strVal val="visible"/>
                                      </p:to>
                                    </p:set>
                                    <p:animEffect transition="in" filter="box(in)">
                                      <p:cBhvr>
                                        <p:cTn id="17" dur="500"/>
                                        <p:tgtEl>
                                          <p:spTgt spid="348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4821"/>
                                        </p:tgtEl>
                                        <p:attrNameLst>
                                          <p:attrName>style.visibility</p:attrName>
                                        </p:attrNameLst>
                                      </p:cBhvr>
                                      <p:to>
                                        <p:strVal val="visible"/>
                                      </p:to>
                                    </p:set>
                                    <p:animEffect transition="in" filter="wipe(up)">
                                      <p:cBhvr>
                                        <p:cTn id="22" dur="500"/>
                                        <p:tgtEl>
                                          <p:spTgt spid="34821"/>
                                        </p:tgtEl>
                                      </p:cBhvr>
                                    </p:animEffect>
                                  </p:childTnLst>
                                </p:cTn>
                              </p:par>
                            </p:childTnLst>
                          </p:cTn>
                        </p:par>
                        <p:par>
                          <p:cTn id="23" fill="hold">
                            <p:stCondLst>
                              <p:cond delay="500"/>
                            </p:stCondLst>
                            <p:childTnLst>
                              <p:par>
                                <p:cTn id="24" presetID="4" presetClass="entr" presetSubtype="32" fill="hold" grpId="0" nodeType="afterEffect">
                                  <p:stCondLst>
                                    <p:cond delay="0"/>
                                  </p:stCondLst>
                                  <p:childTnLst>
                                    <p:set>
                                      <p:cBhvr>
                                        <p:cTn id="25" dur="1" fill="hold">
                                          <p:stCondLst>
                                            <p:cond delay="0"/>
                                          </p:stCondLst>
                                        </p:cTn>
                                        <p:tgtEl>
                                          <p:spTgt spid="34822">
                                            <p:txEl>
                                              <p:pRg st="0" end="0"/>
                                            </p:txEl>
                                          </p:spTgt>
                                        </p:tgtEl>
                                        <p:attrNameLst>
                                          <p:attrName>style.visibility</p:attrName>
                                        </p:attrNameLst>
                                      </p:cBhvr>
                                      <p:to>
                                        <p:strVal val="visible"/>
                                      </p:to>
                                    </p:set>
                                    <p:animEffect transition="in" filter="box(out)">
                                      <p:cBhvr>
                                        <p:cTn id="26" dur="500"/>
                                        <p:tgtEl>
                                          <p:spTgt spid="348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advAuto="0"/>
      <p:bldP spid="34820" grpId="0" build="p" autoUpdateAnimBg="0"/>
      <p:bldP spid="34822" grpId="0" build="p" autoUpdateAnimBg="0" advAuto="0"/>
      <p:bldP spid="34821"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228600" y="152400"/>
            <a:ext cx="8610600" cy="1143000"/>
          </a:xfrm>
        </p:spPr>
        <p:txBody>
          <a:bodyPr>
            <a:normAutofit/>
          </a:bodyPr>
          <a:lstStyle/>
          <a:p>
            <a:pPr algn="ctr" eaLnBrk="1" hangingPunct="1"/>
            <a:r>
              <a:rPr lang="en-US" dirty="0" smtClean="0">
                <a:cs typeface="B Mitra" pitchFamily="2" charset="-78"/>
              </a:rPr>
              <a:t>Extraversion or Introversion</a:t>
            </a:r>
          </a:p>
        </p:txBody>
      </p:sp>
      <p:sp>
        <p:nvSpPr>
          <p:cNvPr id="36867" name="Rectangle 1027"/>
          <p:cNvSpPr>
            <a:spLocks noGrp="1" noChangeArrowheads="1"/>
          </p:cNvSpPr>
          <p:nvPr>
            <p:ph sz="half" idx="1"/>
          </p:nvPr>
        </p:nvSpPr>
        <p:spPr>
          <a:xfrm>
            <a:off x="76200" y="1447800"/>
            <a:ext cx="4648200" cy="4724400"/>
          </a:xfrm>
        </p:spPr>
        <p:txBody>
          <a:bodyPr>
            <a:normAutofit/>
          </a:bodyPr>
          <a:lstStyle/>
          <a:p>
            <a:pPr algn="r" rtl="1" eaLnBrk="1" hangingPunct="1">
              <a:defRPr/>
            </a:pPr>
            <a:r>
              <a:rPr lang="fa-IR" sz="2900" dirty="0" smtClean="0"/>
              <a:t>75 درصد از جمعيت</a:t>
            </a:r>
          </a:p>
          <a:p>
            <a:pPr algn="r" rtl="1" eaLnBrk="1" hangingPunct="1">
              <a:defRPr/>
            </a:pPr>
            <a:r>
              <a:rPr lang="fa-IR" sz="2900" dirty="0" smtClean="0"/>
              <a:t>حراف</a:t>
            </a:r>
          </a:p>
          <a:p>
            <a:pPr algn="r" rtl="1" eaLnBrk="1" hangingPunct="1">
              <a:defRPr/>
            </a:pPr>
            <a:r>
              <a:rPr lang="fa-IR" sz="2900" dirty="0" smtClean="0"/>
              <a:t>با حرف زدن فکر می کنند</a:t>
            </a:r>
          </a:p>
          <a:p>
            <a:pPr algn="r" rtl="1" eaLnBrk="1" hangingPunct="1">
              <a:defRPr/>
            </a:pPr>
            <a:r>
              <a:rPr lang="fa-IR" sz="2900" dirty="0" smtClean="0"/>
              <a:t>رويکرد عملگرا دارند</a:t>
            </a:r>
          </a:p>
          <a:p>
            <a:pPr algn="r" rtl="1" eaLnBrk="1" hangingPunct="1">
              <a:defRPr/>
            </a:pPr>
            <a:r>
              <a:rPr lang="fa-IR" sz="2900" dirty="0" smtClean="0"/>
              <a:t>اجتماعی هستند</a:t>
            </a:r>
          </a:p>
          <a:p>
            <a:pPr algn="r" rtl="1" eaLnBrk="1" hangingPunct="1">
              <a:defRPr/>
            </a:pPr>
            <a:r>
              <a:rPr lang="fa-IR" sz="2900" dirty="0" smtClean="0"/>
              <a:t>به فضاها نفوذ می کنند</a:t>
            </a:r>
          </a:p>
          <a:p>
            <a:pPr algn="r" rtl="1" eaLnBrk="1" hangingPunct="1">
              <a:defRPr/>
            </a:pPr>
            <a:r>
              <a:rPr lang="fa-IR" sz="2900" dirty="0" smtClean="0"/>
              <a:t>روابط متعدد</a:t>
            </a:r>
          </a:p>
          <a:p>
            <a:pPr algn="r" rtl="1" eaLnBrk="1" hangingPunct="1">
              <a:defRPr/>
            </a:pPr>
            <a:r>
              <a:rPr lang="fa-IR" sz="2900" dirty="0" smtClean="0"/>
              <a:t>در طی روز انرژی می گيرند</a:t>
            </a:r>
          </a:p>
          <a:p>
            <a:pPr algn="r" rtl="1" eaLnBrk="1" hangingPunct="1">
              <a:defRPr/>
            </a:pPr>
            <a:r>
              <a:rPr lang="fa-IR" sz="2900" dirty="0" smtClean="0"/>
              <a:t>تفريحات متعدد</a:t>
            </a:r>
          </a:p>
          <a:p>
            <a:pPr algn="r" rtl="1" eaLnBrk="1" hangingPunct="1">
              <a:buFontTx/>
              <a:buNone/>
              <a:defRPr/>
            </a:pPr>
            <a:endParaRPr lang="en-US" sz="2900" dirty="0" smtClean="0"/>
          </a:p>
        </p:txBody>
      </p:sp>
      <p:sp>
        <p:nvSpPr>
          <p:cNvPr id="36868" name="Rectangle 1028"/>
          <p:cNvSpPr>
            <a:spLocks noGrp="1" noChangeArrowheads="1"/>
          </p:cNvSpPr>
          <p:nvPr>
            <p:ph sz="half" idx="2"/>
          </p:nvPr>
        </p:nvSpPr>
        <p:spPr>
          <a:xfrm>
            <a:off x="4572000" y="1447800"/>
            <a:ext cx="4570413" cy="4572000"/>
          </a:xfrm>
        </p:spPr>
        <p:txBody>
          <a:bodyPr>
            <a:normAutofit/>
          </a:bodyPr>
          <a:lstStyle/>
          <a:p>
            <a:pPr algn="r" rtl="1" eaLnBrk="1" hangingPunct="1">
              <a:defRPr/>
            </a:pPr>
            <a:r>
              <a:rPr lang="fa-IR" sz="2900" dirty="0" smtClean="0"/>
              <a:t>25 درصد از جمعيت</a:t>
            </a:r>
          </a:p>
          <a:p>
            <a:pPr algn="r" rtl="1" eaLnBrk="1" hangingPunct="1">
              <a:defRPr/>
            </a:pPr>
            <a:r>
              <a:rPr lang="fa-IR" sz="2900" dirty="0" smtClean="0"/>
              <a:t>درون خود هستند</a:t>
            </a:r>
          </a:p>
          <a:p>
            <a:pPr algn="r" rtl="1" eaLnBrk="1" hangingPunct="1">
              <a:defRPr/>
            </a:pPr>
            <a:r>
              <a:rPr lang="fa-IR" sz="2900" dirty="0" smtClean="0"/>
              <a:t>فکر می کنند بعد صحبت</a:t>
            </a:r>
          </a:p>
          <a:p>
            <a:pPr algn="r" rtl="1" eaLnBrk="1" hangingPunct="1">
              <a:defRPr/>
            </a:pPr>
            <a:r>
              <a:rPr lang="fa-IR" sz="2900" dirty="0" smtClean="0"/>
              <a:t>رويکرد فکر گرا دارند</a:t>
            </a:r>
          </a:p>
          <a:p>
            <a:pPr algn="r" rtl="1" eaLnBrk="1" hangingPunct="1">
              <a:defRPr/>
            </a:pPr>
            <a:r>
              <a:rPr lang="fa-IR" sz="2900" dirty="0" smtClean="0"/>
              <a:t>فضاها برايشان مهم است</a:t>
            </a:r>
          </a:p>
          <a:p>
            <a:pPr algn="r" rtl="1" eaLnBrk="1" hangingPunct="1">
              <a:defRPr/>
            </a:pPr>
            <a:r>
              <a:rPr lang="fa-IR" sz="2900" dirty="0" smtClean="0"/>
              <a:t>از فضاها محافظت می کنند</a:t>
            </a:r>
          </a:p>
          <a:p>
            <a:pPr algn="r" rtl="1" eaLnBrk="1" hangingPunct="1">
              <a:defRPr/>
            </a:pPr>
            <a:r>
              <a:rPr lang="fa-IR" sz="2900" dirty="0" smtClean="0"/>
              <a:t>تعداد روابط کم</a:t>
            </a:r>
          </a:p>
          <a:p>
            <a:pPr algn="r" rtl="1" eaLnBrk="1" hangingPunct="1">
              <a:defRPr/>
            </a:pPr>
            <a:r>
              <a:rPr lang="fa-IR" sz="2900" dirty="0" smtClean="0"/>
              <a:t>استفاده از انرژی در طی روز</a:t>
            </a:r>
            <a:endParaRPr lang="en-US" sz="29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iterate type="wd">
                                    <p:tmPct val="100000"/>
                                  </p:iterate>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strips(upRight)">
                                      <p:cBhvr>
                                        <p:cTn id="7" dur="300"/>
                                        <p:tgtEl>
                                          <p:spTgt spid="368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868">
                                            <p:txEl>
                                              <p:pRg st="0" end="0"/>
                                            </p:txEl>
                                          </p:spTgt>
                                        </p:tgtEl>
                                        <p:attrNameLst>
                                          <p:attrName>style.visibility</p:attrName>
                                        </p:attrNameLst>
                                      </p:cBhvr>
                                      <p:to>
                                        <p:strVal val="visible"/>
                                      </p:to>
                                    </p:set>
                                    <p:anim calcmode="lin" valueType="num">
                                      <p:cBhvr additive="base">
                                        <p:cTn id="12" dur="500" fill="hold"/>
                                        <p:tgtEl>
                                          <p:spTgt spid="3686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68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868">
                                            <p:txEl>
                                              <p:pRg st="1" end="1"/>
                                            </p:txEl>
                                          </p:spTgt>
                                        </p:tgtEl>
                                        <p:attrNameLst>
                                          <p:attrName>style.visibility</p:attrName>
                                        </p:attrNameLst>
                                      </p:cBhvr>
                                      <p:to>
                                        <p:strVal val="visible"/>
                                      </p:to>
                                    </p:set>
                                    <p:anim calcmode="lin" valueType="num">
                                      <p:cBhvr additive="base">
                                        <p:cTn id="18" dur="500" fill="hold"/>
                                        <p:tgtEl>
                                          <p:spTgt spid="3686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68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6868">
                                            <p:txEl>
                                              <p:pRg st="2" end="2"/>
                                            </p:txEl>
                                          </p:spTgt>
                                        </p:tgtEl>
                                        <p:attrNameLst>
                                          <p:attrName>style.visibility</p:attrName>
                                        </p:attrNameLst>
                                      </p:cBhvr>
                                      <p:to>
                                        <p:strVal val="visible"/>
                                      </p:to>
                                    </p:set>
                                    <p:anim calcmode="lin" valueType="num">
                                      <p:cBhvr additive="base">
                                        <p:cTn id="24" dur="500" fill="hold"/>
                                        <p:tgtEl>
                                          <p:spTgt spid="3686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68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6868">
                                            <p:txEl>
                                              <p:pRg st="3" end="3"/>
                                            </p:txEl>
                                          </p:spTgt>
                                        </p:tgtEl>
                                        <p:attrNameLst>
                                          <p:attrName>style.visibility</p:attrName>
                                        </p:attrNameLst>
                                      </p:cBhvr>
                                      <p:to>
                                        <p:strVal val="visible"/>
                                      </p:to>
                                    </p:set>
                                    <p:anim calcmode="lin" valueType="num">
                                      <p:cBhvr additive="base">
                                        <p:cTn id="30" dur="500" fill="hold"/>
                                        <p:tgtEl>
                                          <p:spTgt spid="3686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68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6868">
                                            <p:txEl>
                                              <p:pRg st="4" end="4"/>
                                            </p:txEl>
                                          </p:spTgt>
                                        </p:tgtEl>
                                        <p:attrNameLst>
                                          <p:attrName>style.visibility</p:attrName>
                                        </p:attrNameLst>
                                      </p:cBhvr>
                                      <p:to>
                                        <p:strVal val="visible"/>
                                      </p:to>
                                    </p:set>
                                    <p:anim calcmode="lin" valueType="num">
                                      <p:cBhvr additive="base">
                                        <p:cTn id="36" dur="500" fill="hold"/>
                                        <p:tgtEl>
                                          <p:spTgt spid="3686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86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6868">
                                            <p:txEl>
                                              <p:pRg st="5" end="5"/>
                                            </p:txEl>
                                          </p:spTgt>
                                        </p:tgtEl>
                                        <p:attrNameLst>
                                          <p:attrName>style.visibility</p:attrName>
                                        </p:attrNameLst>
                                      </p:cBhvr>
                                      <p:to>
                                        <p:strVal val="visible"/>
                                      </p:to>
                                    </p:set>
                                    <p:anim calcmode="lin" valueType="num">
                                      <p:cBhvr additive="base">
                                        <p:cTn id="42" dur="500" fill="hold"/>
                                        <p:tgtEl>
                                          <p:spTgt spid="36868">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686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6868">
                                            <p:txEl>
                                              <p:pRg st="6" end="6"/>
                                            </p:txEl>
                                          </p:spTgt>
                                        </p:tgtEl>
                                        <p:attrNameLst>
                                          <p:attrName>style.visibility</p:attrName>
                                        </p:attrNameLst>
                                      </p:cBhvr>
                                      <p:to>
                                        <p:strVal val="visible"/>
                                      </p:to>
                                    </p:set>
                                    <p:anim calcmode="lin" valueType="num">
                                      <p:cBhvr additive="base">
                                        <p:cTn id="48" dur="500" fill="hold"/>
                                        <p:tgtEl>
                                          <p:spTgt spid="36868">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686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6868">
                                            <p:txEl>
                                              <p:pRg st="7" end="7"/>
                                            </p:txEl>
                                          </p:spTgt>
                                        </p:tgtEl>
                                        <p:attrNameLst>
                                          <p:attrName>style.visibility</p:attrName>
                                        </p:attrNameLst>
                                      </p:cBhvr>
                                      <p:to>
                                        <p:strVal val="visible"/>
                                      </p:to>
                                    </p:set>
                                    <p:anim calcmode="lin" valueType="num">
                                      <p:cBhvr additive="base">
                                        <p:cTn id="54" dur="500" fill="hold"/>
                                        <p:tgtEl>
                                          <p:spTgt spid="36868">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686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6867">
                                            <p:txEl>
                                              <p:pRg st="0" end="0"/>
                                            </p:txEl>
                                          </p:spTgt>
                                        </p:tgtEl>
                                        <p:attrNameLst>
                                          <p:attrName>style.visibility</p:attrName>
                                        </p:attrNameLst>
                                      </p:cBhvr>
                                      <p:to>
                                        <p:strVal val="visible"/>
                                      </p:to>
                                    </p:set>
                                    <p:anim calcmode="lin" valueType="num">
                                      <p:cBhvr additive="base">
                                        <p:cTn id="60"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6867">
                                            <p:txEl>
                                              <p:pRg st="1" end="1"/>
                                            </p:txEl>
                                          </p:spTgt>
                                        </p:tgtEl>
                                        <p:attrNameLst>
                                          <p:attrName>style.visibility</p:attrName>
                                        </p:attrNameLst>
                                      </p:cBhvr>
                                      <p:to>
                                        <p:strVal val="visible"/>
                                      </p:to>
                                    </p:set>
                                    <p:anim calcmode="lin" valueType="num">
                                      <p:cBhvr additive="base">
                                        <p:cTn id="66"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6867">
                                            <p:txEl>
                                              <p:pRg st="2" end="2"/>
                                            </p:txEl>
                                          </p:spTgt>
                                        </p:tgtEl>
                                        <p:attrNameLst>
                                          <p:attrName>style.visibility</p:attrName>
                                        </p:attrNameLst>
                                      </p:cBhvr>
                                      <p:to>
                                        <p:strVal val="visible"/>
                                      </p:to>
                                    </p:set>
                                    <p:anim calcmode="lin" valueType="num">
                                      <p:cBhvr additive="base">
                                        <p:cTn id="72"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6867">
                                            <p:txEl>
                                              <p:pRg st="3" end="3"/>
                                            </p:txEl>
                                          </p:spTgt>
                                        </p:tgtEl>
                                        <p:attrNameLst>
                                          <p:attrName>style.visibility</p:attrName>
                                        </p:attrNameLst>
                                      </p:cBhvr>
                                      <p:to>
                                        <p:strVal val="visible"/>
                                      </p:to>
                                    </p:set>
                                    <p:anim calcmode="lin" valueType="num">
                                      <p:cBhvr additive="base">
                                        <p:cTn id="78"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6867">
                                            <p:txEl>
                                              <p:pRg st="4" end="4"/>
                                            </p:txEl>
                                          </p:spTgt>
                                        </p:tgtEl>
                                        <p:attrNameLst>
                                          <p:attrName>style.visibility</p:attrName>
                                        </p:attrNameLst>
                                      </p:cBhvr>
                                      <p:to>
                                        <p:strVal val="visible"/>
                                      </p:to>
                                    </p:set>
                                    <p:anim calcmode="lin" valueType="num">
                                      <p:cBhvr additive="base">
                                        <p:cTn id="84"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6867">
                                            <p:txEl>
                                              <p:pRg st="5" end="5"/>
                                            </p:txEl>
                                          </p:spTgt>
                                        </p:tgtEl>
                                        <p:attrNameLst>
                                          <p:attrName>style.visibility</p:attrName>
                                        </p:attrNameLst>
                                      </p:cBhvr>
                                      <p:to>
                                        <p:strVal val="visible"/>
                                      </p:to>
                                    </p:set>
                                    <p:anim calcmode="lin" valueType="num">
                                      <p:cBhvr additive="base">
                                        <p:cTn id="90"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68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36867">
                                            <p:txEl>
                                              <p:pRg st="6" end="6"/>
                                            </p:txEl>
                                          </p:spTgt>
                                        </p:tgtEl>
                                        <p:attrNameLst>
                                          <p:attrName>style.visibility</p:attrName>
                                        </p:attrNameLst>
                                      </p:cBhvr>
                                      <p:to>
                                        <p:strVal val="visible"/>
                                      </p:to>
                                    </p:set>
                                    <p:anim calcmode="lin" valueType="num">
                                      <p:cBhvr additive="base">
                                        <p:cTn id="96" dur="500" fill="hold"/>
                                        <p:tgtEl>
                                          <p:spTgt spid="36867">
                                            <p:txEl>
                                              <p:pRg st="6" end="6"/>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368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36867">
                                            <p:txEl>
                                              <p:pRg st="7" end="7"/>
                                            </p:txEl>
                                          </p:spTgt>
                                        </p:tgtEl>
                                        <p:attrNameLst>
                                          <p:attrName>style.visibility</p:attrName>
                                        </p:attrNameLst>
                                      </p:cBhvr>
                                      <p:to>
                                        <p:strVal val="visible"/>
                                      </p:to>
                                    </p:set>
                                    <p:anim calcmode="lin" valueType="num">
                                      <p:cBhvr additive="base">
                                        <p:cTn id="102" dur="500" fill="hold"/>
                                        <p:tgtEl>
                                          <p:spTgt spid="36867">
                                            <p:txEl>
                                              <p:pRg st="7" end="7"/>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368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36867">
                                            <p:txEl>
                                              <p:pRg st="8" end="8"/>
                                            </p:txEl>
                                          </p:spTgt>
                                        </p:tgtEl>
                                        <p:attrNameLst>
                                          <p:attrName>style.visibility</p:attrName>
                                        </p:attrNameLst>
                                      </p:cBhvr>
                                      <p:to>
                                        <p:strVal val="visible"/>
                                      </p:to>
                                    </p:set>
                                    <p:anim calcmode="lin" valueType="num">
                                      <p:cBhvr additive="base">
                                        <p:cTn id="108" dur="500" fill="hold"/>
                                        <p:tgtEl>
                                          <p:spTgt spid="36867">
                                            <p:txEl>
                                              <p:pRg st="8" end="8"/>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3686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utoUpdateAnimBg="0"/>
      <p:bldP spid="36867" grpId="0" build="p"/>
      <p:bldP spid="36868" grpId="0" build="p"/>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a:xfrm>
            <a:off x="642910" y="214290"/>
            <a:ext cx="7772400" cy="1143001"/>
          </a:xfrm>
        </p:spPr>
        <p:txBody>
          <a:bodyPr>
            <a:normAutofit/>
          </a:bodyPr>
          <a:lstStyle/>
          <a:p>
            <a:pPr algn="ctr" eaLnBrk="1" hangingPunct="1"/>
            <a:r>
              <a:rPr lang="en-US" dirty="0" smtClean="0">
                <a:cs typeface="B Mitra" pitchFamily="2" charset="-78"/>
              </a:rPr>
              <a:t>Sensing or </a:t>
            </a:r>
            <a:r>
              <a:rPr lang="en-US" dirty="0" err="1" smtClean="0">
                <a:cs typeface="B Mitra" pitchFamily="2" charset="-78"/>
              </a:rPr>
              <a:t>iNtuition</a:t>
            </a:r>
            <a:endParaRPr lang="en-US" dirty="0" smtClean="0">
              <a:cs typeface="B Mitra" pitchFamily="2" charset="-78"/>
            </a:endParaRPr>
          </a:p>
        </p:txBody>
      </p:sp>
      <p:sp>
        <p:nvSpPr>
          <p:cNvPr id="40964" name="Rectangle 1028"/>
          <p:cNvSpPr>
            <a:spLocks noGrp="1" noChangeArrowheads="1"/>
          </p:cNvSpPr>
          <p:nvPr>
            <p:ph sz="half" idx="1"/>
          </p:nvPr>
        </p:nvSpPr>
        <p:spPr>
          <a:xfrm>
            <a:off x="357158" y="2285992"/>
            <a:ext cx="3810000" cy="4114800"/>
          </a:xfrm>
        </p:spPr>
        <p:txBody>
          <a:bodyPr/>
          <a:lstStyle/>
          <a:p>
            <a:pPr marL="179388" indent="-60325" algn="r" rtl="1" eaLnBrk="1" hangingPunct="1">
              <a:buFontTx/>
              <a:buNone/>
            </a:pPr>
            <a:r>
              <a:rPr lang="fa-IR" sz="3600" dirty="0" smtClean="0"/>
              <a:t>تمايل دارند اطلاعات را از طريق پنج حس دريافت کنند و آن چه واقعا هست برايشان مهم است.</a:t>
            </a:r>
            <a:endParaRPr lang="en-US" sz="3600" dirty="0" smtClean="0"/>
          </a:p>
        </p:txBody>
      </p:sp>
      <p:sp>
        <p:nvSpPr>
          <p:cNvPr id="40966" name="Rectangle 1030"/>
          <p:cNvSpPr>
            <a:spLocks noGrp="1" noChangeArrowheads="1"/>
          </p:cNvSpPr>
          <p:nvPr>
            <p:ph sz="half" idx="2"/>
          </p:nvPr>
        </p:nvSpPr>
        <p:spPr>
          <a:xfrm>
            <a:off x="4857752" y="2214554"/>
            <a:ext cx="3810000" cy="4114800"/>
          </a:xfrm>
        </p:spPr>
        <p:txBody>
          <a:bodyPr/>
          <a:lstStyle/>
          <a:p>
            <a:pPr marL="82550" indent="36513" algn="r" rtl="1" eaLnBrk="1" hangingPunct="1">
              <a:buFontTx/>
              <a:buNone/>
            </a:pPr>
            <a:r>
              <a:rPr lang="fa-IR" sz="3600" dirty="0" smtClean="0"/>
              <a:t>تمايل دارند اطلاعات را از طريق حس ششم بگيرند و آنچه که ممکن است باشد برايشان مهم است.</a:t>
            </a:r>
            <a:endParaRPr lang="en-US" sz="3600" dirty="0" smtClean="0"/>
          </a:p>
        </p:txBody>
      </p:sp>
      <p:sp>
        <p:nvSpPr>
          <p:cNvPr id="40963" name="Rectangle 1027"/>
          <p:cNvSpPr>
            <a:spLocks noChangeArrowheads="1"/>
          </p:cNvSpPr>
          <p:nvPr/>
        </p:nvSpPr>
        <p:spPr bwMode="auto">
          <a:xfrm>
            <a:off x="3039027" y="1500174"/>
            <a:ext cx="3388748" cy="646973"/>
          </a:xfrm>
          <a:prstGeom prst="rect">
            <a:avLst/>
          </a:prstGeom>
          <a:noFill/>
          <a:ln w="9525">
            <a:noFill/>
            <a:miter lim="800000"/>
            <a:headEnd/>
            <a:tailEnd/>
          </a:ln>
        </p:spPr>
        <p:txBody>
          <a:bodyPr wrap="none" lIns="92075" tIns="46038" rIns="92075" bIns="46038">
            <a:spAutoFit/>
          </a:bodyPr>
          <a:lstStyle/>
          <a:p>
            <a:pPr eaLnBrk="0" hangingPunct="0"/>
            <a:r>
              <a:rPr lang="fa-IR" sz="3600" dirty="0">
                <a:latin typeface="Times New Roman" pitchFamily="18" charset="0"/>
                <a:cs typeface="B Nazanin" pitchFamily="2" charset="-78"/>
              </a:rPr>
              <a:t>طريقه دريافت اطلاعات</a:t>
            </a:r>
            <a:endParaRPr lang="en-US" sz="3600" dirty="0">
              <a:latin typeface="Times New Roman" pitchFamily="18" charset="0"/>
              <a:cs typeface="B Nazanin" pitchFamily="2" charset="-78"/>
            </a:endParaRPr>
          </a:p>
        </p:txBody>
      </p:sp>
      <p:sp>
        <p:nvSpPr>
          <p:cNvPr id="40965" name="Line 1029"/>
          <p:cNvSpPr>
            <a:spLocks noChangeShapeType="1"/>
          </p:cNvSpPr>
          <p:nvPr/>
        </p:nvSpPr>
        <p:spPr bwMode="auto">
          <a:xfrm>
            <a:off x="4572000" y="2060575"/>
            <a:ext cx="0" cy="4416425"/>
          </a:xfrm>
          <a:prstGeom prst="line">
            <a:avLst/>
          </a:prstGeom>
          <a:noFill/>
          <a:ln w="50800">
            <a:solidFill>
              <a:schemeClr val="tx1"/>
            </a:solidFill>
            <a:round/>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wd">
                                    <p:tmPct val="100000"/>
                                  </p:iterate>
                                  <p:childTnLst>
                                    <p:set>
                                      <p:cBhvr>
                                        <p:cTn id="6" dur="1" fill="hold">
                                          <p:stCondLst>
                                            <p:cond delay="0"/>
                                          </p:stCondLst>
                                        </p:cTn>
                                        <p:tgtEl>
                                          <p:spTgt spid="40962">
                                            <p:txEl>
                                              <p:pRg st="0" end="0"/>
                                            </p:txEl>
                                          </p:spTgt>
                                        </p:tgtEl>
                                        <p:attrNameLst>
                                          <p:attrName>style.visibility</p:attrName>
                                        </p:attrNameLst>
                                      </p:cBhvr>
                                      <p:to>
                                        <p:strVal val="visible"/>
                                      </p:to>
                                    </p:set>
                                    <p:anim calcmode="lin" valueType="num">
                                      <p:cBhvr additive="base">
                                        <p:cTn id="7" dur="300" fill="hold"/>
                                        <p:tgtEl>
                                          <p:spTgt spid="40962">
                                            <p:txEl>
                                              <p:pRg st="0" end="0"/>
                                            </p:txEl>
                                          </p:spTgt>
                                        </p:tgtEl>
                                        <p:attrNameLst>
                                          <p:attrName>ppt_x</p:attrName>
                                        </p:attrNameLst>
                                      </p:cBhvr>
                                      <p:tavLst>
                                        <p:tav tm="0">
                                          <p:val>
                                            <p:strVal val="1+#ppt_w/2"/>
                                          </p:val>
                                        </p:tav>
                                        <p:tav tm="100000">
                                          <p:val>
                                            <p:strVal val="#ppt_x"/>
                                          </p:val>
                                        </p:tav>
                                      </p:tavLst>
                                    </p:anim>
                                    <p:anim calcmode="lin" valueType="num">
                                      <p:cBhvr additive="base">
                                        <p:cTn id="8" dur="300" fill="hold"/>
                                        <p:tgtEl>
                                          <p:spTgt spid="4096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900"/>
                            </p:stCondLst>
                            <p:childTnLst>
                              <p:par>
                                <p:cTn id="10" presetID="1" presetClass="entr" presetSubtype="0" fill="hold" grpId="0" nodeType="afterEffect">
                                  <p:stCondLst>
                                    <p:cond delay="0"/>
                                  </p:stCondLst>
                                  <p:childTnLst>
                                    <p:set>
                                      <p:cBhvr>
                                        <p:cTn id="11" dur="1" fill="hold">
                                          <p:stCondLst>
                                            <p:cond delay="499"/>
                                          </p:stCondLst>
                                        </p:cTn>
                                        <p:tgtEl>
                                          <p:spTgt spid="4096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5" fill="hold" grpId="0" nodeType="clickEffect">
                                  <p:stCondLst>
                                    <p:cond delay="0"/>
                                  </p:stCondLst>
                                  <p:childTnLst>
                                    <p:set>
                                      <p:cBhvr>
                                        <p:cTn id="15" dur="1" fill="hold">
                                          <p:stCondLst>
                                            <p:cond delay="0"/>
                                          </p:stCondLst>
                                        </p:cTn>
                                        <p:tgtEl>
                                          <p:spTgt spid="40964">
                                            <p:txEl>
                                              <p:pRg st="0" end="0"/>
                                            </p:txEl>
                                          </p:spTgt>
                                        </p:tgtEl>
                                        <p:attrNameLst>
                                          <p:attrName>style.visibility</p:attrName>
                                        </p:attrNameLst>
                                      </p:cBhvr>
                                      <p:to>
                                        <p:strVal val="visible"/>
                                      </p:to>
                                    </p:set>
                                    <p:animEffect transition="in" filter="blinds(vertical)">
                                      <p:cBhvr>
                                        <p:cTn id="16" dur="500"/>
                                        <p:tgtEl>
                                          <p:spTgt spid="4096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0965"/>
                                        </p:tgtEl>
                                        <p:attrNameLst>
                                          <p:attrName>style.visibility</p:attrName>
                                        </p:attrNameLst>
                                      </p:cBhvr>
                                      <p:to>
                                        <p:strVal val="visible"/>
                                      </p:to>
                                    </p:set>
                                    <p:animEffect transition="in" filter="wipe(up)">
                                      <p:cBhvr>
                                        <p:cTn id="21" dur="500"/>
                                        <p:tgtEl>
                                          <p:spTgt spid="40965"/>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40966">
                                            <p:txEl>
                                              <p:pRg st="0" end="0"/>
                                            </p:txEl>
                                          </p:spTgt>
                                        </p:tgtEl>
                                        <p:attrNameLst>
                                          <p:attrName>style.visibility</p:attrName>
                                        </p:attrNameLst>
                                      </p:cBhvr>
                                      <p:to>
                                        <p:strVal val="visible"/>
                                      </p:to>
                                    </p:set>
                                    <p:animEffect transition="in" filter="blinds(horizontal)">
                                      <p:cBhvr>
                                        <p:cTn id="25" dur="500"/>
                                        <p:tgtEl>
                                          <p:spTgt spid="409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autoUpdateAnimBg="0" advAuto="0"/>
      <p:bldP spid="40964" grpId="0" build="p" autoUpdateAnimBg="0"/>
      <p:bldP spid="40966" grpId="0" build="p" autoUpdateAnimBg="0" advAuto="0"/>
      <p:bldP spid="40963" grpId="0" autoUpdateAnimBg="0"/>
      <p:bldP spid="40965"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1143000"/>
          </a:xfrm>
        </p:spPr>
        <p:txBody>
          <a:bodyPr>
            <a:normAutofit/>
          </a:bodyPr>
          <a:lstStyle/>
          <a:p>
            <a:pPr algn="ctr" eaLnBrk="1" hangingPunct="1"/>
            <a:r>
              <a:rPr lang="en-US" dirty="0" smtClean="0">
                <a:cs typeface="B Mitra" pitchFamily="2" charset="-78"/>
              </a:rPr>
              <a:t>Sensing or </a:t>
            </a:r>
            <a:r>
              <a:rPr lang="en-US" dirty="0" err="1" smtClean="0">
                <a:cs typeface="B Mitra" pitchFamily="2" charset="-78"/>
              </a:rPr>
              <a:t>iNtuition</a:t>
            </a:r>
            <a:endParaRPr lang="en-US" dirty="0" smtClean="0">
              <a:cs typeface="B Mitra" pitchFamily="2" charset="-78"/>
            </a:endParaRPr>
          </a:p>
        </p:txBody>
      </p:sp>
      <p:sp>
        <p:nvSpPr>
          <p:cNvPr id="47107" name="Rectangle 3"/>
          <p:cNvSpPr>
            <a:spLocks noGrp="1" noChangeArrowheads="1"/>
          </p:cNvSpPr>
          <p:nvPr>
            <p:ph sz="half" idx="1"/>
          </p:nvPr>
        </p:nvSpPr>
        <p:spPr>
          <a:xfrm>
            <a:off x="76200" y="1524000"/>
            <a:ext cx="4419600" cy="4800600"/>
          </a:xfrm>
        </p:spPr>
        <p:txBody>
          <a:bodyPr>
            <a:normAutofit/>
          </a:bodyPr>
          <a:lstStyle/>
          <a:p>
            <a:pPr algn="r" rtl="1" eaLnBrk="1" hangingPunct="1">
              <a:defRPr/>
            </a:pPr>
            <a:r>
              <a:rPr lang="fa-IR" sz="2900" dirty="0" smtClean="0"/>
              <a:t>75 درصد از جمعيت</a:t>
            </a:r>
          </a:p>
          <a:p>
            <a:pPr algn="r" rtl="1" eaLnBrk="1" hangingPunct="1">
              <a:defRPr/>
            </a:pPr>
            <a:r>
              <a:rPr lang="fa-IR" sz="2900" dirty="0" smtClean="0"/>
              <a:t>حقايق</a:t>
            </a:r>
          </a:p>
          <a:p>
            <a:pPr algn="r" rtl="1" eaLnBrk="1" hangingPunct="1">
              <a:defRPr/>
            </a:pPr>
            <a:r>
              <a:rPr lang="fa-IR" sz="2900" dirty="0" smtClean="0"/>
              <a:t>عملی، واقعگرا</a:t>
            </a:r>
          </a:p>
          <a:p>
            <a:pPr algn="r" rtl="1" eaLnBrk="1" hangingPunct="1">
              <a:defRPr/>
            </a:pPr>
            <a:r>
              <a:rPr lang="fa-IR" sz="2900" dirty="0" smtClean="0"/>
              <a:t>دقيق </a:t>
            </a:r>
          </a:p>
          <a:p>
            <a:pPr algn="r" rtl="1" eaLnBrk="1" hangingPunct="1">
              <a:defRPr/>
            </a:pPr>
            <a:r>
              <a:rPr lang="fa-IR" sz="2900" dirty="0" smtClean="0"/>
              <a:t>جزييات</a:t>
            </a:r>
          </a:p>
          <a:p>
            <a:pPr algn="r" rtl="1" eaLnBrk="1" hangingPunct="1">
              <a:defRPr/>
            </a:pPr>
            <a:r>
              <a:rPr lang="fa-IR" sz="2900" dirty="0" smtClean="0"/>
              <a:t>رويکرد به زمان حال</a:t>
            </a:r>
          </a:p>
          <a:p>
            <a:pPr algn="r" rtl="1" eaLnBrk="1" hangingPunct="1">
              <a:defRPr/>
            </a:pPr>
            <a:r>
              <a:rPr lang="fa-IR" sz="2900" dirty="0" smtClean="0"/>
              <a:t>عمل کننده </a:t>
            </a:r>
          </a:p>
          <a:p>
            <a:pPr algn="r" rtl="1" eaLnBrk="1" hangingPunct="1">
              <a:defRPr/>
            </a:pPr>
            <a:r>
              <a:rPr lang="fa-IR" sz="2900" dirty="0" smtClean="0"/>
              <a:t>تا عمق جزييات (درختان)</a:t>
            </a:r>
          </a:p>
        </p:txBody>
      </p:sp>
      <p:sp>
        <p:nvSpPr>
          <p:cNvPr id="47108" name="Rectangle 4"/>
          <p:cNvSpPr>
            <a:spLocks noGrp="1" noChangeArrowheads="1"/>
          </p:cNvSpPr>
          <p:nvPr>
            <p:ph sz="half" idx="2"/>
          </p:nvPr>
        </p:nvSpPr>
        <p:spPr>
          <a:xfrm>
            <a:off x="4343400" y="1524000"/>
            <a:ext cx="4495800" cy="4800600"/>
          </a:xfrm>
        </p:spPr>
        <p:txBody>
          <a:bodyPr>
            <a:normAutofit/>
          </a:bodyPr>
          <a:lstStyle/>
          <a:p>
            <a:pPr algn="r" rtl="1" eaLnBrk="1" hangingPunct="1">
              <a:defRPr/>
            </a:pPr>
            <a:r>
              <a:rPr lang="fa-IR" sz="2900" dirty="0" smtClean="0"/>
              <a:t>25 درصد از جمعيت</a:t>
            </a:r>
          </a:p>
          <a:p>
            <a:pPr algn="r" rtl="1" eaLnBrk="1" hangingPunct="1">
              <a:defRPr/>
            </a:pPr>
            <a:r>
              <a:rPr lang="fa-IR" sz="2900" dirty="0" smtClean="0"/>
              <a:t>احتمالات</a:t>
            </a:r>
          </a:p>
          <a:p>
            <a:pPr algn="r" rtl="1" eaLnBrk="1" hangingPunct="1">
              <a:defRPr/>
            </a:pPr>
            <a:r>
              <a:rPr lang="fa-IR" sz="2900" dirty="0" smtClean="0"/>
              <a:t>انتزاع</a:t>
            </a:r>
          </a:p>
          <a:p>
            <a:pPr algn="r" rtl="1" eaLnBrk="1" hangingPunct="1">
              <a:defRPr/>
            </a:pPr>
            <a:r>
              <a:rPr lang="fa-IR" sz="2900" dirty="0" smtClean="0"/>
              <a:t>تخيلی /نوآور</a:t>
            </a:r>
          </a:p>
          <a:p>
            <a:pPr algn="r" rtl="1" eaLnBrk="1" hangingPunct="1">
              <a:defRPr/>
            </a:pPr>
            <a:r>
              <a:rPr lang="fa-IR" sz="2900" dirty="0" smtClean="0"/>
              <a:t>عمومی</a:t>
            </a:r>
          </a:p>
          <a:p>
            <a:pPr algn="r" rtl="1" eaLnBrk="1" hangingPunct="1">
              <a:defRPr/>
            </a:pPr>
            <a:r>
              <a:rPr lang="fa-IR" sz="2900" dirty="0" smtClean="0"/>
              <a:t>جهشهای تصادفی</a:t>
            </a:r>
          </a:p>
          <a:p>
            <a:pPr algn="r" rtl="1" eaLnBrk="1" hangingPunct="1">
              <a:defRPr/>
            </a:pPr>
            <a:r>
              <a:rPr lang="fa-IR" sz="2900" dirty="0" smtClean="0"/>
              <a:t>رويکرد آينده</a:t>
            </a:r>
          </a:p>
          <a:p>
            <a:pPr algn="r" rtl="1" eaLnBrk="1" hangingPunct="1">
              <a:defRPr/>
            </a:pPr>
            <a:r>
              <a:rPr lang="fa-IR" sz="2900" dirty="0" smtClean="0"/>
              <a:t>تئوری ساز</a:t>
            </a:r>
          </a:p>
          <a:p>
            <a:pPr algn="r" rtl="1" eaLnBrk="1" hangingPunct="1">
              <a:defRPr/>
            </a:pPr>
            <a:r>
              <a:rPr lang="fa-IR" sz="2900" dirty="0" smtClean="0"/>
              <a:t>تصوير بزرگ (جنگل)</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 calcmode="lin" valueType="num">
                                      <p:cBhvr additive="base">
                                        <p:cTn id="7" dur="500" fill="hold"/>
                                        <p:tgtEl>
                                          <p:spTgt spid="471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8">
                                            <p:txEl>
                                              <p:pRg st="1" end="1"/>
                                            </p:txEl>
                                          </p:spTgt>
                                        </p:tgtEl>
                                        <p:attrNameLst>
                                          <p:attrName>style.visibility</p:attrName>
                                        </p:attrNameLst>
                                      </p:cBhvr>
                                      <p:to>
                                        <p:strVal val="visible"/>
                                      </p:to>
                                    </p:set>
                                    <p:anim calcmode="lin" valueType="num">
                                      <p:cBhvr additive="base">
                                        <p:cTn id="13" dur="500" fill="hold"/>
                                        <p:tgtEl>
                                          <p:spTgt spid="4710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08">
                                            <p:txEl>
                                              <p:pRg st="2" end="2"/>
                                            </p:txEl>
                                          </p:spTgt>
                                        </p:tgtEl>
                                        <p:attrNameLst>
                                          <p:attrName>style.visibility</p:attrName>
                                        </p:attrNameLst>
                                      </p:cBhvr>
                                      <p:to>
                                        <p:strVal val="visible"/>
                                      </p:to>
                                    </p:set>
                                    <p:anim calcmode="lin" valueType="num">
                                      <p:cBhvr additive="base">
                                        <p:cTn id="19" dur="500" fill="hold"/>
                                        <p:tgtEl>
                                          <p:spTgt spid="4710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108">
                                            <p:txEl>
                                              <p:pRg st="3" end="3"/>
                                            </p:txEl>
                                          </p:spTgt>
                                        </p:tgtEl>
                                        <p:attrNameLst>
                                          <p:attrName>style.visibility</p:attrName>
                                        </p:attrNameLst>
                                      </p:cBhvr>
                                      <p:to>
                                        <p:strVal val="visible"/>
                                      </p:to>
                                    </p:set>
                                    <p:anim calcmode="lin" valueType="num">
                                      <p:cBhvr additive="base">
                                        <p:cTn id="25" dur="500" fill="hold"/>
                                        <p:tgtEl>
                                          <p:spTgt spid="4710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108">
                                            <p:txEl>
                                              <p:pRg st="4" end="4"/>
                                            </p:txEl>
                                          </p:spTgt>
                                        </p:tgtEl>
                                        <p:attrNameLst>
                                          <p:attrName>style.visibility</p:attrName>
                                        </p:attrNameLst>
                                      </p:cBhvr>
                                      <p:to>
                                        <p:strVal val="visible"/>
                                      </p:to>
                                    </p:set>
                                    <p:anim calcmode="lin" valueType="num">
                                      <p:cBhvr additive="base">
                                        <p:cTn id="31" dur="500" fill="hold"/>
                                        <p:tgtEl>
                                          <p:spTgt spid="4710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7108">
                                            <p:txEl>
                                              <p:pRg st="5" end="5"/>
                                            </p:txEl>
                                          </p:spTgt>
                                        </p:tgtEl>
                                        <p:attrNameLst>
                                          <p:attrName>style.visibility</p:attrName>
                                        </p:attrNameLst>
                                      </p:cBhvr>
                                      <p:to>
                                        <p:strVal val="visible"/>
                                      </p:to>
                                    </p:set>
                                    <p:anim calcmode="lin" valueType="num">
                                      <p:cBhvr additive="base">
                                        <p:cTn id="37" dur="500" fill="hold"/>
                                        <p:tgtEl>
                                          <p:spTgt spid="4710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710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7108">
                                            <p:txEl>
                                              <p:pRg st="6" end="6"/>
                                            </p:txEl>
                                          </p:spTgt>
                                        </p:tgtEl>
                                        <p:attrNameLst>
                                          <p:attrName>style.visibility</p:attrName>
                                        </p:attrNameLst>
                                      </p:cBhvr>
                                      <p:to>
                                        <p:strVal val="visible"/>
                                      </p:to>
                                    </p:set>
                                    <p:anim calcmode="lin" valueType="num">
                                      <p:cBhvr additive="base">
                                        <p:cTn id="43" dur="500" fill="hold"/>
                                        <p:tgtEl>
                                          <p:spTgt spid="4710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710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7108">
                                            <p:txEl>
                                              <p:pRg st="7" end="7"/>
                                            </p:txEl>
                                          </p:spTgt>
                                        </p:tgtEl>
                                        <p:attrNameLst>
                                          <p:attrName>style.visibility</p:attrName>
                                        </p:attrNameLst>
                                      </p:cBhvr>
                                      <p:to>
                                        <p:strVal val="visible"/>
                                      </p:to>
                                    </p:set>
                                    <p:anim calcmode="lin" valueType="num">
                                      <p:cBhvr additive="base">
                                        <p:cTn id="49" dur="500" fill="hold"/>
                                        <p:tgtEl>
                                          <p:spTgt spid="4710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710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7108">
                                            <p:txEl>
                                              <p:pRg st="8" end="8"/>
                                            </p:txEl>
                                          </p:spTgt>
                                        </p:tgtEl>
                                        <p:attrNameLst>
                                          <p:attrName>style.visibility</p:attrName>
                                        </p:attrNameLst>
                                      </p:cBhvr>
                                      <p:to>
                                        <p:strVal val="visible"/>
                                      </p:to>
                                    </p:set>
                                    <p:anim calcmode="lin" valueType="num">
                                      <p:cBhvr additive="base">
                                        <p:cTn id="55" dur="500" fill="hold"/>
                                        <p:tgtEl>
                                          <p:spTgt spid="4710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710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7107">
                                            <p:txEl>
                                              <p:pRg st="0" end="0"/>
                                            </p:txEl>
                                          </p:spTgt>
                                        </p:tgtEl>
                                        <p:attrNameLst>
                                          <p:attrName>style.visibility</p:attrName>
                                        </p:attrNameLst>
                                      </p:cBhvr>
                                      <p:to>
                                        <p:strVal val="visible"/>
                                      </p:to>
                                    </p:set>
                                    <p:anim calcmode="lin" valueType="num">
                                      <p:cBhvr additive="base">
                                        <p:cTn id="61"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7107">
                                            <p:txEl>
                                              <p:pRg st="1" end="1"/>
                                            </p:txEl>
                                          </p:spTgt>
                                        </p:tgtEl>
                                        <p:attrNameLst>
                                          <p:attrName>style.visibility</p:attrName>
                                        </p:attrNameLst>
                                      </p:cBhvr>
                                      <p:to>
                                        <p:strVal val="visible"/>
                                      </p:to>
                                    </p:set>
                                    <p:anim calcmode="lin" valueType="num">
                                      <p:cBhvr additive="base">
                                        <p:cTn id="67"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7107">
                                            <p:txEl>
                                              <p:pRg st="2" end="2"/>
                                            </p:txEl>
                                          </p:spTgt>
                                        </p:tgtEl>
                                        <p:attrNameLst>
                                          <p:attrName>style.visibility</p:attrName>
                                        </p:attrNameLst>
                                      </p:cBhvr>
                                      <p:to>
                                        <p:strVal val="visible"/>
                                      </p:to>
                                    </p:set>
                                    <p:anim calcmode="lin" valueType="num">
                                      <p:cBhvr additive="base">
                                        <p:cTn id="73"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7107">
                                            <p:txEl>
                                              <p:pRg st="3" end="3"/>
                                            </p:txEl>
                                          </p:spTgt>
                                        </p:tgtEl>
                                        <p:attrNameLst>
                                          <p:attrName>style.visibility</p:attrName>
                                        </p:attrNameLst>
                                      </p:cBhvr>
                                      <p:to>
                                        <p:strVal val="visible"/>
                                      </p:to>
                                    </p:set>
                                    <p:anim calcmode="lin" valueType="num">
                                      <p:cBhvr additive="base">
                                        <p:cTn id="79"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7107">
                                            <p:txEl>
                                              <p:pRg st="4" end="4"/>
                                            </p:txEl>
                                          </p:spTgt>
                                        </p:tgtEl>
                                        <p:attrNameLst>
                                          <p:attrName>style.visibility</p:attrName>
                                        </p:attrNameLst>
                                      </p:cBhvr>
                                      <p:to>
                                        <p:strVal val="visible"/>
                                      </p:to>
                                    </p:set>
                                    <p:anim calcmode="lin" valueType="num">
                                      <p:cBhvr additive="base">
                                        <p:cTn id="85"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7107">
                                            <p:txEl>
                                              <p:pRg st="5" end="5"/>
                                            </p:txEl>
                                          </p:spTgt>
                                        </p:tgtEl>
                                        <p:attrNameLst>
                                          <p:attrName>style.visibility</p:attrName>
                                        </p:attrNameLst>
                                      </p:cBhvr>
                                      <p:to>
                                        <p:strVal val="visible"/>
                                      </p:to>
                                    </p:set>
                                    <p:anim calcmode="lin" valueType="num">
                                      <p:cBhvr additive="base">
                                        <p:cTn id="91" dur="5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71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7107">
                                            <p:txEl>
                                              <p:pRg st="6" end="6"/>
                                            </p:txEl>
                                          </p:spTgt>
                                        </p:tgtEl>
                                        <p:attrNameLst>
                                          <p:attrName>style.visibility</p:attrName>
                                        </p:attrNameLst>
                                      </p:cBhvr>
                                      <p:to>
                                        <p:strVal val="visible"/>
                                      </p:to>
                                    </p:set>
                                    <p:anim calcmode="lin" valueType="num">
                                      <p:cBhvr additive="base">
                                        <p:cTn id="97" dur="500" fill="hold"/>
                                        <p:tgtEl>
                                          <p:spTgt spid="47107">
                                            <p:txEl>
                                              <p:pRg st="6" end="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71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7107">
                                            <p:txEl>
                                              <p:pRg st="7" end="7"/>
                                            </p:txEl>
                                          </p:spTgt>
                                        </p:tgtEl>
                                        <p:attrNameLst>
                                          <p:attrName>style.visibility</p:attrName>
                                        </p:attrNameLst>
                                      </p:cBhvr>
                                      <p:to>
                                        <p:strVal val="visible"/>
                                      </p:to>
                                    </p:set>
                                    <p:anim calcmode="lin" valueType="num">
                                      <p:cBhvr additive="base">
                                        <p:cTn id="103" dur="500" fill="hold"/>
                                        <p:tgtEl>
                                          <p:spTgt spid="47107">
                                            <p:txEl>
                                              <p:pRg st="7" end="7"/>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710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P spid="47108"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p:txBody>
          <a:bodyPr>
            <a:normAutofit/>
          </a:bodyPr>
          <a:lstStyle/>
          <a:p>
            <a:pPr algn="r" rtl="1"/>
            <a:r>
              <a:rPr lang="fa-IR" dirty="0" smtClean="0">
                <a:cs typeface="B Mitra" pitchFamily="2" charset="-78"/>
              </a:rPr>
              <a:t>آبسرد کن کجاست؟</a:t>
            </a:r>
          </a:p>
        </p:txBody>
      </p:sp>
      <p:sp>
        <p:nvSpPr>
          <p:cNvPr id="7" name="Content Placeholder 6"/>
          <p:cNvSpPr>
            <a:spLocks noGrp="1"/>
          </p:cNvSpPr>
          <p:nvPr>
            <p:ph sz="half" idx="2"/>
          </p:nvPr>
        </p:nvSpPr>
        <p:spPr>
          <a:xfrm>
            <a:off x="3857620" y="1773936"/>
            <a:ext cx="4829180" cy="4623816"/>
          </a:xfrm>
        </p:spPr>
        <p:txBody>
          <a:bodyPr>
            <a:normAutofit/>
          </a:bodyPr>
          <a:lstStyle/>
          <a:p>
            <a:pPr algn="r" rtl="1">
              <a:defRPr/>
            </a:pPr>
            <a:r>
              <a:rPr lang="fa-IR" dirty="0" smtClean="0">
                <a:cs typeface="B Nazanin" pitchFamily="2" charset="-78"/>
              </a:rPr>
              <a:t>حسی: می ری آخر راهرو، می پيچی به چپ، کنارت يک سری علامت قرمز است که جای کپسول آتشنشانی است، اون را که رد کردی 25قدم می روی می رسی به يک کپسول آتشناشانی ديگر، آب سرد کن کنار کپسول است.</a:t>
            </a:r>
          </a:p>
          <a:p>
            <a:pPr algn="r" rtl="1">
              <a:defRPr/>
            </a:pPr>
            <a:endParaRPr lang="fa-IR" dirty="0" smtClean="0">
              <a:cs typeface="B Nazanin" pitchFamily="2" charset="-78"/>
            </a:endParaRPr>
          </a:p>
          <a:p>
            <a:pPr algn="r" rtl="1">
              <a:defRPr/>
            </a:pPr>
            <a:r>
              <a:rPr lang="fa-IR" dirty="0" smtClean="0">
                <a:cs typeface="B Nazanin" pitchFamily="2" charset="-78"/>
              </a:rPr>
              <a:t>شهودی: راست راهرو را بگير، هر جا می شد سمت چپ بپيچ، جلو خودت می بينيش، غير ممکنه پيداش نکنی</a:t>
            </a:r>
            <a:endParaRPr lang="fa-IR" dirty="0">
              <a:cs typeface="B Nazanin" pitchFamily="2" charset="-78"/>
            </a:endParaRPr>
          </a:p>
        </p:txBody>
      </p:sp>
      <p:pic>
        <p:nvPicPr>
          <p:cNvPr id="35845" name="Picture 2" descr="C:\Documents and Settings\Alireza\My Documents\interesting ppts2\october_08_2_15.jpg"/>
          <p:cNvPicPr>
            <a:picLocks noChangeAspect="1" noChangeArrowheads="1"/>
          </p:cNvPicPr>
          <p:nvPr/>
        </p:nvPicPr>
        <p:blipFill>
          <a:blip r:embed="rId3"/>
          <a:srcRect/>
          <a:stretch>
            <a:fillRect/>
          </a:stretch>
        </p:blipFill>
        <p:spPr bwMode="auto">
          <a:xfrm>
            <a:off x="142844" y="2571744"/>
            <a:ext cx="3534828" cy="2857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990600"/>
          </a:xfrm>
        </p:spPr>
        <p:txBody>
          <a:bodyPr>
            <a:normAutofit/>
          </a:bodyPr>
          <a:lstStyle/>
          <a:p>
            <a:pPr algn="ctr" eaLnBrk="1" hangingPunct="1"/>
            <a:r>
              <a:rPr lang="en-US" dirty="0" smtClean="0">
                <a:cs typeface="B Mitra" pitchFamily="2" charset="-78"/>
              </a:rPr>
              <a:t>Thinking or Feeling</a:t>
            </a:r>
          </a:p>
        </p:txBody>
      </p:sp>
      <p:sp>
        <p:nvSpPr>
          <p:cNvPr id="55300" name="Rectangle 4"/>
          <p:cNvSpPr>
            <a:spLocks noGrp="1" noChangeArrowheads="1"/>
          </p:cNvSpPr>
          <p:nvPr>
            <p:ph sz="half" idx="1"/>
          </p:nvPr>
        </p:nvSpPr>
        <p:spPr>
          <a:xfrm>
            <a:off x="304800" y="1981200"/>
            <a:ext cx="3810000" cy="4114800"/>
          </a:xfrm>
        </p:spPr>
        <p:txBody>
          <a:bodyPr/>
          <a:lstStyle/>
          <a:p>
            <a:pPr marL="82550" indent="36513" algn="r" rtl="1" eaLnBrk="1" hangingPunct="1">
              <a:buFontTx/>
              <a:buNone/>
            </a:pPr>
            <a:r>
              <a:rPr lang="fa-IR" dirty="0" smtClean="0">
                <a:cs typeface="B Nazanin" pitchFamily="2" charset="-78"/>
              </a:rPr>
              <a:t>تمايل به سازماندهی و ساختاردهی به اطلاعات دارند تا به صورتی منطقی و عينی تصميم گيری کنند</a:t>
            </a:r>
          </a:p>
          <a:p>
            <a:pPr eaLnBrk="1" hangingPunct="1">
              <a:buFontTx/>
              <a:buNone/>
            </a:pPr>
            <a:endParaRPr lang="en-US" dirty="0" smtClean="0">
              <a:cs typeface="B Nazanin" pitchFamily="2" charset="-78"/>
            </a:endParaRPr>
          </a:p>
        </p:txBody>
      </p:sp>
      <p:sp>
        <p:nvSpPr>
          <p:cNvPr id="55302" name="Rectangle 6"/>
          <p:cNvSpPr>
            <a:spLocks noGrp="1" noChangeArrowheads="1"/>
          </p:cNvSpPr>
          <p:nvPr>
            <p:ph sz="half" idx="2"/>
          </p:nvPr>
        </p:nvSpPr>
        <p:spPr>
          <a:xfrm>
            <a:off x="4724400" y="1981200"/>
            <a:ext cx="4343400" cy="4114800"/>
          </a:xfrm>
        </p:spPr>
        <p:txBody>
          <a:bodyPr/>
          <a:lstStyle/>
          <a:p>
            <a:pPr marL="82550" indent="36513" algn="r" rtl="1" eaLnBrk="1" hangingPunct="1">
              <a:buFontTx/>
              <a:buNone/>
            </a:pPr>
            <a:r>
              <a:rPr lang="fa-IR" dirty="0" smtClean="0">
                <a:cs typeface="B Nazanin" pitchFamily="2" charset="-78"/>
              </a:rPr>
              <a:t>تمايل به سازماندهی و ساختار دهی به اطلاعات دارند تا به صورتی کاملا فردی و مبتنی بر ارزشها تصميم گيری کنند</a:t>
            </a:r>
          </a:p>
          <a:p>
            <a:pPr eaLnBrk="1" hangingPunct="1">
              <a:buFontTx/>
              <a:buNone/>
            </a:pPr>
            <a:endParaRPr lang="en-US" dirty="0" smtClean="0">
              <a:cs typeface="B Nazanin" pitchFamily="2" charset="-78"/>
            </a:endParaRPr>
          </a:p>
        </p:txBody>
      </p:sp>
      <p:sp>
        <p:nvSpPr>
          <p:cNvPr id="55299" name="Rectangle 3"/>
          <p:cNvSpPr>
            <a:spLocks noChangeArrowheads="1"/>
          </p:cNvSpPr>
          <p:nvPr/>
        </p:nvSpPr>
        <p:spPr bwMode="auto">
          <a:xfrm>
            <a:off x="2786050" y="1428736"/>
            <a:ext cx="3657600" cy="647700"/>
          </a:xfrm>
          <a:prstGeom prst="rect">
            <a:avLst/>
          </a:prstGeom>
          <a:noFill/>
          <a:ln w="9525">
            <a:noFill/>
            <a:miter lim="800000"/>
            <a:headEnd/>
            <a:tailEnd/>
          </a:ln>
        </p:spPr>
        <p:txBody>
          <a:bodyPr wrap="none" lIns="92075" tIns="46038" rIns="92075" bIns="46038">
            <a:spAutoFit/>
          </a:bodyPr>
          <a:lstStyle/>
          <a:p>
            <a:pPr eaLnBrk="0" hangingPunct="0"/>
            <a:r>
              <a:rPr lang="fa-IR" sz="3600" b="1" dirty="0">
                <a:latin typeface="Times New Roman" pitchFamily="18" charset="0"/>
                <a:cs typeface="B Nazanin" pitchFamily="2" charset="-78"/>
              </a:rPr>
              <a:t>طريق ارزيابی اطلاعات</a:t>
            </a:r>
            <a:endParaRPr lang="en-US" sz="3600" b="1" dirty="0">
              <a:latin typeface="Times New Roman" pitchFamily="18" charset="0"/>
              <a:cs typeface="B Nazanin" pitchFamily="2" charset="-78"/>
            </a:endParaRPr>
          </a:p>
        </p:txBody>
      </p:sp>
      <p:sp>
        <p:nvSpPr>
          <p:cNvPr id="55301" name="Line 5"/>
          <p:cNvSpPr>
            <a:spLocks noChangeShapeType="1"/>
          </p:cNvSpPr>
          <p:nvPr/>
        </p:nvSpPr>
        <p:spPr bwMode="auto">
          <a:xfrm>
            <a:off x="4572000" y="2060575"/>
            <a:ext cx="0" cy="4416425"/>
          </a:xfrm>
          <a:prstGeom prst="line">
            <a:avLst/>
          </a:prstGeom>
          <a:noFill/>
          <a:ln w="50800">
            <a:solidFill>
              <a:schemeClr val="tx1"/>
            </a:solidFill>
            <a:round/>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iterate type="wd">
                                    <p:tmPct val="100000"/>
                                  </p:iterate>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barn(outHorizontal)">
                                      <p:cBhvr>
                                        <p:cTn id="7" dur="300"/>
                                        <p:tgtEl>
                                          <p:spTgt spid="55298">
                                            <p:txEl>
                                              <p:pRg st="0" end="0"/>
                                            </p:txEl>
                                          </p:spTgt>
                                        </p:tgtEl>
                                      </p:cBhvr>
                                    </p:animEffect>
                                  </p:childTnLst>
                                </p:cTn>
                              </p:par>
                            </p:childTnLst>
                          </p:cTn>
                        </p:par>
                        <p:par>
                          <p:cTn id="8" fill="hold">
                            <p:stCondLst>
                              <p:cond delay="900"/>
                            </p:stCondLst>
                            <p:childTnLst>
                              <p:par>
                                <p:cTn id="9" presetID="1" presetClass="entr" presetSubtype="0" fill="hold" grpId="0" nodeType="afterEffect">
                                  <p:stCondLst>
                                    <p:cond delay="0"/>
                                  </p:stCondLst>
                                  <p:childTnLst>
                                    <p:set>
                                      <p:cBhvr>
                                        <p:cTn id="10" dur="1" fill="hold">
                                          <p:stCondLst>
                                            <p:cond delay="499"/>
                                          </p:stCondLst>
                                        </p:cTn>
                                        <p:tgtEl>
                                          <p:spTgt spid="552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55300"/>
                                        </p:tgtEl>
                                        <p:attrNameLst>
                                          <p:attrName>style.visibility</p:attrName>
                                        </p:attrNameLst>
                                      </p:cBhvr>
                                      <p:to>
                                        <p:strVal val="visible"/>
                                      </p:to>
                                    </p:set>
                                    <p:animEffect transition="in" filter="barn(inHorizontal)">
                                      <p:cBhvr>
                                        <p:cTn id="15" dur="500"/>
                                        <p:tgtEl>
                                          <p:spTgt spid="5530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5301"/>
                                        </p:tgtEl>
                                        <p:attrNameLst>
                                          <p:attrName>style.visibility</p:attrName>
                                        </p:attrNameLst>
                                      </p:cBhvr>
                                      <p:to>
                                        <p:strVal val="visible"/>
                                      </p:to>
                                    </p:set>
                                    <p:animEffect transition="in" filter="wipe(up)">
                                      <p:cBhvr>
                                        <p:cTn id="20" dur="500"/>
                                        <p:tgtEl>
                                          <p:spTgt spid="55301"/>
                                        </p:tgtEl>
                                      </p:cBhvr>
                                    </p:animEffect>
                                  </p:childTnLst>
                                </p:cTn>
                              </p:par>
                            </p:childTnLst>
                          </p:cTn>
                        </p:par>
                        <p:par>
                          <p:cTn id="21" fill="hold">
                            <p:stCondLst>
                              <p:cond delay="500"/>
                            </p:stCondLst>
                            <p:childTnLst>
                              <p:par>
                                <p:cTn id="22" presetID="16" presetClass="entr" presetSubtype="37" fill="hold" grpId="0" nodeType="afterEffect">
                                  <p:stCondLst>
                                    <p:cond delay="0"/>
                                  </p:stCondLst>
                                  <p:childTnLst>
                                    <p:set>
                                      <p:cBhvr>
                                        <p:cTn id="23" dur="1" fill="hold">
                                          <p:stCondLst>
                                            <p:cond delay="0"/>
                                          </p:stCondLst>
                                        </p:cTn>
                                        <p:tgtEl>
                                          <p:spTgt spid="55302"/>
                                        </p:tgtEl>
                                        <p:attrNameLst>
                                          <p:attrName>style.visibility</p:attrName>
                                        </p:attrNameLst>
                                      </p:cBhvr>
                                      <p:to>
                                        <p:strVal val="visible"/>
                                      </p:to>
                                    </p:set>
                                    <p:animEffect transition="in" filter="barn(outVertical)">
                                      <p:cBhvr>
                                        <p:cTn id="24" dur="50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autoUpdateAnimBg="0" advAuto="0"/>
      <p:bldP spid="55300" grpId="0" autoUpdateAnimBg="0"/>
      <p:bldP spid="55302" grpId="0" autoUpdateAnimBg="0"/>
      <p:bldP spid="55299" grpId="0" autoUpdateAnimBg="0"/>
      <p:bldP spid="553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اجزا</a:t>
            </a:r>
            <a:r>
              <a:rPr lang="fa-IR" sz="4800" dirty="0" smtClean="0">
                <a:solidFill>
                  <a:srgbClr val="C00000"/>
                </a:solidFill>
                <a:latin typeface="Calibri" pitchFamily="34" charset="0"/>
                <a:cs typeface="B Nazanin" pitchFamily="2" charset="-78"/>
              </a:rPr>
              <a:t> </a:t>
            </a:r>
            <a:r>
              <a:rPr lang="fa-IR" dirty="0" smtClean="0"/>
              <a:t>اصلی خلاقيت</a:t>
            </a:r>
            <a:endParaRPr lang="en-US" dirty="0" smtClean="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12</a:t>
            </a:fld>
            <a:endParaRPr lang="en-US"/>
          </a:p>
        </p:txBody>
      </p:sp>
      <p:graphicFrame>
        <p:nvGraphicFramePr>
          <p:cNvPr id="11" name="Diagram 10"/>
          <p:cNvGraphicFramePr/>
          <p:nvPr/>
        </p:nvGraphicFramePr>
        <p:xfrm>
          <a:off x="2898961" y="2285992"/>
          <a:ext cx="5959319" cy="3811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5137243" y="4443661"/>
            <a:ext cx="1356534"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fontAlgn="auto">
              <a:spcBef>
                <a:spcPts val="0"/>
              </a:spcBef>
              <a:spcAft>
                <a:spcPts val="0"/>
              </a:spcAft>
              <a:defRPr/>
            </a:pPr>
            <a:r>
              <a:rPr lang="fa-I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خلاقيت   </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sp>
        <p:nvSpPr>
          <p:cNvPr id="13" name="Rounded Rectangle 12"/>
          <p:cNvSpPr>
            <a:spLocks noChangeArrowheads="1"/>
          </p:cNvSpPr>
          <p:nvPr/>
        </p:nvSpPr>
        <p:spPr bwMode="auto">
          <a:xfrm>
            <a:off x="2928926" y="1928802"/>
            <a:ext cx="5493924" cy="4625975"/>
          </a:xfrm>
          <a:prstGeom prst="roundRect">
            <a:avLst>
              <a:gd name="adj" fmla="val 16667"/>
            </a:avLst>
          </a:prstGeom>
          <a:solidFill>
            <a:schemeClr val="accent6">
              <a:lumMod val="40000"/>
              <a:lumOff val="60000"/>
              <a:alpha val="21960"/>
            </a:schemeClr>
          </a:solidFill>
          <a:ln w="9525" algn="ctr">
            <a:solidFill>
              <a:schemeClr val="bg1">
                <a:lumMod val="95000"/>
              </a:schemeClr>
            </a:solidFill>
            <a:round/>
            <a:headEnd/>
            <a:tailEnd/>
          </a:ln>
          <a:scene3d>
            <a:camera prst="orthographicFront"/>
            <a:lightRig rig="threePt" dir="t"/>
          </a:scene3d>
          <a:sp3d>
            <a:bevelT/>
          </a:sp3d>
        </p:spPr>
        <p:txBody>
          <a:bodyPr/>
          <a:lstStyle/>
          <a:p>
            <a:pPr algn="ctr" rtl="0"/>
            <a:r>
              <a:rPr lang="fa-IR" sz="2400" b="1">
                <a:cs typeface="B Nazanin" pitchFamily="2" charset="-78"/>
              </a:rPr>
              <a:t>استعداد ذاتی خلاقيت</a:t>
            </a:r>
          </a:p>
        </p:txBody>
      </p:sp>
      <p:grpSp>
        <p:nvGrpSpPr>
          <p:cNvPr id="21" name="Group 20"/>
          <p:cNvGrpSpPr/>
          <p:nvPr/>
        </p:nvGrpSpPr>
        <p:grpSpPr>
          <a:xfrm>
            <a:off x="2357422" y="2428868"/>
            <a:ext cx="1191713" cy="3771094"/>
            <a:chOff x="2017229" y="2486513"/>
            <a:chExt cx="746088" cy="3499135"/>
          </a:xfrm>
          <a:solidFill>
            <a:srgbClr val="FFC000"/>
          </a:solidFill>
        </p:grpSpPr>
        <p:sp>
          <p:nvSpPr>
            <p:cNvPr id="14" name="Right Arrow 5"/>
            <p:cNvSpPr>
              <a:spLocks noChangeArrowheads="1"/>
            </p:cNvSpPr>
            <p:nvPr/>
          </p:nvSpPr>
          <p:spPr bwMode="auto">
            <a:xfrm rot="10800000">
              <a:off x="2017229" y="3791276"/>
              <a:ext cx="746088" cy="355844"/>
            </a:xfrm>
            <a:prstGeom prst="rightArrow">
              <a:avLst>
                <a:gd name="adj1" fmla="val 50000"/>
                <a:gd name="adj2" fmla="val 50001"/>
              </a:avLst>
            </a:prstGeom>
            <a:grpFill/>
            <a:ln w="9525" algn="ctr">
              <a:noFill/>
              <a:round/>
              <a:headEnd/>
              <a:tailEnd/>
            </a:ln>
          </p:spPr>
          <p:txBody>
            <a:bodyPr/>
            <a:lstStyle/>
            <a:p>
              <a:pPr algn="l" rtl="0"/>
              <a:endParaRPr lang="fa-IR">
                <a:cs typeface="B Nazanin" pitchFamily="2" charset="-78"/>
              </a:endParaRPr>
            </a:p>
          </p:txBody>
        </p:sp>
        <p:sp>
          <p:nvSpPr>
            <p:cNvPr id="15" name="Right Arrow 8"/>
            <p:cNvSpPr>
              <a:spLocks noChangeArrowheads="1"/>
            </p:cNvSpPr>
            <p:nvPr/>
          </p:nvSpPr>
          <p:spPr bwMode="auto">
            <a:xfrm rot="10800000">
              <a:off x="2017229" y="4384349"/>
              <a:ext cx="746088" cy="355844"/>
            </a:xfrm>
            <a:prstGeom prst="rightArrow">
              <a:avLst>
                <a:gd name="adj1" fmla="val 50000"/>
                <a:gd name="adj2" fmla="val 50001"/>
              </a:avLst>
            </a:prstGeom>
            <a:grpFill/>
            <a:ln w="9525" algn="ctr">
              <a:noFill/>
              <a:round/>
              <a:headEnd/>
              <a:tailEnd/>
            </a:ln>
          </p:spPr>
          <p:txBody>
            <a:bodyPr/>
            <a:lstStyle/>
            <a:p>
              <a:pPr algn="l" rtl="0"/>
              <a:endParaRPr lang="fa-IR">
                <a:cs typeface="B Nazanin" pitchFamily="2" charset="-78"/>
              </a:endParaRPr>
            </a:p>
          </p:txBody>
        </p:sp>
        <p:sp>
          <p:nvSpPr>
            <p:cNvPr id="16" name="Right Arrow 9"/>
            <p:cNvSpPr>
              <a:spLocks noChangeArrowheads="1"/>
            </p:cNvSpPr>
            <p:nvPr/>
          </p:nvSpPr>
          <p:spPr bwMode="auto">
            <a:xfrm rot="10800000">
              <a:off x="2017229" y="5036730"/>
              <a:ext cx="746088" cy="355844"/>
            </a:xfrm>
            <a:prstGeom prst="rightArrow">
              <a:avLst>
                <a:gd name="adj1" fmla="val 50000"/>
                <a:gd name="adj2" fmla="val 50001"/>
              </a:avLst>
            </a:prstGeom>
            <a:grpFill/>
            <a:ln w="9525" algn="ctr">
              <a:noFill/>
              <a:round/>
              <a:headEnd/>
              <a:tailEnd/>
            </a:ln>
          </p:spPr>
          <p:txBody>
            <a:bodyPr/>
            <a:lstStyle/>
            <a:p>
              <a:pPr algn="l" rtl="0"/>
              <a:endParaRPr lang="fa-IR">
                <a:cs typeface="B Nazanin" pitchFamily="2" charset="-78"/>
              </a:endParaRPr>
            </a:p>
          </p:txBody>
        </p:sp>
        <p:sp>
          <p:nvSpPr>
            <p:cNvPr id="17" name="Right Arrow 10"/>
            <p:cNvSpPr>
              <a:spLocks noChangeArrowheads="1"/>
            </p:cNvSpPr>
            <p:nvPr/>
          </p:nvSpPr>
          <p:spPr bwMode="auto">
            <a:xfrm rot="10800000">
              <a:off x="2017229" y="5629804"/>
              <a:ext cx="746088" cy="355844"/>
            </a:xfrm>
            <a:prstGeom prst="rightArrow">
              <a:avLst>
                <a:gd name="adj1" fmla="val 50000"/>
                <a:gd name="adj2" fmla="val 50001"/>
              </a:avLst>
            </a:prstGeom>
            <a:grpFill/>
            <a:ln w="9525" algn="ctr">
              <a:noFill/>
              <a:round/>
              <a:headEnd/>
              <a:tailEnd/>
            </a:ln>
          </p:spPr>
          <p:txBody>
            <a:bodyPr/>
            <a:lstStyle/>
            <a:p>
              <a:pPr algn="l" rtl="0"/>
              <a:endParaRPr lang="fa-IR">
                <a:cs typeface="B Nazanin" pitchFamily="2" charset="-78"/>
              </a:endParaRPr>
            </a:p>
          </p:txBody>
        </p:sp>
        <p:sp>
          <p:nvSpPr>
            <p:cNvPr id="18" name="Right Arrow 11"/>
            <p:cNvSpPr>
              <a:spLocks noChangeArrowheads="1"/>
            </p:cNvSpPr>
            <p:nvPr/>
          </p:nvSpPr>
          <p:spPr bwMode="auto">
            <a:xfrm rot="10800000">
              <a:off x="2017229" y="3079587"/>
              <a:ext cx="746088" cy="355844"/>
            </a:xfrm>
            <a:prstGeom prst="rightArrow">
              <a:avLst>
                <a:gd name="adj1" fmla="val 50000"/>
                <a:gd name="adj2" fmla="val 50001"/>
              </a:avLst>
            </a:prstGeom>
            <a:grpFill/>
            <a:ln w="9525" algn="ctr">
              <a:noFill/>
              <a:round/>
              <a:headEnd/>
              <a:tailEnd/>
            </a:ln>
          </p:spPr>
          <p:txBody>
            <a:bodyPr/>
            <a:lstStyle/>
            <a:p>
              <a:pPr algn="l" rtl="0"/>
              <a:endParaRPr lang="fa-IR">
                <a:cs typeface="B Nazanin" pitchFamily="2" charset="-78"/>
              </a:endParaRPr>
            </a:p>
          </p:txBody>
        </p:sp>
        <p:sp>
          <p:nvSpPr>
            <p:cNvPr id="19" name="Right Arrow 12"/>
            <p:cNvSpPr>
              <a:spLocks noChangeArrowheads="1"/>
            </p:cNvSpPr>
            <p:nvPr/>
          </p:nvSpPr>
          <p:spPr bwMode="auto">
            <a:xfrm rot="10800000">
              <a:off x="2017229" y="2486513"/>
              <a:ext cx="746088" cy="355844"/>
            </a:xfrm>
            <a:prstGeom prst="rightArrow">
              <a:avLst>
                <a:gd name="adj1" fmla="val 50000"/>
                <a:gd name="adj2" fmla="val 50001"/>
              </a:avLst>
            </a:prstGeom>
            <a:grpFill/>
            <a:ln w="9525" algn="ctr">
              <a:noFill/>
              <a:round/>
              <a:headEnd/>
              <a:tailEnd/>
            </a:ln>
          </p:spPr>
          <p:txBody>
            <a:bodyPr/>
            <a:lstStyle/>
            <a:p>
              <a:pPr algn="l" rtl="0"/>
              <a:endParaRPr lang="fa-IR">
                <a:cs typeface="B Nazanin" pitchFamily="2" charset="-78"/>
              </a:endParaRPr>
            </a:p>
          </p:txBody>
        </p:sp>
      </p:grpSp>
      <p:pic>
        <p:nvPicPr>
          <p:cNvPr id="20" name="Picture 2" descr="C:\Documents and Settings\Alireza\My Documents\My Pictures\innovation guide.bmp"/>
          <p:cNvPicPr>
            <a:picLocks noChangeAspect="1" noChangeArrowheads="1"/>
          </p:cNvPicPr>
          <p:nvPr/>
        </p:nvPicPr>
        <p:blipFill>
          <a:blip r:embed="rId7"/>
          <a:srcRect l="15999" t="11723" r="12000" b="-2573"/>
          <a:stretch>
            <a:fillRect/>
          </a:stretch>
        </p:blipFill>
        <p:spPr bwMode="auto">
          <a:xfrm>
            <a:off x="214282" y="2714619"/>
            <a:ext cx="2239148" cy="3371963"/>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a:xfrm>
            <a:off x="928662" y="214290"/>
            <a:ext cx="7772400" cy="1143000"/>
          </a:xfrm>
        </p:spPr>
        <p:txBody>
          <a:bodyPr>
            <a:normAutofit/>
          </a:bodyPr>
          <a:lstStyle/>
          <a:p>
            <a:pPr algn="ctr" eaLnBrk="1" hangingPunct="1"/>
            <a:r>
              <a:rPr lang="en-US" dirty="0" smtClean="0">
                <a:cs typeface="B Mitra" pitchFamily="2" charset="-78"/>
              </a:rPr>
              <a:t>Thinking or Feeling</a:t>
            </a:r>
          </a:p>
        </p:txBody>
      </p:sp>
      <p:sp>
        <p:nvSpPr>
          <p:cNvPr id="57347" name="Rectangle 1027"/>
          <p:cNvSpPr>
            <a:spLocks noGrp="1" noChangeArrowheads="1"/>
          </p:cNvSpPr>
          <p:nvPr>
            <p:ph sz="half" idx="1"/>
          </p:nvPr>
        </p:nvSpPr>
        <p:spPr>
          <a:xfrm>
            <a:off x="304800" y="1524000"/>
            <a:ext cx="4191000" cy="4876800"/>
          </a:xfrm>
        </p:spPr>
        <p:txBody>
          <a:bodyPr/>
          <a:lstStyle/>
          <a:p>
            <a:pPr algn="r" rtl="1" eaLnBrk="1" hangingPunct="1">
              <a:buFont typeface="Marlett" pitchFamily="2" charset="2"/>
              <a:buChar char="4"/>
            </a:pPr>
            <a:r>
              <a:rPr lang="fa-IR" sz="3000" dirty="0" smtClean="0"/>
              <a:t>50 درصد جمعيت</a:t>
            </a:r>
          </a:p>
          <a:p>
            <a:pPr algn="r" rtl="1" eaLnBrk="1" hangingPunct="1">
              <a:buFont typeface="Marlett" pitchFamily="2" charset="2"/>
              <a:buChar char="4"/>
            </a:pPr>
            <a:r>
              <a:rPr lang="fa-IR" sz="3000" dirty="0" smtClean="0"/>
              <a:t>عينی</a:t>
            </a:r>
          </a:p>
          <a:p>
            <a:pPr algn="r" rtl="1" eaLnBrk="1" hangingPunct="1">
              <a:buFont typeface="Marlett" pitchFamily="2" charset="2"/>
              <a:buChar char="4"/>
            </a:pPr>
            <a:r>
              <a:rPr lang="fa-IR" sz="3000" dirty="0" smtClean="0"/>
              <a:t>منطقی</a:t>
            </a:r>
          </a:p>
          <a:p>
            <a:pPr algn="r" rtl="1" eaLnBrk="1" hangingPunct="1">
              <a:buFont typeface="Marlett" pitchFamily="2" charset="2"/>
              <a:buChar char="4"/>
            </a:pPr>
            <a:r>
              <a:rPr lang="fa-IR" sz="3000" dirty="0" smtClean="0"/>
              <a:t>سر سخت</a:t>
            </a:r>
          </a:p>
          <a:p>
            <a:pPr algn="r" rtl="1" eaLnBrk="1" hangingPunct="1">
              <a:buFont typeface="Marlett" pitchFamily="2" charset="2"/>
              <a:buChar char="4"/>
            </a:pPr>
            <a:r>
              <a:rPr lang="fa-IR" sz="3000" dirty="0" smtClean="0"/>
              <a:t>عدالت</a:t>
            </a:r>
          </a:p>
          <a:p>
            <a:pPr algn="r" rtl="1" eaLnBrk="1" hangingPunct="1">
              <a:buFont typeface="Marlett" pitchFamily="2" charset="2"/>
              <a:buChar char="4"/>
            </a:pPr>
            <a:r>
              <a:rPr lang="fa-IR" sz="3000" dirty="0" smtClean="0"/>
              <a:t>کارهای غير فردی</a:t>
            </a:r>
          </a:p>
        </p:txBody>
      </p:sp>
      <p:sp>
        <p:nvSpPr>
          <p:cNvPr id="57348" name="Rectangle 1028"/>
          <p:cNvSpPr>
            <a:spLocks noGrp="1" noChangeArrowheads="1"/>
          </p:cNvSpPr>
          <p:nvPr>
            <p:ph sz="half" idx="2"/>
          </p:nvPr>
        </p:nvSpPr>
        <p:spPr>
          <a:xfrm>
            <a:off x="4572000" y="1524000"/>
            <a:ext cx="4267200" cy="5029200"/>
          </a:xfrm>
        </p:spPr>
        <p:txBody>
          <a:bodyPr/>
          <a:lstStyle/>
          <a:p>
            <a:pPr algn="r" rtl="1" eaLnBrk="1" hangingPunct="1">
              <a:buFont typeface="Marlett" pitchFamily="2" charset="2"/>
              <a:buChar char="4"/>
            </a:pPr>
            <a:r>
              <a:rPr lang="fa-IR" sz="3000" dirty="0" smtClean="0"/>
              <a:t>50 درصد جمعيت</a:t>
            </a:r>
          </a:p>
          <a:p>
            <a:pPr algn="r" rtl="1" eaLnBrk="1" hangingPunct="1">
              <a:buFont typeface="Marlett" pitchFamily="2" charset="2"/>
              <a:buChar char="4"/>
            </a:pPr>
            <a:r>
              <a:rPr lang="fa-IR" sz="3000" dirty="0" smtClean="0"/>
              <a:t>ذهنی </a:t>
            </a:r>
          </a:p>
          <a:p>
            <a:pPr algn="r" rtl="1" eaLnBrk="1" hangingPunct="1">
              <a:buFont typeface="Marlett" pitchFamily="2" charset="2"/>
              <a:buChar char="4"/>
            </a:pPr>
            <a:r>
              <a:rPr lang="fa-IR" sz="3000" dirty="0" smtClean="0"/>
              <a:t>تاثير بر مردم</a:t>
            </a:r>
          </a:p>
          <a:p>
            <a:pPr algn="r" rtl="1" eaLnBrk="1" hangingPunct="1">
              <a:buFont typeface="Marlett" pitchFamily="2" charset="2"/>
              <a:buChar char="4"/>
            </a:pPr>
            <a:r>
              <a:rPr lang="fa-IR" sz="3000" dirty="0" smtClean="0"/>
              <a:t>خوش قلب</a:t>
            </a:r>
          </a:p>
          <a:p>
            <a:pPr algn="r" rtl="1" eaLnBrk="1" hangingPunct="1">
              <a:buFont typeface="Marlett" pitchFamily="2" charset="2"/>
              <a:buChar char="4"/>
            </a:pPr>
            <a:r>
              <a:rPr lang="fa-IR" sz="3000" dirty="0" smtClean="0"/>
              <a:t>بخشنده</a:t>
            </a:r>
          </a:p>
          <a:p>
            <a:pPr algn="r" rtl="1" eaLnBrk="1" hangingPunct="1">
              <a:buFont typeface="Marlett" pitchFamily="2" charset="2"/>
              <a:buChar char="4"/>
            </a:pPr>
            <a:r>
              <a:rPr lang="fa-IR" sz="3000" dirty="0" smtClean="0"/>
              <a:t>هماهنگی</a:t>
            </a:r>
          </a:p>
          <a:p>
            <a:pPr algn="r" rtl="1" eaLnBrk="1" hangingPunct="1">
              <a:buFont typeface="Marlett" pitchFamily="2" charset="2"/>
              <a:buChar char="4"/>
            </a:pPr>
            <a:r>
              <a:rPr lang="fa-IR" sz="3000" dirty="0" smtClean="0"/>
              <a:t>فرآيندها</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iterate type="wd">
                                    <p:tmPct val="100000"/>
                                  </p:iterate>
                                  <p:childTnLst>
                                    <p:set>
                                      <p:cBhvr>
                                        <p:cTn id="6" dur="1" fill="hold">
                                          <p:stCondLst>
                                            <p:cond delay="0"/>
                                          </p:stCondLst>
                                        </p:cTn>
                                        <p:tgtEl>
                                          <p:spTgt spid="57346">
                                            <p:txEl>
                                              <p:pRg st="0" end="0"/>
                                            </p:txEl>
                                          </p:spTgt>
                                        </p:tgtEl>
                                        <p:attrNameLst>
                                          <p:attrName>style.visibility</p:attrName>
                                        </p:attrNameLst>
                                      </p:cBhvr>
                                      <p:to>
                                        <p:strVal val="visible"/>
                                      </p:to>
                                    </p:set>
                                    <p:animEffect transition="in" filter="strips(downLeft)">
                                      <p:cBhvr>
                                        <p:cTn id="7" dur="300"/>
                                        <p:tgtEl>
                                          <p:spTgt spid="573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57347"/>
                                        </p:tgtEl>
                                        <p:attrNameLst>
                                          <p:attrName>style.visibility</p:attrName>
                                        </p:attrNameLst>
                                      </p:cBhvr>
                                      <p:to>
                                        <p:strVal val="visible"/>
                                      </p:to>
                                    </p:set>
                                    <p:animEffect transition="in" filter="strips(upLeft)">
                                      <p:cBhvr>
                                        <p:cTn id="12" dur="500"/>
                                        <p:tgtEl>
                                          <p:spTgt spid="5734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7348">
                                            <p:txEl>
                                              <p:pRg st="0" end="0"/>
                                            </p:txEl>
                                          </p:spTgt>
                                        </p:tgtEl>
                                        <p:attrNameLst>
                                          <p:attrName>style.visibility</p:attrName>
                                        </p:attrNameLst>
                                      </p:cBhvr>
                                      <p:to>
                                        <p:strVal val="visible"/>
                                      </p:to>
                                    </p:set>
                                    <p:anim calcmode="lin" valueType="num">
                                      <p:cBhvr additive="base">
                                        <p:cTn id="17" dur="500" fill="hold"/>
                                        <p:tgtEl>
                                          <p:spTgt spid="5734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73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7348">
                                            <p:txEl>
                                              <p:pRg st="1" end="1"/>
                                            </p:txEl>
                                          </p:spTgt>
                                        </p:tgtEl>
                                        <p:attrNameLst>
                                          <p:attrName>style.visibility</p:attrName>
                                        </p:attrNameLst>
                                      </p:cBhvr>
                                      <p:to>
                                        <p:strVal val="visible"/>
                                      </p:to>
                                    </p:set>
                                    <p:anim calcmode="lin" valueType="num">
                                      <p:cBhvr additive="base">
                                        <p:cTn id="23" dur="500" fill="hold"/>
                                        <p:tgtEl>
                                          <p:spTgt spid="5734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73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7348">
                                            <p:txEl>
                                              <p:pRg st="2" end="2"/>
                                            </p:txEl>
                                          </p:spTgt>
                                        </p:tgtEl>
                                        <p:attrNameLst>
                                          <p:attrName>style.visibility</p:attrName>
                                        </p:attrNameLst>
                                      </p:cBhvr>
                                      <p:to>
                                        <p:strVal val="visible"/>
                                      </p:to>
                                    </p:set>
                                    <p:anim calcmode="lin" valueType="num">
                                      <p:cBhvr additive="base">
                                        <p:cTn id="29" dur="500" fill="hold"/>
                                        <p:tgtEl>
                                          <p:spTgt spid="5734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73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7348">
                                            <p:txEl>
                                              <p:pRg st="3" end="3"/>
                                            </p:txEl>
                                          </p:spTgt>
                                        </p:tgtEl>
                                        <p:attrNameLst>
                                          <p:attrName>style.visibility</p:attrName>
                                        </p:attrNameLst>
                                      </p:cBhvr>
                                      <p:to>
                                        <p:strVal val="visible"/>
                                      </p:to>
                                    </p:set>
                                    <p:anim calcmode="lin" valueType="num">
                                      <p:cBhvr additive="base">
                                        <p:cTn id="35" dur="500" fill="hold"/>
                                        <p:tgtEl>
                                          <p:spTgt spid="57348">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73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7348">
                                            <p:txEl>
                                              <p:pRg st="4" end="4"/>
                                            </p:txEl>
                                          </p:spTgt>
                                        </p:tgtEl>
                                        <p:attrNameLst>
                                          <p:attrName>style.visibility</p:attrName>
                                        </p:attrNameLst>
                                      </p:cBhvr>
                                      <p:to>
                                        <p:strVal val="visible"/>
                                      </p:to>
                                    </p:set>
                                    <p:anim calcmode="lin" valueType="num">
                                      <p:cBhvr additive="base">
                                        <p:cTn id="41" dur="500" fill="hold"/>
                                        <p:tgtEl>
                                          <p:spTgt spid="57348">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734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7348">
                                            <p:txEl>
                                              <p:pRg st="5" end="5"/>
                                            </p:txEl>
                                          </p:spTgt>
                                        </p:tgtEl>
                                        <p:attrNameLst>
                                          <p:attrName>style.visibility</p:attrName>
                                        </p:attrNameLst>
                                      </p:cBhvr>
                                      <p:to>
                                        <p:strVal val="visible"/>
                                      </p:to>
                                    </p:set>
                                    <p:anim calcmode="lin" valueType="num">
                                      <p:cBhvr additive="base">
                                        <p:cTn id="47" dur="500" fill="hold"/>
                                        <p:tgtEl>
                                          <p:spTgt spid="57348">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734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7348">
                                            <p:txEl>
                                              <p:pRg st="6" end="6"/>
                                            </p:txEl>
                                          </p:spTgt>
                                        </p:tgtEl>
                                        <p:attrNameLst>
                                          <p:attrName>style.visibility</p:attrName>
                                        </p:attrNameLst>
                                      </p:cBhvr>
                                      <p:to>
                                        <p:strVal val="visible"/>
                                      </p:to>
                                    </p:set>
                                    <p:anim calcmode="lin" valueType="num">
                                      <p:cBhvr additive="base">
                                        <p:cTn id="53" dur="500" fill="hold"/>
                                        <p:tgtEl>
                                          <p:spTgt spid="57348">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734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autoUpdateAnimBg="0"/>
      <p:bldP spid="57347" grpId="0" autoUpdateAnimBg="0"/>
      <p:bldP spid="57348"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fa-IR" smtClean="0"/>
          </a:p>
        </p:txBody>
      </p:sp>
      <p:sp>
        <p:nvSpPr>
          <p:cNvPr id="39939" name="Content Placeholder 2"/>
          <p:cNvSpPr>
            <a:spLocks noGrp="1"/>
          </p:cNvSpPr>
          <p:nvPr>
            <p:ph idx="1"/>
          </p:nvPr>
        </p:nvSpPr>
        <p:spPr/>
        <p:txBody>
          <a:bodyPr/>
          <a:lstStyle/>
          <a:p>
            <a:endParaRPr lang="fa-IR" smtClean="0"/>
          </a:p>
        </p:txBody>
      </p:sp>
      <p:pic>
        <p:nvPicPr>
          <p:cNvPr id="39940" name="Picture 9" descr="061"/>
          <p:cNvPicPr>
            <a:picLocks noChangeAspect="1" noChangeArrowheads="1"/>
          </p:cNvPicPr>
          <p:nvPr/>
        </p:nvPicPr>
        <p:blipFill>
          <a:blip r:embed="rId3"/>
          <a:srcRect/>
          <a:stretch>
            <a:fillRect/>
          </a:stretch>
        </p:blipFill>
        <p:spPr bwMode="auto">
          <a:xfrm>
            <a:off x="0" y="1588"/>
            <a:ext cx="9142413" cy="685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42910" y="500042"/>
            <a:ext cx="7772400" cy="838200"/>
          </a:xfrm>
        </p:spPr>
        <p:txBody>
          <a:bodyPr>
            <a:normAutofit/>
          </a:bodyPr>
          <a:lstStyle/>
          <a:p>
            <a:pPr algn="ctr" eaLnBrk="1" hangingPunct="1"/>
            <a:r>
              <a:rPr lang="en-US" dirty="0" smtClean="0">
                <a:cs typeface="B Mitra" pitchFamily="2" charset="-78"/>
              </a:rPr>
              <a:t>Judging or Perceiving</a:t>
            </a:r>
          </a:p>
        </p:txBody>
      </p:sp>
      <p:sp>
        <p:nvSpPr>
          <p:cNvPr id="65540" name="Rectangle 4"/>
          <p:cNvSpPr>
            <a:spLocks noGrp="1" noChangeArrowheads="1"/>
          </p:cNvSpPr>
          <p:nvPr>
            <p:ph sz="half" idx="1"/>
          </p:nvPr>
        </p:nvSpPr>
        <p:spPr>
          <a:xfrm>
            <a:off x="228600" y="1981200"/>
            <a:ext cx="4114800" cy="4114800"/>
          </a:xfrm>
        </p:spPr>
        <p:txBody>
          <a:bodyPr/>
          <a:lstStyle/>
          <a:p>
            <a:pPr marL="82550" indent="36513" algn="r" rtl="1" eaLnBrk="1" hangingPunct="1">
              <a:buFontTx/>
              <a:buNone/>
            </a:pPr>
            <a:r>
              <a:rPr lang="fa-IR" sz="3800" dirty="0" smtClean="0"/>
              <a:t>تمايل دارند زندگی برنامه ريزی شده ای داشته باشند</a:t>
            </a:r>
            <a:endParaRPr lang="en-US" sz="3800" dirty="0" smtClean="0"/>
          </a:p>
        </p:txBody>
      </p:sp>
      <p:sp>
        <p:nvSpPr>
          <p:cNvPr id="65542" name="Rectangle 6"/>
          <p:cNvSpPr>
            <a:spLocks noGrp="1" noChangeArrowheads="1"/>
          </p:cNvSpPr>
          <p:nvPr>
            <p:ph sz="half" idx="2"/>
          </p:nvPr>
        </p:nvSpPr>
        <p:spPr>
          <a:xfrm>
            <a:off x="4724400" y="1981200"/>
            <a:ext cx="4114800" cy="4114800"/>
          </a:xfrm>
        </p:spPr>
        <p:txBody>
          <a:bodyPr/>
          <a:lstStyle/>
          <a:p>
            <a:pPr marL="179388" indent="-60325" algn="r" rtl="1" eaLnBrk="1" hangingPunct="1">
              <a:buFontTx/>
              <a:buNone/>
            </a:pPr>
            <a:r>
              <a:rPr lang="fa-IR" sz="3800" dirty="0" smtClean="0"/>
              <a:t>تمايل دارند زندگی منعطف و مطابق با شرايط داشته باشند.</a:t>
            </a:r>
            <a:endParaRPr lang="en-US" sz="3800" dirty="0" smtClean="0"/>
          </a:p>
        </p:txBody>
      </p:sp>
      <p:sp>
        <p:nvSpPr>
          <p:cNvPr id="65539" name="Rectangle 3"/>
          <p:cNvSpPr>
            <a:spLocks noChangeArrowheads="1"/>
          </p:cNvSpPr>
          <p:nvPr/>
        </p:nvSpPr>
        <p:spPr bwMode="auto">
          <a:xfrm>
            <a:off x="3000364" y="1357298"/>
            <a:ext cx="3657600" cy="647700"/>
          </a:xfrm>
          <a:prstGeom prst="rect">
            <a:avLst/>
          </a:prstGeom>
          <a:noFill/>
          <a:ln w="9525">
            <a:noFill/>
            <a:miter lim="800000"/>
            <a:headEnd/>
            <a:tailEnd/>
          </a:ln>
        </p:spPr>
        <p:txBody>
          <a:bodyPr wrap="none" lIns="92075" tIns="46038" rIns="92075" bIns="46038">
            <a:spAutoFit/>
          </a:bodyPr>
          <a:lstStyle/>
          <a:p>
            <a:pPr eaLnBrk="0" hangingPunct="0"/>
            <a:r>
              <a:rPr lang="fa-IR" sz="3600" b="1" dirty="0">
                <a:latin typeface="Times New Roman" pitchFamily="18" charset="0"/>
                <a:cs typeface="B Nazanin" pitchFamily="2" charset="-78"/>
              </a:rPr>
              <a:t>رويکرد به جهان خارج</a:t>
            </a:r>
            <a:endParaRPr lang="en-US" sz="3600" b="1" dirty="0">
              <a:latin typeface="Times New Roman" pitchFamily="18" charset="0"/>
              <a:cs typeface="B Nazanin" pitchFamily="2" charset="-78"/>
            </a:endParaRPr>
          </a:p>
        </p:txBody>
      </p:sp>
      <p:sp>
        <p:nvSpPr>
          <p:cNvPr id="65541" name="Line 5"/>
          <p:cNvSpPr>
            <a:spLocks noChangeShapeType="1"/>
          </p:cNvSpPr>
          <p:nvPr/>
        </p:nvSpPr>
        <p:spPr bwMode="auto">
          <a:xfrm>
            <a:off x="4572000" y="2060575"/>
            <a:ext cx="0" cy="4416425"/>
          </a:xfrm>
          <a:prstGeom prst="line">
            <a:avLst/>
          </a:prstGeom>
          <a:noFill/>
          <a:ln w="50800">
            <a:solidFill>
              <a:schemeClr val="tx1"/>
            </a:solidFill>
            <a:round/>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iterate type="wd">
                                    <p:tmAbs val="300"/>
                                  </p:iterate>
                                  <p:childTnLst>
                                    <p:set>
                                      <p:cBhvr>
                                        <p:cTn id="6" dur="1" fill="hold">
                                          <p:stCondLst>
                                            <p:cond delay="299"/>
                                          </p:stCondLst>
                                        </p:cTn>
                                        <p:tgtEl>
                                          <p:spTgt spid="65538">
                                            <p:txEl>
                                              <p:pRg st="0" end="0"/>
                                            </p:txEl>
                                          </p:spTgt>
                                        </p:tgtEl>
                                        <p:attrNameLst>
                                          <p:attrName>style.visibility</p:attrName>
                                        </p:attrNameLst>
                                      </p:cBhvr>
                                      <p:to>
                                        <p:strVal val="visible"/>
                                      </p:to>
                                    </p:set>
                                    <p:anim to="" calcmode="lin" valueType="num">
                                      <p:cBhvr>
                                        <p:cTn id="7" dur="1" fill="hold"/>
                                        <p:tgtEl>
                                          <p:spTgt spid="65538">
                                            <p:txEl>
                                              <p:pRg st="0" end="0"/>
                                            </p:txEl>
                                          </p:spTgt>
                                        </p:tgtEl>
                                        <p:attrNameLst>
                                          <p:attrName/>
                                        </p:attrNameLst>
                                      </p:cBhvr>
                                    </p:anim>
                                  </p:childTnLst>
                                </p:cTn>
                              </p:par>
                            </p:childTnLst>
                          </p:cTn>
                        </p:par>
                        <p:par>
                          <p:cTn id="8" fill="hold">
                            <p:stCondLst>
                              <p:cond delay="900"/>
                            </p:stCondLst>
                            <p:childTnLst>
                              <p:par>
                                <p:cTn id="9" presetID="1" presetClass="entr" presetSubtype="0" fill="hold" grpId="0" nodeType="afterEffect">
                                  <p:stCondLst>
                                    <p:cond delay="0"/>
                                  </p:stCondLst>
                                  <p:childTnLst>
                                    <p:set>
                                      <p:cBhvr>
                                        <p:cTn id="10" dur="1" fill="hold">
                                          <p:stCondLst>
                                            <p:cond delay="499"/>
                                          </p:stCondLst>
                                        </p:cTn>
                                        <p:tgtEl>
                                          <p:spTgt spid="655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65540">
                                            <p:txEl>
                                              <p:pRg st="0" end="0"/>
                                            </p:txEl>
                                          </p:spTgt>
                                        </p:tgtEl>
                                        <p:attrNameLst>
                                          <p:attrName>style.visibility</p:attrName>
                                        </p:attrNameLst>
                                      </p:cBhvr>
                                      <p:to>
                                        <p:strVal val="visible"/>
                                      </p:to>
                                    </p:set>
                                    <p:anim to="" calcmode="lin" valueType="num">
                                      <p:cBhvr>
                                        <p:cTn id="15" dur="1" fill="hold"/>
                                        <p:tgtEl>
                                          <p:spTgt spid="65540">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5541"/>
                                        </p:tgtEl>
                                        <p:attrNameLst>
                                          <p:attrName>style.visibility</p:attrName>
                                        </p:attrNameLst>
                                      </p:cBhvr>
                                      <p:to>
                                        <p:strVal val="visible"/>
                                      </p:to>
                                    </p:set>
                                    <p:animEffect transition="in" filter="wipe(up)">
                                      <p:cBhvr>
                                        <p:cTn id="20" dur="500"/>
                                        <p:tgtEl>
                                          <p:spTgt spid="65541"/>
                                        </p:tgtEl>
                                      </p:cBhvr>
                                    </p:animEffect>
                                  </p:childTnLst>
                                </p:cTn>
                              </p:par>
                            </p:childTnLst>
                          </p:cTn>
                        </p:par>
                        <p:par>
                          <p:cTn id="21" fill="hold">
                            <p:stCondLst>
                              <p:cond delay="500"/>
                            </p:stCondLst>
                            <p:childTnLst>
                              <p:par>
                                <p:cTn id="22" presetID="24" presetClass="entr" presetSubtype="0" fill="hold" grpId="0" nodeType="afterEffect">
                                  <p:stCondLst>
                                    <p:cond delay="0"/>
                                  </p:stCondLst>
                                  <p:childTnLst>
                                    <p:set>
                                      <p:cBhvr>
                                        <p:cTn id="23" dur="1" fill="hold">
                                          <p:stCondLst>
                                            <p:cond delay="499"/>
                                          </p:stCondLst>
                                        </p:cTn>
                                        <p:tgtEl>
                                          <p:spTgt spid="65542">
                                            <p:txEl>
                                              <p:pRg st="0" end="0"/>
                                            </p:txEl>
                                          </p:spTgt>
                                        </p:tgtEl>
                                        <p:attrNameLst>
                                          <p:attrName>style.visibility</p:attrName>
                                        </p:attrNameLst>
                                      </p:cBhvr>
                                      <p:to>
                                        <p:strVal val="visible"/>
                                      </p:to>
                                    </p:set>
                                    <p:anim to="" calcmode="lin" valueType="num">
                                      <p:cBhvr>
                                        <p:cTn id="24" dur="1" fill="hold"/>
                                        <p:tgtEl>
                                          <p:spTgt spid="6554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advAuto="0"/>
      <p:bldP spid="65540" grpId="0" build="p" autoUpdateAnimBg="0"/>
      <p:bldP spid="65542" grpId="0" build="p" autoUpdateAnimBg="0" advAuto="0"/>
      <p:bldP spid="65539" grpId="0" autoUpdateAnimBg="0"/>
      <p:bldP spid="65541"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857224" y="214290"/>
            <a:ext cx="7772400" cy="1143000"/>
          </a:xfrm>
        </p:spPr>
        <p:txBody>
          <a:bodyPr>
            <a:normAutofit/>
          </a:bodyPr>
          <a:lstStyle/>
          <a:p>
            <a:pPr algn="ctr" eaLnBrk="1" hangingPunct="1"/>
            <a:r>
              <a:rPr lang="en-US" dirty="0" smtClean="0">
                <a:cs typeface="B Mitra" pitchFamily="2" charset="-78"/>
              </a:rPr>
              <a:t>Judging or Perceiving</a:t>
            </a:r>
          </a:p>
        </p:txBody>
      </p:sp>
      <p:sp>
        <p:nvSpPr>
          <p:cNvPr id="67587" name="Rectangle 3"/>
          <p:cNvSpPr>
            <a:spLocks noGrp="1" noChangeArrowheads="1"/>
          </p:cNvSpPr>
          <p:nvPr>
            <p:ph sz="half" idx="1"/>
          </p:nvPr>
        </p:nvSpPr>
        <p:spPr>
          <a:xfrm>
            <a:off x="152400" y="1524000"/>
            <a:ext cx="4572000" cy="5105400"/>
          </a:xfrm>
        </p:spPr>
        <p:txBody>
          <a:bodyPr>
            <a:normAutofit/>
          </a:bodyPr>
          <a:lstStyle/>
          <a:p>
            <a:pPr algn="r" rtl="1" eaLnBrk="1" hangingPunct="1">
              <a:buSzPct val="50000"/>
              <a:buFont typeface="Kino MT"/>
              <a:buChar char=""/>
              <a:defRPr/>
            </a:pPr>
            <a:r>
              <a:rPr lang="fa-IR" sz="2900" dirty="0" smtClean="0"/>
              <a:t>50 درصد جمعيت</a:t>
            </a:r>
          </a:p>
          <a:p>
            <a:pPr algn="r" rtl="1" eaLnBrk="1" hangingPunct="1">
              <a:buSzPct val="50000"/>
              <a:buFont typeface="Kino MT"/>
              <a:buChar char=""/>
              <a:defRPr/>
            </a:pPr>
            <a:r>
              <a:rPr lang="fa-IR" sz="2900" dirty="0" smtClean="0"/>
              <a:t>سازمان يافته</a:t>
            </a:r>
          </a:p>
          <a:p>
            <a:pPr algn="r" rtl="1" eaLnBrk="1" hangingPunct="1">
              <a:buSzPct val="50000"/>
              <a:buFont typeface="Kino MT"/>
              <a:buChar char=""/>
              <a:defRPr/>
            </a:pPr>
            <a:r>
              <a:rPr lang="fa-IR" sz="2900" dirty="0" smtClean="0"/>
              <a:t>مرتب</a:t>
            </a:r>
          </a:p>
          <a:p>
            <a:pPr algn="r" rtl="1" eaLnBrk="1" hangingPunct="1">
              <a:buSzPct val="50000"/>
              <a:buFont typeface="Kino MT"/>
              <a:buChar char=""/>
              <a:defRPr/>
            </a:pPr>
            <a:r>
              <a:rPr lang="fa-IR" sz="2900" dirty="0" smtClean="0"/>
              <a:t>ساختار يافته</a:t>
            </a:r>
          </a:p>
          <a:p>
            <a:pPr algn="r" rtl="1" eaLnBrk="1" hangingPunct="1">
              <a:buSzPct val="50000"/>
              <a:buFont typeface="Kino MT"/>
              <a:buChar char=""/>
              <a:defRPr/>
            </a:pPr>
            <a:r>
              <a:rPr lang="fa-IR" sz="2900" dirty="0" smtClean="0"/>
              <a:t>مصمم</a:t>
            </a:r>
          </a:p>
          <a:p>
            <a:pPr algn="r" rtl="1" eaLnBrk="1" hangingPunct="1">
              <a:buSzPct val="50000"/>
              <a:buFont typeface="Kino MT"/>
              <a:buChar char=""/>
              <a:defRPr/>
            </a:pPr>
            <a:r>
              <a:rPr lang="fa-IR" sz="2900" dirty="0" smtClean="0"/>
              <a:t>آره/نه</a:t>
            </a:r>
          </a:p>
          <a:p>
            <a:pPr algn="r" rtl="1" eaLnBrk="1" hangingPunct="1">
              <a:buSzPct val="50000"/>
              <a:buFont typeface="Kino MT"/>
              <a:buChar char=""/>
              <a:defRPr/>
            </a:pPr>
            <a:r>
              <a:rPr lang="fa-IR" sz="2900" dirty="0" smtClean="0"/>
              <a:t>ليست می سازند</a:t>
            </a:r>
            <a:endParaRPr lang="en-US" sz="2900" dirty="0" smtClean="0"/>
          </a:p>
          <a:p>
            <a:pPr algn="r" rtl="1" eaLnBrk="1" hangingPunct="1">
              <a:buSzPct val="50000"/>
              <a:buFont typeface="Kino MT"/>
              <a:buChar char=""/>
              <a:defRPr/>
            </a:pPr>
            <a:r>
              <a:rPr lang="en-US" sz="2900" dirty="0" smtClean="0"/>
              <a:t>Deadlines--Plan ahead</a:t>
            </a:r>
          </a:p>
          <a:p>
            <a:pPr algn="r" rtl="1" eaLnBrk="1" hangingPunct="1">
              <a:buSzPct val="50000"/>
              <a:buFont typeface="Kino MT"/>
              <a:buChar char=""/>
              <a:defRPr/>
            </a:pPr>
            <a:r>
              <a:rPr lang="fa-IR" sz="2900" dirty="0" smtClean="0"/>
              <a:t>کنترل محيط</a:t>
            </a:r>
            <a:endParaRPr lang="en-US" sz="2900" dirty="0" smtClean="0"/>
          </a:p>
        </p:txBody>
      </p:sp>
      <p:sp>
        <p:nvSpPr>
          <p:cNvPr id="67588" name="Rectangle 4"/>
          <p:cNvSpPr>
            <a:spLocks noGrp="1" noChangeArrowheads="1"/>
          </p:cNvSpPr>
          <p:nvPr>
            <p:ph sz="half" idx="2"/>
          </p:nvPr>
        </p:nvSpPr>
        <p:spPr>
          <a:xfrm>
            <a:off x="4648200" y="1524000"/>
            <a:ext cx="4343400" cy="5181600"/>
          </a:xfrm>
        </p:spPr>
        <p:txBody>
          <a:bodyPr>
            <a:normAutofit/>
          </a:bodyPr>
          <a:lstStyle/>
          <a:p>
            <a:pPr algn="r" rtl="1" eaLnBrk="1" hangingPunct="1">
              <a:buSzPct val="50000"/>
              <a:buFont typeface="Kino MT"/>
              <a:buChar char=""/>
              <a:defRPr/>
            </a:pPr>
            <a:r>
              <a:rPr lang="fa-IR" sz="2900" dirty="0" smtClean="0"/>
              <a:t>50 درصد جمعيت</a:t>
            </a:r>
          </a:p>
          <a:p>
            <a:pPr algn="r" rtl="1" eaLnBrk="1" hangingPunct="1">
              <a:buSzPct val="50000"/>
              <a:buFont typeface="Kino MT"/>
              <a:buChar char=""/>
              <a:defRPr/>
            </a:pPr>
            <a:r>
              <a:rPr lang="fa-IR" sz="2900" dirty="0" smtClean="0"/>
              <a:t>منعطف</a:t>
            </a:r>
          </a:p>
          <a:p>
            <a:pPr algn="r" rtl="1" eaLnBrk="1" hangingPunct="1">
              <a:buSzPct val="50000"/>
              <a:buFont typeface="Kino MT"/>
              <a:buChar char=""/>
              <a:defRPr/>
            </a:pPr>
            <a:r>
              <a:rPr lang="fa-IR" sz="2900" dirty="0" smtClean="0"/>
              <a:t>قابليت تطابق</a:t>
            </a:r>
          </a:p>
          <a:p>
            <a:pPr algn="r" rtl="1" eaLnBrk="1" hangingPunct="1">
              <a:buSzPct val="50000"/>
              <a:buFont typeface="Kino MT"/>
              <a:buChar char=""/>
              <a:defRPr/>
            </a:pPr>
            <a:r>
              <a:rPr lang="en-US" sz="2900" dirty="0" smtClean="0"/>
              <a:t>Spontaneous</a:t>
            </a:r>
          </a:p>
          <a:p>
            <a:pPr algn="r" rtl="1" eaLnBrk="1" hangingPunct="1">
              <a:buSzPct val="50000"/>
              <a:buFont typeface="Kino MT"/>
              <a:buChar char=""/>
              <a:defRPr/>
            </a:pPr>
            <a:r>
              <a:rPr lang="fa-IR" sz="2900" dirty="0" smtClean="0"/>
              <a:t>انتخابهای باز</a:t>
            </a:r>
            <a:endParaRPr lang="en-US" sz="2900" dirty="0" smtClean="0"/>
          </a:p>
          <a:p>
            <a:pPr algn="r" rtl="1" eaLnBrk="1" hangingPunct="1">
              <a:buSzPct val="50000"/>
              <a:buFont typeface="Kino MT"/>
              <a:buChar char=""/>
              <a:defRPr/>
            </a:pPr>
            <a:r>
              <a:rPr lang="fa-IR" sz="2900" dirty="0" smtClean="0"/>
              <a:t>شايد</a:t>
            </a:r>
            <a:endParaRPr lang="en-US" sz="2900" dirty="0" smtClean="0"/>
          </a:p>
          <a:p>
            <a:pPr algn="r" rtl="1" eaLnBrk="1" hangingPunct="1">
              <a:buSzPct val="50000"/>
              <a:buFont typeface="Kino MT"/>
              <a:buChar char=""/>
              <a:defRPr/>
            </a:pPr>
            <a:r>
              <a:rPr lang="fa-IR" sz="2900" dirty="0" smtClean="0"/>
              <a:t>کنجکاو</a:t>
            </a:r>
            <a:endParaRPr lang="en-US" sz="2900" dirty="0" smtClean="0"/>
          </a:p>
          <a:p>
            <a:pPr algn="r" rtl="1" eaLnBrk="1" hangingPunct="1">
              <a:buSzPct val="50000"/>
              <a:buFont typeface="Kino MT"/>
              <a:buChar char=""/>
              <a:defRPr/>
            </a:pPr>
            <a:r>
              <a:rPr lang="en-US" sz="2900" dirty="0" smtClean="0"/>
              <a:t>Deadlines?</a:t>
            </a:r>
          </a:p>
          <a:p>
            <a:pPr algn="r" rtl="1" eaLnBrk="1" hangingPunct="1">
              <a:buSzPct val="50000"/>
              <a:buFont typeface="Kino MT"/>
              <a:buChar char=""/>
              <a:defRPr/>
            </a:pPr>
            <a:r>
              <a:rPr lang="fa-IR" sz="2900" dirty="0" smtClean="0"/>
              <a:t>خود را با محيط تطابق می دهند</a:t>
            </a:r>
            <a:endParaRPr lang="en-US" sz="29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0"/>
                                  </p:iterate>
                                  <p:childTnLst>
                                    <p:set>
                                      <p:cBhvr>
                                        <p:cTn id="6" dur="1" fill="hold">
                                          <p:stCondLst>
                                            <p:cond delay="0"/>
                                          </p:stCondLst>
                                        </p:cTn>
                                        <p:tgtEl>
                                          <p:spTgt spid="67586">
                                            <p:txEl>
                                              <p:pRg st="0" end="0"/>
                                            </p:txEl>
                                          </p:spTgt>
                                        </p:tgtEl>
                                        <p:attrNameLst>
                                          <p:attrName>style.visibility</p:attrName>
                                        </p:attrNameLst>
                                      </p:cBhvr>
                                      <p:to>
                                        <p:strVal val="visible"/>
                                      </p:to>
                                    </p:set>
                                    <p:anim calcmode="lin" valueType="num">
                                      <p:cBhvr additive="base">
                                        <p:cTn id="7" dur="300" fill="hold"/>
                                        <p:tgtEl>
                                          <p:spTgt spid="67586">
                                            <p:txEl>
                                              <p:pRg st="0" end="0"/>
                                            </p:txEl>
                                          </p:spTgt>
                                        </p:tgtEl>
                                        <p:attrNameLst>
                                          <p:attrName>ppt_x</p:attrName>
                                        </p:attrNameLst>
                                      </p:cBhvr>
                                      <p:tavLst>
                                        <p:tav tm="0">
                                          <p:val>
                                            <p:strVal val="0-#ppt_w/2"/>
                                          </p:val>
                                        </p:tav>
                                        <p:tav tm="100000">
                                          <p:val>
                                            <p:strVal val="#ppt_x"/>
                                          </p:val>
                                        </p:tav>
                                      </p:tavLst>
                                    </p:anim>
                                    <p:anim calcmode="lin" valueType="num">
                                      <p:cBhvr additive="base">
                                        <p:cTn id="8" dur="300" fill="hold"/>
                                        <p:tgtEl>
                                          <p:spTgt spid="675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67587"/>
                                        </p:tgtEl>
                                        <p:attrNameLst>
                                          <p:attrName>style.visibility</p:attrName>
                                        </p:attrNameLst>
                                      </p:cBhvr>
                                      <p:to>
                                        <p:strVal val="visible"/>
                                      </p:to>
                                    </p:set>
                                    <p:anim calcmode="lin" valueType="num">
                                      <p:cBhvr additive="base">
                                        <p:cTn id="13" dur="500" fill="hold"/>
                                        <p:tgtEl>
                                          <p:spTgt spid="67587"/>
                                        </p:tgtEl>
                                        <p:attrNameLst>
                                          <p:attrName>ppt_x</p:attrName>
                                        </p:attrNameLst>
                                      </p:cBhvr>
                                      <p:tavLst>
                                        <p:tav tm="0">
                                          <p:val>
                                            <p:strVal val="0-#ppt_w/2"/>
                                          </p:val>
                                        </p:tav>
                                        <p:tav tm="100000">
                                          <p:val>
                                            <p:strVal val="#ppt_x"/>
                                          </p:val>
                                        </p:tav>
                                      </p:tavLst>
                                    </p:anim>
                                    <p:anim calcmode="lin" valueType="num">
                                      <p:cBhvr additive="base">
                                        <p:cTn id="14" dur="500" fill="hold"/>
                                        <p:tgtEl>
                                          <p:spTgt spid="6758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67588"/>
                                        </p:tgtEl>
                                        <p:attrNameLst>
                                          <p:attrName>style.visibility</p:attrName>
                                        </p:attrNameLst>
                                      </p:cBhvr>
                                      <p:to>
                                        <p:strVal val="visible"/>
                                      </p:to>
                                    </p:set>
                                    <p:anim calcmode="lin" valueType="num">
                                      <p:cBhvr additive="base">
                                        <p:cTn id="19" dur="500" fill="hold"/>
                                        <p:tgtEl>
                                          <p:spTgt spid="67588"/>
                                        </p:tgtEl>
                                        <p:attrNameLst>
                                          <p:attrName>ppt_x</p:attrName>
                                        </p:attrNameLst>
                                      </p:cBhvr>
                                      <p:tavLst>
                                        <p:tav tm="0">
                                          <p:val>
                                            <p:strVal val="1+#ppt_w/2"/>
                                          </p:val>
                                        </p:tav>
                                        <p:tav tm="100000">
                                          <p:val>
                                            <p:strVal val="#ppt_x"/>
                                          </p:val>
                                        </p:tav>
                                      </p:tavLst>
                                    </p:anim>
                                    <p:anim calcmode="lin" valueType="num">
                                      <p:cBhvr additive="base">
                                        <p:cTn id="20" dur="500" fill="hold"/>
                                        <p:tgtEl>
                                          <p:spTgt spid="67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p" autoUpdateAnimBg="0"/>
      <p:bldP spid="67587" grpId="0" autoUpdateAnimBg="0"/>
      <p:bldP spid="67588" grpId="0"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fa-IR" dirty="0" smtClean="0">
                <a:cs typeface="B Nazanin" pitchFamily="2" charset="-78"/>
              </a:rPr>
              <a:t>ده فرمان تيپ شناسی شخصيتی</a:t>
            </a:r>
          </a:p>
        </p:txBody>
      </p:sp>
      <p:sp>
        <p:nvSpPr>
          <p:cNvPr id="3075" name="Content Placeholder 2"/>
          <p:cNvSpPr>
            <a:spLocks noGrp="1"/>
          </p:cNvSpPr>
          <p:nvPr>
            <p:ph idx="1"/>
          </p:nvPr>
        </p:nvSpPr>
        <p:spPr/>
        <p:txBody>
          <a:bodyPr/>
          <a:lstStyle/>
          <a:p>
            <a:pPr eaLnBrk="1" hangingPunct="1"/>
            <a:r>
              <a:rPr lang="fa-IR" dirty="0" smtClean="0">
                <a:cs typeface="B Nazanin" pitchFamily="2" charset="-78"/>
              </a:rPr>
              <a:t>وقتی تمايل به تيپ خاصی داريم، اتفاقات زندگی از آن حمايت می کند ،به گونه ای که به اطمينانمان به تيپ مخالف را از دست می دهيم.</a:t>
            </a:r>
          </a:p>
          <a:p>
            <a:pPr eaLnBrk="1" hangingPunct="1"/>
            <a:r>
              <a:rPr lang="fa-IR" dirty="0" smtClean="0">
                <a:cs typeface="B Nazanin" pitchFamily="2" charset="-78"/>
              </a:rPr>
              <a:t>تقويت نقاط قوتتان، می تواند يک نقطه ضعف به حساب آيد.</a:t>
            </a:r>
          </a:p>
          <a:p>
            <a:pPr eaLnBrk="1" hangingPunct="1"/>
            <a:r>
              <a:rPr lang="fa-IR" dirty="0" smtClean="0">
                <a:cs typeface="B Nazanin" pitchFamily="2" charset="-78"/>
              </a:rPr>
              <a:t>تيپ شخصيتی شما فقط يک پيشنهاد نظری است، امتحان آن در وقايع زندگی بايد آن را تاييد کند.</a:t>
            </a:r>
          </a:p>
          <a:p>
            <a:pPr eaLnBrk="1" hangingPunct="1"/>
            <a:r>
              <a:rPr lang="fa-IR" dirty="0" smtClean="0">
                <a:cs typeface="B Nazanin" pitchFamily="2" charset="-78"/>
              </a:rPr>
              <a:t>تيپ شخصيتی توضيحی برای رفتار شماست، نبايد به عنوان بهانه از آن استفاده شود.</a:t>
            </a:r>
          </a:p>
          <a:p>
            <a:pPr eaLnBrk="1" hangingPunct="1"/>
            <a:r>
              <a:rPr lang="fa-IR" dirty="0" smtClean="0">
                <a:cs typeface="B Nazanin" pitchFamily="2" charset="-78"/>
              </a:rPr>
              <a:t>کل از مجموع اجزا بيشتر است</a:t>
            </a:r>
          </a:p>
          <a:p>
            <a:pPr algn="l" rtl="0" eaLnBrk="1" hangingPunct="1"/>
            <a:endParaRPr lang="fa-IR" dirty="0" smtClean="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r>
              <a:rPr lang="fa-IR" dirty="0" smtClean="0">
                <a:cs typeface="B Nazanin" pitchFamily="2" charset="-78"/>
              </a:rPr>
              <a:t>ده فرمان تيپ شناسی شخصيتی</a:t>
            </a:r>
          </a:p>
        </p:txBody>
      </p:sp>
      <p:sp>
        <p:nvSpPr>
          <p:cNvPr id="3" name="Content Placeholder 2"/>
          <p:cNvSpPr>
            <a:spLocks noGrp="1"/>
          </p:cNvSpPr>
          <p:nvPr>
            <p:ph idx="1"/>
          </p:nvPr>
        </p:nvSpPr>
        <p:spPr/>
        <p:txBody>
          <a:bodyPr/>
          <a:lstStyle/>
          <a:p>
            <a:pPr eaLnBrk="1" hangingPunct="1"/>
            <a:r>
              <a:rPr lang="fa-IR" dirty="0" smtClean="0">
                <a:cs typeface="B Nazanin" pitchFamily="2" charset="-78"/>
              </a:rPr>
              <a:t>تيپ شخصيتی فقط يک منظر برای ديدن شخصيت انسان است</a:t>
            </a:r>
          </a:p>
          <a:p>
            <a:pPr eaLnBrk="1" hangingPunct="1"/>
            <a:r>
              <a:rPr lang="fa-IR" dirty="0" smtClean="0">
                <a:cs typeface="B Nazanin" pitchFamily="2" charset="-78"/>
              </a:rPr>
              <a:t>برای موثر بودن بايد اول تيپ شناسی را بر روی خودتان آزمايش کند و بعد آن را بر روی ديگران بيازماييد</a:t>
            </a:r>
          </a:p>
          <a:p>
            <a:pPr eaLnBrk="1" hangingPunct="1"/>
            <a:r>
              <a:rPr lang="fa-IR" dirty="0" smtClean="0">
                <a:cs typeface="B Nazanin" pitchFamily="2" charset="-78"/>
              </a:rPr>
              <a:t>فکر کردن يا حرف زدن در مورد تيپ شناسی شخصيتی آسان تر از عمل کردن به آن است.</a:t>
            </a:r>
          </a:p>
          <a:p>
            <a:pPr eaLnBrk="1" hangingPunct="1"/>
            <a:r>
              <a:rPr lang="fa-IR" dirty="0" smtClean="0">
                <a:cs typeface="B Nazanin" pitchFamily="2" charset="-78"/>
              </a:rPr>
              <a:t>همه تقصير ها را به گردن تيپ مخالف خود نياندازيد</a:t>
            </a:r>
          </a:p>
          <a:p>
            <a:pPr eaLnBrk="1" hangingPunct="1"/>
            <a:r>
              <a:rPr lang="fa-IR" dirty="0" smtClean="0">
                <a:cs typeface="B Nazanin" pitchFamily="2" charset="-78"/>
              </a:rPr>
              <a:t>تيپ شناسی راه حلی برای تمام مشکلات نيست</a:t>
            </a:r>
            <a:r>
              <a:rPr lang="en-US" dirty="0" smtClean="0">
                <a:cs typeface="B Nazanin" pitchFamily="2" charset="-78"/>
              </a:rPr>
              <a:t>.</a:t>
            </a:r>
          </a:p>
          <a:p>
            <a:endParaRPr lang="fa-I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dirty="0" smtClean="0">
                <a:cs typeface="B Nazanin" pitchFamily="2" charset="-78"/>
              </a:rPr>
              <a:t>NF</a:t>
            </a:r>
            <a:r>
              <a:rPr lang="fa-IR" dirty="0" smtClean="0">
                <a:cs typeface="B Nazanin" pitchFamily="2" charset="-78"/>
              </a:rPr>
              <a:t> ايده آليستها</a:t>
            </a:r>
          </a:p>
        </p:txBody>
      </p:sp>
      <p:sp>
        <p:nvSpPr>
          <p:cNvPr id="50179" name="Content Placeholder 2"/>
          <p:cNvSpPr>
            <a:spLocks noGrp="1"/>
          </p:cNvSpPr>
          <p:nvPr>
            <p:ph idx="1"/>
          </p:nvPr>
        </p:nvSpPr>
        <p:spPr/>
        <p:txBody>
          <a:bodyPr/>
          <a:lstStyle/>
          <a:p>
            <a:pPr eaLnBrk="1" hangingPunct="1"/>
            <a:r>
              <a:rPr lang="fa-IR" dirty="0" smtClean="0">
                <a:cs typeface="B Nazanin" pitchFamily="2" charset="-78"/>
              </a:rPr>
              <a:t>به دنبال معنی و حقيقت هستند</a:t>
            </a:r>
          </a:p>
          <a:p>
            <a:pPr eaLnBrk="1" hangingPunct="1"/>
            <a:r>
              <a:rPr lang="fa-IR" dirty="0" smtClean="0">
                <a:cs typeface="B Nazanin" pitchFamily="2" charset="-78"/>
              </a:rPr>
              <a:t>همدل هستند</a:t>
            </a:r>
          </a:p>
          <a:p>
            <a:pPr eaLnBrk="1" hangingPunct="1"/>
            <a:r>
              <a:rPr lang="fa-IR" dirty="0" smtClean="0">
                <a:cs typeface="B Nazanin" pitchFamily="2" charset="-78"/>
              </a:rPr>
              <a:t>امکانات سازمانها و افراد را می بينند</a:t>
            </a:r>
          </a:p>
          <a:p>
            <a:pPr eaLnBrk="1" hangingPunct="1"/>
            <a:r>
              <a:rPr lang="fa-IR" dirty="0" smtClean="0">
                <a:cs typeface="B Nazanin" pitchFamily="2" charset="-78"/>
              </a:rPr>
              <a:t>قدر دانی، علاقه و تاييد  خود را اعلام می کنند</a:t>
            </a:r>
          </a:p>
          <a:p>
            <a:pPr eaLnBrk="1" hangingPunct="1"/>
            <a:r>
              <a:rPr lang="fa-IR" dirty="0" smtClean="0">
                <a:cs typeface="B Nazanin" pitchFamily="2" charset="-78"/>
              </a:rPr>
              <a:t>به شدت مقيد به پاسخگوئی به ارتباطات بين فردی هستند</a:t>
            </a:r>
          </a:p>
          <a:p>
            <a:pPr eaLnBrk="1" hangingPunct="1"/>
            <a:r>
              <a:rPr lang="fa-IR" dirty="0" smtClean="0">
                <a:cs typeface="B Nazanin" pitchFamily="2" charset="-78"/>
              </a:rPr>
              <a:t>با ديگران در تماس هستند</a:t>
            </a:r>
          </a:p>
          <a:p>
            <a:pPr eaLnBrk="1" hangingPunct="1"/>
            <a:r>
              <a:rPr lang="fa-IR" dirty="0" smtClean="0">
                <a:cs typeface="B Nazanin" pitchFamily="2" charset="-78"/>
              </a:rPr>
              <a:t>هم به راحتی ديگران را تشويق می کنند و هم نيازمند تشويق از جانب ديگران هستند</a:t>
            </a:r>
            <a:endParaRPr lang="en-US" dirty="0" smtClean="0">
              <a:cs typeface="B Nazanin" pitchFamily="2" charset="-78"/>
            </a:endParaRPr>
          </a:p>
          <a:p>
            <a:pPr eaLnBrk="1" hangingPunct="1"/>
            <a:endParaRPr lang="fa-IR" dirty="0" smtClean="0">
              <a:cs typeface="B Nazanin" pitchFamily="2" charset="-78"/>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152400"/>
            <a:ext cx="9144000" cy="1250950"/>
          </a:xfrm>
        </p:spPr>
        <p:txBody>
          <a:bodyPr>
            <a:noAutofit/>
          </a:bodyPr>
          <a:lstStyle/>
          <a:p>
            <a:pPr algn="r" rtl="1"/>
            <a:r>
              <a:rPr lang="fa-IR" sz="3200" dirty="0" smtClean="0">
                <a:cs typeface="B Nazanin" pitchFamily="2" charset="-78"/>
              </a:rPr>
              <a:t>شعار </a:t>
            </a:r>
            <a:r>
              <a:rPr lang="en-US" sz="3200" dirty="0" smtClean="0">
                <a:cs typeface="B Nazanin" pitchFamily="2" charset="-78"/>
              </a:rPr>
              <a:t>NF </a:t>
            </a:r>
            <a:r>
              <a:rPr lang="fa-IR" sz="3200" dirty="0" smtClean="0">
                <a:cs typeface="B Nazanin" pitchFamily="2" charset="-78"/>
              </a:rPr>
              <a:t> :سلام، من ان اف هستم و اينجام برای کمک کردن</a:t>
            </a:r>
          </a:p>
        </p:txBody>
      </p:sp>
      <p:sp>
        <p:nvSpPr>
          <p:cNvPr id="51203" name="Content Placeholder 3"/>
          <p:cNvSpPr>
            <a:spLocks noGrp="1"/>
          </p:cNvSpPr>
          <p:nvPr>
            <p:ph sz="half" idx="2"/>
          </p:nvPr>
        </p:nvSpPr>
        <p:spPr/>
        <p:txBody>
          <a:bodyPr/>
          <a:lstStyle/>
          <a:p>
            <a:pPr algn="r" rtl="1"/>
            <a:r>
              <a:rPr lang="fa-IR" dirty="0" smtClean="0">
                <a:cs typeface="B Nazanin" pitchFamily="2" charset="-78"/>
              </a:rPr>
              <a:t>سوپروايزر خوبی نمی شوند، زيادی به کارمندانشان امتياز می دهند</a:t>
            </a:r>
          </a:p>
          <a:p>
            <a:pPr algn="r" rtl="1"/>
            <a:r>
              <a:rPr lang="fa-IR" dirty="0" smtClean="0">
                <a:cs typeface="B Nazanin" pitchFamily="2" charset="-78"/>
              </a:rPr>
              <a:t>تدريس، علوم انسانی، مشاوره، پزشکی خانواده</a:t>
            </a:r>
          </a:p>
        </p:txBody>
      </p:sp>
      <p:pic>
        <p:nvPicPr>
          <p:cNvPr id="51204" name="Picture 2" descr="C:\Documents and Settings\Alireza\My Documents\interesting ppts2\75503543.jpg"/>
          <p:cNvPicPr>
            <a:picLocks noGrp="1" noChangeAspect="1" noChangeArrowheads="1"/>
          </p:cNvPicPr>
          <p:nvPr>
            <p:ph sz="half" idx="1"/>
          </p:nvPr>
        </p:nvPicPr>
        <p:blipFill>
          <a:blip r:embed="rId3"/>
          <a:srcRect/>
          <a:stretch>
            <a:fillRect/>
          </a:stretch>
        </p:blipFill>
        <p:spPr>
          <a:xfrm>
            <a:off x="808038" y="1600200"/>
            <a:ext cx="3668712" cy="4572000"/>
          </a:xfrm>
          <a:noFill/>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dirty="0" smtClean="0">
                <a:cs typeface="B Nazanin" pitchFamily="2" charset="-78"/>
              </a:rPr>
              <a:t> </a:t>
            </a:r>
            <a:r>
              <a:rPr lang="fa-IR" dirty="0" smtClean="0">
                <a:cs typeface="B Nazanin" pitchFamily="2" charset="-78"/>
              </a:rPr>
              <a:t> منطق گرا ها </a:t>
            </a:r>
            <a:r>
              <a:rPr lang="en-US" dirty="0" smtClean="0">
                <a:cs typeface="B Nazanin" pitchFamily="2" charset="-78"/>
              </a:rPr>
              <a:t>NT</a:t>
            </a:r>
            <a:endParaRPr lang="fa-IR" dirty="0" smtClean="0">
              <a:cs typeface="B Nazanin" pitchFamily="2" charset="-78"/>
            </a:endParaRPr>
          </a:p>
        </p:txBody>
      </p:sp>
      <p:sp>
        <p:nvSpPr>
          <p:cNvPr id="52227" name="Content Placeholder 2"/>
          <p:cNvSpPr>
            <a:spLocks noGrp="1"/>
          </p:cNvSpPr>
          <p:nvPr>
            <p:ph idx="1"/>
          </p:nvPr>
        </p:nvSpPr>
        <p:spPr/>
        <p:txBody>
          <a:bodyPr/>
          <a:lstStyle/>
          <a:p>
            <a:pPr eaLnBrk="1" hangingPunct="1"/>
            <a:r>
              <a:rPr lang="fa-IR" dirty="0" smtClean="0">
                <a:cs typeface="B Nazanin" pitchFamily="2" charset="-78"/>
              </a:rPr>
              <a:t>تشنه رقابت و دانش هستند</a:t>
            </a:r>
          </a:p>
          <a:p>
            <a:pPr eaLnBrk="1" hangingPunct="1"/>
            <a:r>
              <a:rPr lang="fa-IR" dirty="0" smtClean="0">
                <a:cs typeface="B Nazanin" pitchFamily="2" charset="-78"/>
              </a:rPr>
              <a:t>با مفاهيم و ايده ها خوب کار می کنند</a:t>
            </a:r>
          </a:p>
          <a:p>
            <a:pPr eaLnBrk="1" hangingPunct="1"/>
            <a:r>
              <a:rPr lang="fa-IR" dirty="0" smtClean="0">
                <a:cs typeface="B Nazanin" pitchFamily="2" charset="-78"/>
              </a:rPr>
              <a:t>معماها برايشان جذاب هستند</a:t>
            </a:r>
          </a:p>
          <a:p>
            <a:pPr eaLnBrk="1" hangingPunct="1"/>
            <a:r>
              <a:rPr lang="fa-IR" dirty="0" smtClean="0">
                <a:cs typeface="B Nazanin" pitchFamily="2" charset="-78"/>
              </a:rPr>
              <a:t>به زندگی به عنوان سيستمی که بايد طراحی و دوباره طراحی کنند نگاه می کنند.</a:t>
            </a:r>
          </a:p>
          <a:p>
            <a:pPr eaLnBrk="1" hangingPunct="1"/>
            <a:r>
              <a:rPr lang="fa-IR" dirty="0" smtClean="0">
                <a:cs typeface="B Nazanin" pitchFamily="2" charset="-78"/>
              </a:rPr>
              <a:t>دوست دارند پروژه ها را شروع کنند، ولی در پيگيری آنها خوب نيستند</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50950"/>
          </a:xfrm>
        </p:spPr>
        <p:txBody>
          <a:bodyPr>
            <a:noAutofit/>
          </a:bodyPr>
          <a:lstStyle/>
          <a:p>
            <a:pPr algn="r" rtl="1">
              <a:defRPr/>
            </a:pPr>
            <a:r>
              <a:rPr lang="fa-IR" sz="2800" dirty="0" smtClean="0"/>
              <a:t>شعار </a:t>
            </a:r>
            <a:r>
              <a:rPr lang="en-US" sz="2800" dirty="0" smtClean="0"/>
              <a:t>NT</a:t>
            </a:r>
            <a:r>
              <a:rPr lang="fa-IR" sz="2800" dirty="0" smtClean="0"/>
              <a:t>: تغيير دادن فقط به خاطر تغيير دادن باعث يادگيری می شود، گر چند ممکن است تنها چيزی که بياموزيم اين باشد که نبايد تغيير می داديم</a:t>
            </a:r>
            <a:endParaRPr lang="fa-IR" sz="2800" dirty="0"/>
          </a:p>
        </p:txBody>
      </p:sp>
      <p:sp>
        <p:nvSpPr>
          <p:cNvPr id="53251" name="Content Placeholder 4"/>
          <p:cNvSpPr>
            <a:spLocks noGrp="1"/>
          </p:cNvSpPr>
          <p:nvPr>
            <p:ph sz="half" idx="2"/>
          </p:nvPr>
        </p:nvSpPr>
        <p:spPr>
          <a:xfrm>
            <a:off x="4286248" y="1773936"/>
            <a:ext cx="4643470" cy="4623816"/>
          </a:xfrm>
        </p:spPr>
        <p:txBody>
          <a:bodyPr/>
          <a:lstStyle/>
          <a:p>
            <a:pPr algn="r" rtl="1"/>
            <a:r>
              <a:rPr lang="fa-IR" dirty="0" smtClean="0"/>
              <a:t>هميشه درحال ارزيابی سيستم هستند</a:t>
            </a:r>
          </a:p>
          <a:p>
            <a:pPr algn="r" rtl="1"/>
            <a:endParaRPr lang="fa-IR" dirty="0" smtClean="0"/>
          </a:p>
          <a:p>
            <a:pPr algn="r" rtl="1"/>
            <a:endParaRPr lang="fa-IR" dirty="0" smtClean="0"/>
          </a:p>
          <a:p>
            <a:pPr algn="r" rtl="1"/>
            <a:r>
              <a:rPr lang="fa-IR" dirty="0" smtClean="0"/>
              <a:t>محقق، برنامه ريزاستراتژيک</a:t>
            </a:r>
          </a:p>
        </p:txBody>
      </p:sp>
      <p:pic>
        <p:nvPicPr>
          <p:cNvPr id="53252" name="Picture 4" descr="C:\Documents and Settings\Alireza\My Documents\interesting ppts2\pourDarius.jpg"/>
          <p:cNvPicPr>
            <a:picLocks noGrp="1" noChangeAspect="1" noChangeArrowheads="1"/>
          </p:cNvPicPr>
          <p:nvPr>
            <p:ph sz="half" idx="1"/>
          </p:nvPr>
        </p:nvPicPr>
        <p:blipFill>
          <a:blip r:embed="rId3"/>
          <a:srcRect/>
          <a:stretch>
            <a:fillRect/>
          </a:stretch>
        </p:blipFill>
        <p:spPr>
          <a:xfrm>
            <a:off x="214282" y="1571612"/>
            <a:ext cx="3913188" cy="2600325"/>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4282" y="1774825"/>
            <a:ext cx="8715436" cy="4625975"/>
          </a:xfrm>
        </p:spPr>
        <p:txBody>
          <a:bodyPr/>
          <a:lstStyle/>
          <a:p>
            <a:pPr algn="l" rtl="0"/>
            <a:r>
              <a:rPr lang="en-US" dirty="0" smtClean="0"/>
              <a:t>Why didn’t IBM create the PC operating system?</a:t>
            </a:r>
          </a:p>
          <a:p>
            <a:pPr algn="l" rtl="0"/>
            <a:endParaRPr lang="fa-IR" dirty="0" smtClean="0"/>
          </a:p>
          <a:p>
            <a:pPr algn="l" rtl="0"/>
            <a:r>
              <a:rPr lang="en-US" dirty="0" smtClean="0"/>
              <a:t>It takes efforts to stand in the future and see new possibilities</a:t>
            </a:r>
            <a:endParaRPr lang="fa-IR" dirty="0" smtClean="0"/>
          </a:p>
          <a:p>
            <a:pPr algn="l" rtl="0"/>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13</a:t>
            </a:fld>
            <a:endParaRPr lang="en-US"/>
          </a:p>
        </p:txBody>
      </p:sp>
      <p:pic>
        <p:nvPicPr>
          <p:cNvPr id="6" name="Picture 2" descr="C:\Documents and Settings\Alireza\My Documents\My Pictures\pic_12049519899941.jpg"/>
          <p:cNvPicPr>
            <a:picLocks noChangeAspect="1" noChangeArrowheads="1"/>
          </p:cNvPicPr>
          <p:nvPr/>
        </p:nvPicPr>
        <p:blipFill>
          <a:blip r:embed="rId3"/>
          <a:srcRect/>
          <a:stretch>
            <a:fillRect/>
          </a:stretch>
        </p:blipFill>
        <p:spPr bwMode="auto">
          <a:xfrm>
            <a:off x="4000496" y="3421839"/>
            <a:ext cx="4857758" cy="29633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fa-IR" dirty="0" smtClean="0">
                <a:cs typeface="B Nazanin" pitchFamily="2" charset="-78"/>
              </a:rPr>
              <a:t> </a:t>
            </a:r>
            <a:r>
              <a:rPr lang="en-US" dirty="0" smtClean="0">
                <a:cs typeface="B Nazanin" pitchFamily="2" charset="-78"/>
              </a:rPr>
              <a:t>  </a:t>
            </a:r>
            <a:r>
              <a:rPr lang="fa-IR" dirty="0" smtClean="0">
                <a:cs typeface="B Nazanin" pitchFamily="2" charset="-78"/>
              </a:rPr>
              <a:t>فرشتگان نگهبان </a:t>
            </a:r>
            <a:r>
              <a:rPr lang="en-US" dirty="0" smtClean="0">
                <a:cs typeface="B Nazanin" pitchFamily="2" charset="-78"/>
              </a:rPr>
              <a:t>SJ</a:t>
            </a:r>
            <a:endParaRPr lang="fa-IR" dirty="0" smtClean="0">
              <a:cs typeface="B Nazanin" pitchFamily="2" charset="-78"/>
            </a:endParaRPr>
          </a:p>
        </p:txBody>
      </p:sp>
      <p:sp>
        <p:nvSpPr>
          <p:cNvPr id="3" name="Content Placeholder 2"/>
          <p:cNvSpPr>
            <a:spLocks noGrp="1"/>
          </p:cNvSpPr>
          <p:nvPr>
            <p:ph idx="1"/>
          </p:nvPr>
        </p:nvSpPr>
        <p:spPr/>
        <p:txBody>
          <a:bodyPr>
            <a:normAutofit fontScale="92500" lnSpcReduction="10000"/>
          </a:bodyPr>
          <a:lstStyle/>
          <a:p>
            <a:pPr eaLnBrk="1" hangingPunct="1">
              <a:defRPr/>
            </a:pPr>
            <a:r>
              <a:rPr lang="fa-IR" dirty="0" smtClean="0"/>
              <a:t>به مشارکت و وابسته بودن (به سازمان) نياز دارند</a:t>
            </a:r>
          </a:p>
          <a:p>
            <a:pPr eaLnBrk="1" hangingPunct="1">
              <a:defRPr/>
            </a:pPr>
            <a:r>
              <a:rPr lang="fa-IR" dirty="0" smtClean="0"/>
              <a:t>هماهنگی و خدمت را تقدير می کنند.</a:t>
            </a:r>
          </a:p>
          <a:p>
            <a:pPr eaLnBrk="1" hangingPunct="1">
              <a:defRPr/>
            </a:pPr>
            <a:r>
              <a:rPr lang="fa-IR" dirty="0" smtClean="0"/>
              <a:t>منظم، قابل اعتماد و واقع بين هستند</a:t>
            </a:r>
          </a:p>
          <a:p>
            <a:pPr eaLnBrk="1" hangingPunct="1">
              <a:defRPr/>
            </a:pPr>
            <a:r>
              <a:rPr lang="fa-IR" dirty="0" smtClean="0"/>
              <a:t>ارزشهای سازمانی را می فهمند و حفظ می کنند</a:t>
            </a:r>
          </a:p>
          <a:p>
            <a:pPr eaLnBrk="1" hangingPunct="1">
              <a:defRPr/>
            </a:pPr>
            <a:r>
              <a:rPr lang="fa-IR" dirty="0" smtClean="0"/>
              <a:t>انتظار دارند ديگران واقع بين باشند</a:t>
            </a:r>
          </a:p>
          <a:p>
            <a:pPr eaLnBrk="1" hangingPunct="1">
              <a:defRPr/>
            </a:pPr>
            <a:r>
              <a:rPr lang="fa-IR" dirty="0" smtClean="0"/>
              <a:t>تامين کننده ثبات و ساختار هستند</a:t>
            </a:r>
          </a:p>
          <a:p>
            <a:pPr eaLnBrk="1" hangingPunct="1">
              <a:defRPr/>
            </a:pPr>
            <a:r>
              <a:rPr lang="fa-IR" dirty="0" smtClean="0"/>
              <a:t>در مورد اشتباهات بسيار ريز نگر هستند و کمتر امکان دارد اگر کسی وظيفه اش را انجام داد از او تشکر کنند.</a:t>
            </a:r>
            <a:endParaRPr lang="en-US" dirty="0" smtClean="0"/>
          </a:p>
          <a:p>
            <a:pPr algn="l" rtl="0" eaLnBrk="1" hangingPunct="1">
              <a:defRPr/>
            </a:pPr>
            <a:endParaRPr lang="en-US" dirty="0" smtClean="0"/>
          </a:p>
          <a:p>
            <a:pPr algn="l" rtl="0" eaLnBrk="1" hangingPunct="1">
              <a:defRPr/>
            </a:pPr>
            <a:r>
              <a:rPr lang="en-US" dirty="0" smtClean="0"/>
              <a:t> </a:t>
            </a:r>
          </a:p>
          <a:p>
            <a:pPr algn="l" rtl="0" eaLnBrk="1" hangingPunct="1">
              <a:defRPr/>
            </a:pPr>
            <a:endParaRPr lang="en-US" dirty="0" smtClean="0"/>
          </a:p>
          <a:p>
            <a:pPr algn="l" rtl="0" eaLnBrk="1" hangingPunct="1">
              <a:defRPr/>
            </a:pPr>
            <a:endParaRPr lang="en-US" dirty="0" smtClean="0"/>
          </a:p>
          <a:p>
            <a:pPr algn="l" rtl="0" eaLnBrk="1" hangingPunct="1">
              <a:defRPr/>
            </a:pPr>
            <a:endParaRPr lang="en-US" dirty="0" smtClean="0"/>
          </a:p>
          <a:p>
            <a:pPr algn="l" rtl="0" eaLnBrk="1" hangingPunct="1">
              <a:defRPr/>
            </a:pPr>
            <a:endParaRPr lang="fa-IR"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p:txBody>
          <a:bodyPr>
            <a:noAutofit/>
          </a:bodyPr>
          <a:lstStyle/>
          <a:p>
            <a:pPr algn="r" rtl="1"/>
            <a:r>
              <a:rPr lang="fa-IR" sz="4000" dirty="0" smtClean="0">
                <a:cs typeface="B Nazanin" pitchFamily="2" charset="-78"/>
              </a:rPr>
              <a:t>شعار </a:t>
            </a:r>
            <a:r>
              <a:rPr lang="en-US" sz="4000" dirty="0" smtClean="0">
                <a:cs typeface="B Nazanin" pitchFamily="2" charset="-78"/>
              </a:rPr>
              <a:t>SJ</a:t>
            </a:r>
            <a:r>
              <a:rPr lang="fa-IR" sz="4000" dirty="0" smtClean="0">
                <a:cs typeface="B Nazanin" pitchFamily="2" charset="-78"/>
              </a:rPr>
              <a:t>: چيزی که خراب نشده را لازم نيست درست کنی</a:t>
            </a:r>
          </a:p>
        </p:txBody>
      </p:sp>
      <p:sp>
        <p:nvSpPr>
          <p:cNvPr id="55299" name="Content Placeholder 5"/>
          <p:cNvSpPr>
            <a:spLocks noGrp="1"/>
          </p:cNvSpPr>
          <p:nvPr>
            <p:ph sz="half" idx="2"/>
          </p:nvPr>
        </p:nvSpPr>
        <p:spPr>
          <a:xfrm>
            <a:off x="1500166" y="1785926"/>
            <a:ext cx="6686568" cy="4623816"/>
          </a:xfrm>
        </p:spPr>
        <p:txBody>
          <a:bodyPr/>
          <a:lstStyle/>
          <a:p>
            <a:pPr algn="r" rtl="1"/>
            <a:r>
              <a:rPr lang="fa-IR" dirty="0" smtClean="0">
                <a:cs typeface="B Nazanin" pitchFamily="2" charset="-78"/>
              </a:rPr>
              <a:t>برای هر کاری برنامه دارند، از صبحانه درست کردن تا ...</a:t>
            </a:r>
          </a:p>
          <a:p>
            <a:pPr algn="r" rtl="1"/>
            <a:endParaRPr lang="fa-IR" dirty="0" smtClean="0">
              <a:cs typeface="B Nazanin" pitchFamily="2" charset="-78"/>
            </a:endParaRPr>
          </a:p>
          <a:p>
            <a:pPr algn="r" rtl="1"/>
            <a:endParaRPr lang="fa-IR" dirty="0" smtClean="0">
              <a:cs typeface="B Nazanin" pitchFamily="2" charset="-78"/>
            </a:endParaRPr>
          </a:p>
          <a:p>
            <a:pPr algn="r" rtl="1"/>
            <a:r>
              <a:rPr lang="fa-IR" dirty="0" smtClean="0">
                <a:cs typeface="B Nazanin" pitchFamily="2" charset="-78"/>
              </a:rPr>
              <a:t>مدير سيستمهائی که دقت زيادی می خواهد</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cs typeface="B Nazanin" pitchFamily="2" charset="-78"/>
              </a:rPr>
              <a:t>SP</a:t>
            </a:r>
            <a:r>
              <a:rPr lang="fa-IR" smtClean="0">
                <a:cs typeface="B Nazanin" pitchFamily="2" charset="-78"/>
              </a:rPr>
              <a:t>هنرمندان</a:t>
            </a:r>
          </a:p>
        </p:txBody>
      </p:sp>
      <p:sp>
        <p:nvSpPr>
          <p:cNvPr id="3" name="Content Placeholder 2"/>
          <p:cNvSpPr>
            <a:spLocks noGrp="1"/>
          </p:cNvSpPr>
          <p:nvPr>
            <p:ph idx="1"/>
          </p:nvPr>
        </p:nvSpPr>
        <p:spPr/>
        <p:txBody>
          <a:bodyPr>
            <a:normAutofit/>
          </a:bodyPr>
          <a:lstStyle/>
          <a:p>
            <a:pPr eaLnBrk="1" hangingPunct="1">
              <a:defRPr/>
            </a:pPr>
            <a:r>
              <a:rPr lang="fa-IR" dirty="0" smtClean="0"/>
              <a:t>مشتاق آزادی و کارند</a:t>
            </a:r>
          </a:p>
          <a:p>
            <a:pPr eaLnBrk="1" hangingPunct="1">
              <a:defRPr/>
            </a:pPr>
            <a:r>
              <a:rPr lang="fa-IR" dirty="0" smtClean="0"/>
              <a:t>با مشکلات واقعی سر و کله می زنند</a:t>
            </a:r>
          </a:p>
          <a:p>
            <a:pPr eaLnBrk="1" hangingPunct="1">
              <a:defRPr/>
            </a:pPr>
            <a:r>
              <a:rPr lang="fa-IR" dirty="0" smtClean="0"/>
              <a:t>منعطف و با ذهن باز هستند</a:t>
            </a:r>
          </a:p>
          <a:p>
            <a:pPr eaLnBrk="1" hangingPunct="1">
              <a:defRPr/>
            </a:pPr>
            <a:r>
              <a:rPr lang="fa-IR" dirty="0" smtClean="0"/>
              <a:t>تمايل پذيرش خطر را دارند</a:t>
            </a:r>
          </a:p>
          <a:p>
            <a:pPr eaLnBrk="1" hangingPunct="1">
              <a:defRPr/>
            </a:pPr>
            <a:r>
              <a:rPr lang="fa-IR" dirty="0" smtClean="0"/>
              <a:t>کاملا امکان مذاکره با آنها وجود دارد</a:t>
            </a:r>
          </a:p>
          <a:p>
            <a:pPr eaLnBrk="1" hangingPunct="1">
              <a:defRPr/>
            </a:pPr>
            <a:r>
              <a:rPr lang="fa-IR" dirty="0" smtClean="0"/>
              <a:t>ممکن است فکر کنيد، در تصميم گيری مشکل دارند</a:t>
            </a:r>
          </a:p>
          <a:p>
            <a:pPr eaLnBrk="1" hangingPunct="1">
              <a:defRPr/>
            </a:pPr>
            <a:r>
              <a:rPr lang="fa-IR" dirty="0" smtClean="0"/>
              <a:t>نقاط مشکل سازی برايشان جذاب است</a:t>
            </a:r>
          </a:p>
          <a:p>
            <a:pPr eaLnBrk="1" hangingPunct="1">
              <a:defRPr/>
            </a:pPr>
            <a:r>
              <a:rPr lang="fa-IR" dirty="0" smtClean="0"/>
              <a:t>در برنامه ريزی کلامی و پروژه های کوتاه مدت موفق هستند</a:t>
            </a:r>
            <a:endParaRPr lang="en-US" dirty="0" smtClean="0"/>
          </a:p>
          <a:p>
            <a:pPr>
              <a:buFontTx/>
              <a:buNone/>
              <a:defRPr/>
            </a:pPr>
            <a:endParaRPr lang="fa-IR"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fontScale="90000"/>
          </a:bodyPr>
          <a:lstStyle/>
          <a:p>
            <a:pPr algn="r" rtl="1"/>
            <a:r>
              <a:rPr lang="fa-IR" dirty="0" smtClean="0">
                <a:cs typeface="B Nazanin" pitchFamily="2" charset="-78"/>
              </a:rPr>
              <a:t>شعار </a:t>
            </a:r>
            <a:r>
              <a:rPr lang="en-US" dirty="0" smtClean="0">
                <a:cs typeface="B Nazanin" pitchFamily="2" charset="-78"/>
              </a:rPr>
              <a:t>SP</a:t>
            </a:r>
            <a:r>
              <a:rPr lang="fa-IR" dirty="0" smtClean="0">
                <a:cs typeface="B Nazanin" pitchFamily="2" charset="-78"/>
              </a:rPr>
              <a:t>:وقتی هر کار ديگری جواب نداد دستوالعملها را بخوان</a:t>
            </a:r>
          </a:p>
        </p:txBody>
      </p:sp>
      <p:sp>
        <p:nvSpPr>
          <p:cNvPr id="57347" name="Content Placeholder 4"/>
          <p:cNvSpPr>
            <a:spLocks noGrp="1"/>
          </p:cNvSpPr>
          <p:nvPr>
            <p:ph sz="half" idx="2"/>
          </p:nvPr>
        </p:nvSpPr>
        <p:spPr/>
        <p:txBody>
          <a:bodyPr/>
          <a:lstStyle/>
          <a:p>
            <a:pPr algn="r" rtl="1"/>
            <a:r>
              <a:rPr lang="fa-IR" dirty="0" smtClean="0">
                <a:cs typeface="B Nazanin" pitchFamily="2" charset="-78"/>
              </a:rPr>
              <a:t>در زمان حال زندگی می کنند</a:t>
            </a:r>
          </a:p>
          <a:p>
            <a:pPr algn="r" rtl="1"/>
            <a:endParaRPr lang="fa-IR" dirty="0" smtClean="0">
              <a:cs typeface="B Nazanin" pitchFamily="2" charset="-78"/>
            </a:endParaRPr>
          </a:p>
          <a:p>
            <a:pPr algn="r" rtl="1"/>
            <a:r>
              <a:rPr lang="fa-IR" dirty="0" smtClean="0">
                <a:cs typeface="B Nazanin" pitchFamily="2" charset="-78"/>
              </a:rPr>
              <a:t>کارهائی که باز گشت سريع دارند: طب اورژانس، کارهای فنی ،تعمير ماشين، مامور آتشنشانی</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a:bodyPr>
          <a:lstStyle/>
          <a:p>
            <a:pPr algn="r" rtl="1"/>
            <a:r>
              <a:rPr lang="fa-IR" dirty="0" smtClean="0">
                <a:cs typeface="B Nazanin" pitchFamily="2" charset="-78"/>
              </a:rPr>
              <a:t>روز خوبی داشته باشی، برای...:</a:t>
            </a:r>
          </a:p>
        </p:txBody>
      </p:sp>
      <p:sp>
        <p:nvSpPr>
          <p:cNvPr id="58371" name="Content Placeholder 3"/>
          <p:cNvSpPr>
            <a:spLocks noGrp="1"/>
          </p:cNvSpPr>
          <p:nvPr>
            <p:ph sz="half" idx="2"/>
          </p:nvPr>
        </p:nvSpPr>
        <p:spPr/>
        <p:txBody>
          <a:bodyPr/>
          <a:lstStyle/>
          <a:p>
            <a:pPr algn="r" rtl="1"/>
            <a:r>
              <a:rPr lang="fa-IR" dirty="0" smtClean="0">
                <a:cs typeface="B Nazanin" pitchFamily="2" charset="-78"/>
              </a:rPr>
              <a:t>برای </a:t>
            </a:r>
            <a:r>
              <a:rPr lang="en-US" dirty="0" smtClean="0">
                <a:cs typeface="B Nazanin" pitchFamily="2" charset="-78"/>
              </a:rPr>
              <a:t>NT </a:t>
            </a:r>
            <a:r>
              <a:rPr lang="fa-IR" dirty="0" smtClean="0">
                <a:cs typeface="B Nazanin" pitchFamily="2" charset="-78"/>
              </a:rPr>
              <a:t> يعنی: روز جالبی داشته باشی</a:t>
            </a:r>
          </a:p>
          <a:p>
            <a:pPr algn="r" rtl="1"/>
            <a:endParaRPr lang="fa-IR" dirty="0" smtClean="0">
              <a:cs typeface="B Nazanin" pitchFamily="2" charset="-78"/>
            </a:endParaRPr>
          </a:p>
          <a:p>
            <a:pPr algn="r" rtl="1"/>
            <a:r>
              <a:rPr lang="fa-IR" dirty="0" smtClean="0">
                <a:cs typeface="B Nazanin" pitchFamily="2" charset="-78"/>
              </a:rPr>
              <a:t>برای </a:t>
            </a:r>
            <a:r>
              <a:rPr lang="en-US" dirty="0" smtClean="0">
                <a:cs typeface="B Nazanin" pitchFamily="2" charset="-78"/>
              </a:rPr>
              <a:t>NF</a:t>
            </a:r>
            <a:r>
              <a:rPr lang="fa-IR" dirty="0" smtClean="0">
                <a:cs typeface="B Nazanin" pitchFamily="2" charset="-78"/>
              </a:rPr>
              <a:t> يعنی روز الهام بخشی داشته باشی</a:t>
            </a:r>
          </a:p>
          <a:p>
            <a:pPr algn="r" rtl="1"/>
            <a:endParaRPr lang="fa-IR" dirty="0" smtClean="0">
              <a:cs typeface="B Nazanin" pitchFamily="2" charset="-78"/>
            </a:endParaRPr>
          </a:p>
          <a:p>
            <a:pPr algn="r" rtl="1"/>
            <a:r>
              <a:rPr lang="fa-IR" dirty="0" smtClean="0">
                <a:cs typeface="B Nazanin" pitchFamily="2" charset="-78"/>
              </a:rPr>
              <a:t>برای </a:t>
            </a:r>
            <a:r>
              <a:rPr lang="en-US" dirty="0" smtClean="0">
                <a:cs typeface="B Nazanin" pitchFamily="2" charset="-78"/>
              </a:rPr>
              <a:t>SJ</a:t>
            </a:r>
            <a:r>
              <a:rPr lang="fa-IR" dirty="0" smtClean="0">
                <a:cs typeface="B Nazanin" pitchFamily="2" charset="-78"/>
              </a:rPr>
              <a:t>يعنی روز پر بهره ای داشته باشی</a:t>
            </a:r>
          </a:p>
          <a:p>
            <a:pPr algn="r" rtl="1"/>
            <a:endParaRPr lang="fa-IR" dirty="0" smtClean="0">
              <a:cs typeface="B Nazanin" pitchFamily="2" charset="-78"/>
            </a:endParaRPr>
          </a:p>
          <a:p>
            <a:pPr algn="r" rtl="1"/>
            <a:r>
              <a:rPr lang="fa-IR" dirty="0" smtClean="0">
                <a:cs typeface="B Nazanin" pitchFamily="2" charset="-78"/>
              </a:rPr>
              <a:t>برای </a:t>
            </a:r>
            <a:r>
              <a:rPr lang="en-US" dirty="0" smtClean="0">
                <a:cs typeface="B Nazanin" pitchFamily="2" charset="-78"/>
              </a:rPr>
              <a:t>SP</a:t>
            </a:r>
            <a:r>
              <a:rPr lang="fa-IR" dirty="0" smtClean="0">
                <a:cs typeface="B Nazanin" pitchFamily="2" charset="-78"/>
              </a:rPr>
              <a:t> يعنی امروز تفريح کنی.</a:t>
            </a:r>
          </a:p>
        </p:txBody>
      </p:sp>
      <p:pic>
        <p:nvPicPr>
          <p:cNvPr id="6" name="Picture 14" descr="055"/>
          <p:cNvPicPr>
            <a:picLocks noGrp="1" noChangeAspect="1" noChangeArrowheads="1"/>
          </p:cNvPicPr>
          <p:nvPr>
            <p:ph sz="half" idx="1"/>
          </p:nvPr>
        </p:nvPicPr>
        <p:blipFill>
          <a:blip r:embed="rId3"/>
          <a:srcRect/>
          <a:stretch>
            <a:fillRect/>
          </a:stretch>
        </p:blipFill>
        <p:spPr bwMode="auto">
          <a:xfrm>
            <a:off x="457200" y="2570956"/>
            <a:ext cx="4038600"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42910" y="214290"/>
            <a:ext cx="7772400" cy="1143001"/>
          </a:xfrm>
        </p:spPr>
        <p:txBody>
          <a:bodyPr/>
          <a:lstStyle/>
          <a:p>
            <a:r>
              <a:rPr lang="en-US" smtClean="0"/>
              <a:t>Idealists (nf)	</a:t>
            </a:r>
          </a:p>
        </p:txBody>
      </p:sp>
      <p:sp>
        <p:nvSpPr>
          <p:cNvPr id="1028" name="Rectangle 3"/>
          <p:cNvSpPr>
            <a:spLocks noGrp="1" noChangeArrowheads="1"/>
          </p:cNvSpPr>
          <p:nvPr>
            <p:ph type="body" sz="half" idx="1"/>
          </p:nvPr>
        </p:nvSpPr>
        <p:spPr/>
        <p:txBody>
          <a:bodyPr/>
          <a:lstStyle/>
          <a:p>
            <a:r>
              <a:rPr lang="en-US" smtClean="0"/>
              <a:t>Advocates</a:t>
            </a:r>
          </a:p>
          <a:p>
            <a:pPr lvl="1"/>
            <a:r>
              <a:rPr lang="en-US" smtClean="0"/>
              <a:t>Healer (iNFp)</a:t>
            </a:r>
          </a:p>
          <a:p>
            <a:pPr lvl="1"/>
            <a:r>
              <a:rPr lang="en-US" smtClean="0"/>
              <a:t>Champion (eNFp)</a:t>
            </a:r>
          </a:p>
          <a:p>
            <a:r>
              <a:rPr lang="en-US" smtClean="0"/>
              <a:t>Mentors</a:t>
            </a:r>
          </a:p>
          <a:p>
            <a:pPr lvl="1"/>
            <a:r>
              <a:rPr lang="en-US" smtClean="0"/>
              <a:t>Counselor (iNFj)</a:t>
            </a:r>
          </a:p>
          <a:p>
            <a:pPr lvl="1"/>
            <a:r>
              <a:rPr lang="en-US" smtClean="0"/>
              <a:t>Teacher (eNFj)</a:t>
            </a:r>
          </a:p>
        </p:txBody>
      </p:sp>
      <p:graphicFrame>
        <p:nvGraphicFramePr>
          <p:cNvPr id="1026" name="Object 2"/>
          <p:cNvGraphicFramePr>
            <a:graphicFrameLocks noChangeAspect="1"/>
          </p:cNvGraphicFramePr>
          <p:nvPr>
            <p:ph type="clipArt" sz="half" idx="2"/>
          </p:nvPr>
        </p:nvGraphicFramePr>
        <p:xfrm>
          <a:off x="4868863" y="1905000"/>
          <a:ext cx="3367087" cy="4114800"/>
        </p:xfrm>
        <a:graphic>
          <a:graphicData uri="http://schemas.openxmlformats.org/presentationml/2006/ole">
            <p:oleObj spid="_x0000_s3074" name="Clip" r:id="rId4" imgW="2057143" imgH="2514286" progId="">
              <p:embed/>
            </p:oleObj>
          </a:graphicData>
        </a:graphic>
      </p:graphicFrame>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571472" y="0"/>
            <a:ext cx="7772400" cy="1143000"/>
          </a:xfrm>
        </p:spPr>
        <p:txBody>
          <a:bodyPr/>
          <a:lstStyle/>
          <a:p>
            <a:r>
              <a:rPr lang="en-US" dirty="0" err="1" smtClean="0"/>
              <a:t>Rationals</a:t>
            </a:r>
            <a:r>
              <a:rPr lang="en-US" dirty="0" smtClean="0"/>
              <a:t> (</a:t>
            </a:r>
            <a:r>
              <a:rPr lang="en-US" dirty="0" err="1" smtClean="0"/>
              <a:t>nt</a:t>
            </a:r>
            <a:r>
              <a:rPr lang="en-US" dirty="0" smtClean="0"/>
              <a:t>)</a:t>
            </a:r>
          </a:p>
        </p:txBody>
      </p:sp>
      <p:sp>
        <p:nvSpPr>
          <p:cNvPr id="2052" name="Rectangle 3"/>
          <p:cNvSpPr>
            <a:spLocks noGrp="1" noChangeArrowheads="1"/>
          </p:cNvSpPr>
          <p:nvPr>
            <p:ph type="body" sz="half" idx="1"/>
          </p:nvPr>
        </p:nvSpPr>
        <p:spPr/>
        <p:txBody>
          <a:bodyPr/>
          <a:lstStyle/>
          <a:p>
            <a:r>
              <a:rPr lang="en-US" smtClean="0"/>
              <a:t>Engineers</a:t>
            </a:r>
          </a:p>
          <a:p>
            <a:pPr lvl="1"/>
            <a:r>
              <a:rPr lang="en-US" smtClean="0"/>
              <a:t>Architect (iNTp)</a:t>
            </a:r>
          </a:p>
          <a:p>
            <a:pPr lvl="1"/>
            <a:r>
              <a:rPr lang="en-US" smtClean="0"/>
              <a:t>Inventor (eNTp)</a:t>
            </a:r>
            <a:br>
              <a:rPr lang="en-US" smtClean="0"/>
            </a:br>
            <a:endParaRPr lang="en-US" smtClean="0"/>
          </a:p>
          <a:p>
            <a:r>
              <a:rPr lang="en-US" smtClean="0"/>
              <a:t>Coordinators</a:t>
            </a:r>
          </a:p>
          <a:p>
            <a:pPr lvl="1"/>
            <a:r>
              <a:rPr lang="en-US" smtClean="0"/>
              <a:t>Mastermind (iNTj)</a:t>
            </a:r>
          </a:p>
          <a:p>
            <a:pPr lvl="1"/>
            <a:r>
              <a:rPr lang="en-US" smtClean="0"/>
              <a:t>Fieldmarshal (eNTj)</a:t>
            </a:r>
          </a:p>
          <a:p>
            <a:endParaRPr lang="en-US" smtClean="0"/>
          </a:p>
        </p:txBody>
      </p:sp>
      <p:graphicFrame>
        <p:nvGraphicFramePr>
          <p:cNvPr id="2050" name="Object 2"/>
          <p:cNvGraphicFramePr>
            <a:graphicFrameLocks noChangeAspect="1"/>
          </p:cNvGraphicFramePr>
          <p:nvPr>
            <p:ph type="clipArt" sz="half" idx="2"/>
          </p:nvPr>
        </p:nvGraphicFramePr>
        <p:xfrm>
          <a:off x="5029200" y="1905000"/>
          <a:ext cx="3100388" cy="4114800"/>
        </p:xfrm>
        <a:graphic>
          <a:graphicData uri="http://schemas.openxmlformats.org/presentationml/2006/ole">
            <p:oleObj spid="_x0000_s4098" name="Clip" r:id="rId4" imgW="2066667" imgH="2742857" progId="">
              <p:embed/>
            </p:oleObj>
          </a:graphicData>
        </a:graphic>
      </p:graphicFrame>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571500" y="0"/>
            <a:ext cx="7772400" cy="1143000"/>
          </a:xfrm>
        </p:spPr>
        <p:txBody>
          <a:bodyPr/>
          <a:lstStyle/>
          <a:p>
            <a:r>
              <a:rPr lang="en-US" smtClean="0"/>
              <a:t>Guardians (sj)</a:t>
            </a:r>
          </a:p>
        </p:txBody>
      </p:sp>
      <p:sp>
        <p:nvSpPr>
          <p:cNvPr id="3076" name="Rectangle 3"/>
          <p:cNvSpPr>
            <a:spLocks noGrp="1" noChangeArrowheads="1"/>
          </p:cNvSpPr>
          <p:nvPr>
            <p:ph type="body" sz="half" idx="1"/>
          </p:nvPr>
        </p:nvSpPr>
        <p:spPr/>
        <p:txBody>
          <a:bodyPr/>
          <a:lstStyle/>
          <a:p>
            <a:r>
              <a:rPr lang="en-US" smtClean="0"/>
              <a:t>Administrators</a:t>
            </a:r>
          </a:p>
          <a:p>
            <a:pPr lvl="1"/>
            <a:r>
              <a:rPr lang="en-US" smtClean="0"/>
              <a:t>Inspector (iStJ)</a:t>
            </a:r>
          </a:p>
          <a:p>
            <a:pPr lvl="1"/>
            <a:r>
              <a:rPr lang="en-US" smtClean="0"/>
              <a:t>Supervisor (eStJ)</a:t>
            </a:r>
            <a:br>
              <a:rPr lang="en-US" smtClean="0"/>
            </a:br>
            <a:endParaRPr lang="en-US" smtClean="0"/>
          </a:p>
          <a:p>
            <a:r>
              <a:rPr lang="en-US" smtClean="0"/>
              <a:t>Conservators</a:t>
            </a:r>
          </a:p>
          <a:p>
            <a:pPr lvl="1"/>
            <a:r>
              <a:rPr lang="en-US" smtClean="0"/>
              <a:t>Protector (iSfJ)</a:t>
            </a:r>
          </a:p>
          <a:p>
            <a:pPr lvl="1"/>
            <a:r>
              <a:rPr lang="en-US" smtClean="0"/>
              <a:t>Provider (eSfJ)</a:t>
            </a:r>
          </a:p>
        </p:txBody>
      </p:sp>
      <p:graphicFrame>
        <p:nvGraphicFramePr>
          <p:cNvPr id="3074" name="Object 2"/>
          <p:cNvGraphicFramePr>
            <a:graphicFrameLocks noChangeAspect="1"/>
          </p:cNvGraphicFramePr>
          <p:nvPr>
            <p:ph type="clipArt" sz="half" idx="2"/>
          </p:nvPr>
        </p:nvGraphicFramePr>
        <p:xfrm>
          <a:off x="5002213" y="1905000"/>
          <a:ext cx="3100387" cy="4114800"/>
        </p:xfrm>
        <a:graphic>
          <a:graphicData uri="http://schemas.openxmlformats.org/presentationml/2006/ole">
            <p:oleObj spid="_x0000_s5122" name="Clip" r:id="rId4" imgW="2066667" imgH="2742857" progId="">
              <p:embed/>
            </p:oleObj>
          </a:graphicData>
        </a:graphic>
      </p:graphicFrame>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14348" y="0"/>
            <a:ext cx="7772400" cy="1143001"/>
          </a:xfrm>
        </p:spPr>
        <p:txBody>
          <a:bodyPr/>
          <a:lstStyle/>
          <a:p>
            <a:r>
              <a:rPr lang="en-US" dirty="0" smtClean="0"/>
              <a:t>Artisans (sp)</a:t>
            </a:r>
          </a:p>
        </p:txBody>
      </p:sp>
      <p:sp>
        <p:nvSpPr>
          <p:cNvPr id="61443" name="Rectangle 3"/>
          <p:cNvSpPr>
            <a:spLocks noGrp="1" noChangeArrowheads="1"/>
          </p:cNvSpPr>
          <p:nvPr>
            <p:ph type="body" sz="half" idx="1"/>
          </p:nvPr>
        </p:nvSpPr>
        <p:spPr/>
        <p:txBody>
          <a:bodyPr/>
          <a:lstStyle/>
          <a:p>
            <a:pPr>
              <a:buFont typeface="Wingdings 2" pitchFamily="18" charset="2"/>
              <a:buChar char=""/>
            </a:pPr>
            <a:r>
              <a:rPr lang="en-US" smtClean="0"/>
              <a:t>Entertainers</a:t>
            </a:r>
          </a:p>
          <a:p>
            <a:pPr lvl="1"/>
            <a:r>
              <a:rPr lang="en-US" smtClean="0"/>
              <a:t>Composer (iSfP)</a:t>
            </a:r>
          </a:p>
          <a:p>
            <a:pPr lvl="1"/>
            <a:r>
              <a:rPr lang="en-US" smtClean="0"/>
              <a:t>Performer (eSfP)</a:t>
            </a:r>
          </a:p>
          <a:p>
            <a:pPr>
              <a:buFont typeface="Wingdings 2" pitchFamily="18" charset="2"/>
              <a:buChar char=""/>
            </a:pPr>
            <a:r>
              <a:rPr lang="en-US" smtClean="0"/>
              <a:t>Operators </a:t>
            </a:r>
          </a:p>
          <a:p>
            <a:pPr lvl="1"/>
            <a:r>
              <a:rPr lang="en-US" smtClean="0"/>
              <a:t>Crafter (iStP)</a:t>
            </a:r>
          </a:p>
          <a:p>
            <a:pPr lvl="1"/>
            <a:r>
              <a:rPr lang="en-US" smtClean="0"/>
              <a:t>Promoter (eStP)</a:t>
            </a:r>
          </a:p>
          <a:p>
            <a:pPr>
              <a:buFont typeface="Wingdings 2" pitchFamily="18" charset="2"/>
              <a:buChar char=""/>
            </a:pPr>
            <a:endParaRPr lang="en-US" smtClean="0"/>
          </a:p>
        </p:txBody>
      </p:sp>
      <p:sp>
        <p:nvSpPr>
          <p:cNvPr id="61444" name="ClipArt Placeholder 4"/>
          <p:cNvSpPr>
            <a:spLocks noGrp="1" noTextEdit="1"/>
          </p:cNvSpPr>
          <p:nvPr>
            <p:ph type="clipArt" sz="half" idx="2"/>
          </p:nvPr>
        </p:nvSpPr>
        <p:spPr/>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fontScale="90000"/>
          </a:bodyPr>
          <a:lstStyle/>
          <a:p>
            <a:pPr algn="l" rtl="0"/>
            <a:r>
              <a:rPr lang="en-US" dirty="0" smtClean="0">
                <a:cs typeface="B Nazanin" pitchFamily="2" charset="-78"/>
              </a:rPr>
              <a:t>innovation is a multiple of creativity and risk taking </a:t>
            </a:r>
            <a:endParaRPr lang="fa-IR" dirty="0" smtClean="0">
              <a:cs typeface="B Nazanin" pitchFamily="2" charset="-78"/>
            </a:endParaRPr>
          </a:p>
        </p:txBody>
      </p:sp>
      <p:sp>
        <p:nvSpPr>
          <p:cNvPr id="63491" name="Content Placeholder 2"/>
          <p:cNvSpPr>
            <a:spLocks noGrp="1"/>
          </p:cNvSpPr>
          <p:nvPr>
            <p:ph idx="1"/>
          </p:nvPr>
        </p:nvSpPr>
        <p:spPr/>
        <p:txBody>
          <a:bodyPr/>
          <a:lstStyle/>
          <a:p>
            <a:pPr algn="l" rtl="0"/>
            <a:r>
              <a:rPr lang="pap-AN" dirty="0" smtClean="0">
                <a:cs typeface="Arial" pitchFamily="34" charset="0"/>
              </a:rPr>
              <a:t>Dr Jacqueline Byrd: Creatrix</a:t>
            </a:r>
            <a:endParaRPr lang="fa-IR" dirty="0" smtClean="0"/>
          </a:p>
        </p:txBody>
      </p:sp>
      <p:pic>
        <p:nvPicPr>
          <p:cNvPr id="63492" name="Picture 2"/>
          <p:cNvPicPr>
            <a:picLocks noChangeAspect="1" noChangeArrowheads="1"/>
          </p:cNvPicPr>
          <p:nvPr/>
        </p:nvPicPr>
        <p:blipFill>
          <a:blip r:embed="rId3"/>
          <a:srcRect/>
          <a:stretch>
            <a:fillRect/>
          </a:stretch>
        </p:blipFill>
        <p:spPr bwMode="auto">
          <a:xfrm>
            <a:off x="214313" y="2214563"/>
            <a:ext cx="4476750" cy="4494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r>
              <a:rPr lang="fa-IR" dirty="0" smtClean="0"/>
              <a:t>انگیزه: آیا می دانید که انسولین چگونه کشف شد؟</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14</a:t>
            </a:fld>
            <a:endParaRPr lang="en-US"/>
          </a:p>
        </p:txBody>
      </p:sp>
      <p:pic>
        <p:nvPicPr>
          <p:cNvPr id="7" name="Picture 2" descr="C:\Documents and Settings\Alireza\My Documents\My Pictures\12160925877fPbJLL.jpg"/>
          <p:cNvPicPr>
            <a:picLocks noChangeAspect="1" noChangeArrowheads="1"/>
          </p:cNvPicPr>
          <p:nvPr/>
        </p:nvPicPr>
        <p:blipFill>
          <a:blip r:embed="rId3"/>
          <a:srcRect/>
          <a:stretch>
            <a:fillRect/>
          </a:stretch>
        </p:blipFill>
        <p:spPr bwMode="auto">
          <a:xfrm>
            <a:off x="4000496" y="3710696"/>
            <a:ext cx="5143504" cy="2825045"/>
          </a:xfrm>
          <a:prstGeom prst="rect">
            <a:avLst/>
          </a:prstGeom>
          <a:noFill/>
          <a:ln w="9525">
            <a:noFill/>
            <a:miter lim="800000"/>
            <a:headEnd/>
            <a:tailEnd/>
          </a:ln>
        </p:spPr>
      </p:pic>
      <p:pic>
        <p:nvPicPr>
          <p:cNvPr id="6" name="Picture 2" descr="C:\Documents and Settings\Alireza\My Documents\My Pictures\1210826234jkys5u9.jpg"/>
          <p:cNvPicPr>
            <a:picLocks noGrp="1" noChangeAspect="1" noChangeArrowheads="1"/>
          </p:cNvPicPr>
          <p:nvPr>
            <p:ph idx="1"/>
          </p:nvPr>
        </p:nvPicPr>
        <p:blipFill>
          <a:blip r:embed="rId4"/>
          <a:srcRect/>
          <a:stretch>
            <a:fillRect/>
          </a:stretch>
        </p:blipFill>
        <p:spPr bwMode="auto">
          <a:xfrm>
            <a:off x="0" y="1571612"/>
            <a:ext cx="5143504" cy="2786082"/>
          </a:xfrm>
          <a:prstGeom prst="rect">
            <a:avLst/>
          </a:prstGeom>
          <a:noFill/>
          <a:ln w="9525">
            <a:noFill/>
            <a:miter lim="800000"/>
            <a:headEnd/>
            <a:tailEnd/>
          </a:ln>
        </p:spPr>
      </p:pic>
      <p:sp>
        <p:nvSpPr>
          <p:cNvPr id="8" name="TextBox 7"/>
          <p:cNvSpPr txBox="1"/>
          <p:nvPr/>
        </p:nvSpPr>
        <p:spPr>
          <a:xfrm>
            <a:off x="5357786" y="1714488"/>
            <a:ext cx="3786214" cy="2062103"/>
          </a:xfrm>
          <a:prstGeom prst="rect">
            <a:avLst/>
          </a:prstGeom>
          <a:noFill/>
        </p:spPr>
        <p:txBody>
          <a:bodyPr wrap="square" rtlCol="0">
            <a:spAutoFit/>
          </a:bodyPr>
          <a:lstStyle/>
          <a:p>
            <a:r>
              <a:rPr lang="fa-IR" sz="3200" dirty="0" smtClean="0">
                <a:cs typeface="B Zar" pitchFamily="2" charset="-78"/>
              </a:rPr>
              <a:t>نابرده رنج گنج میسر نمی شود</a:t>
            </a:r>
          </a:p>
          <a:p>
            <a:endParaRPr lang="fa-IR" sz="3200" dirty="0" smtClean="0">
              <a:cs typeface="B Zar" pitchFamily="2" charset="-78"/>
            </a:endParaRPr>
          </a:p>
          <a:p>
            <a:r>
              <a:rPr lang="fa-IR" sz="3200" dirty="0" smtClean="0">
                <a:cs typeface="B Zar" pitchFamily="2" charset="-78"/>
              </a:rPr>
              <a:t>مزد آن گرفت جان برادر که کار کرد</a:t>
            </a:r>
            <a:endParaRPr lang="en-US" sz="3200" dirty="0" smtClean="0">
              <a:cs typeface="B Zar" pitchFamily="2" charset="-78"/>
            </a:endParaRPr>
          </a:p>
        </p:txBody>
      </p:sp>
      <p:sp>
        <p:nvSpPr>
          <p:cNvPr id="9" name="TextBox 8"/>
          <p:cNvSpPr txBox="1"/>
          <p:nvPr/>
        </p:nvSpPr>
        <p:spPr>
          <a:xfrm>
            <a:off x="0" y="4857760"/>
            <a:ext cx="3786214" cy="1077218"/>
          </a:xfrm>
          <a:prstGeom prst="rect">
            <a:avLst/>
          </a:prstGeom>
          <a:noFill/>
        </p:spPr>
        <p:txBody>
          <a:bodyPr wrap="square" rtlCol="0">
            <a:spAutoFit/>
          </a:bodyPr>
          <a:lstStyle/>
          <a:p>
            <a:r>
              <a:rPr lang="fa-IR" sz="3200" dirty="0" smtClean="0">
                <a:cs typeface="B Zar" pitchFamily="2" charset="-78"/>
              </a:rPr>
              <a:t>اول بودن مهم است نه تلاش کرد</a:t>
            </a:r>
            <a:endParaRPr lang="en-US" sz="3200" dirty="0" smtClean="0">
              <a:cs typeface="B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rtl="0"/>
            <a:r>
              <a:rPr lang="en-US" smtClean="0"/>
              <a:t>SJ (Gaurdian)</a:t>
            </a:r>
            <a:endParaRPr lang="fa-IR" smtClean="0"/>
          </a:p>
        </p:txBody>
      </p:sp>
      <p:sp>
        <p:nvSpPr>
          <p:cNvPr id="64515" name="Content Placeholder 2"/>
          <p:cNvSpPr>
            <a:spLocks noGrp="1"/>
          </p:cNvSpPr>
          <p:nvPr>
            <p:ph idx="1"/>
          </p:nvPr>
        </p:nvSpPr>
        <p:spPr/>
        <p:txBody>
          <a:bodyPr/>
          <a:lstStyle/>
          <a:p>
            <a:r>
              <a:rPr lang="en-US" dirty="0" smtClean="0"/>
              <a:t>ISTJ (Protector)</a:t>
            </a:r>
            <a:endParaRPr lang="fa-IR" dirty="0" smtClean="0"/>
          </a:p>
        </p:txBody>
      </p:sp>
      <p:pic>
        <p:nvPicPr>
          <p:cNvPr id="64516" name="Picture 2"/>
          <p:cNvPicPr>
            <a:picLocks noChangeAspect="1" noChangeArrowheads="1"/>
          </p:cNvPicPr>
          <p:nvPr/>
        </p:nvPicPr>
        <p:blipFill>
          <a:blip r:embed="rId3"/>
          <a:srcRect/>
          <a:stretch>
            <a:fillRect/>
          </a:stretch>
        </p:blipFill>
        <p:spPr bwMode="auto">
          <a:xfrm>
            <a:off x="0" y="1428736"/>
            <a:ext cx="5473700" cy="5429264"/>
          </a:xfrm>
          <a:prstGeom prst="rect">
            <a:avLst/>
          </a:prstGeom>
          <a:noFill/>
          <a:ln w="9525">
            <a:noFill/>
            <a:miter lim="800000"/>
            <a:headEnd/>
            <a:tailEnd/>
          </a:ln>
        </p:spPr>
      </p:pic>
      <p:sp>
        <p:nvSpPr>
          <p:cNvPr id="5" name="Oval 4"/>
          <p:cNvSpPr/>
          <p:nvPr/>
        </p:nvSpPr>
        <p:spPr bwMode="auto">
          <a:xfrm>
            <a:off x="928662" y="5143512"/>
            <a:ext cx="1571636" cy="1000132"/>
          </a:xfrm>
          <a:prstGeom prst="ellipse">
            <a:avLst/>
          </a:prstGeom>
          <a:solidFill>
            <a:schemeClr val="accent1">
              <a:alpha val="46000"/>
            </a:schemeClr>
          </a:solidFill>
          <a:ln w="38100" cap="flat" cmpd="sng" algn="ctr">
            <a:solidFill>
              <a:schemeClr val="tx1"/>
            </a:solidFill>
            <a:prstDash val="solid"/>
            <a:round/>
            <a:headEnd type="none" w="med" len="med"/>
            <a:tailEnd type="none" w="med" len="med"/>
          </a:ln>
          <a:effectLst/>
          <a:scene3d>
            <a:camera prst="orthographicFront"/>
            <a:lightRig rig="threePt" dir="t"/>
          </a:scene3d>
          <a:sp3d prstMaterial="metal"/>
        </p:spPr>
        <p:txBody>
          <a:bodyPr rtlCol="1"/>
          <a:lstStyle/>
          <a:p>
            <a:pPr algn="l" rtl="0">
              <a:defRPr/>
            </a:pPr>
            <a:endParaRPr lang="fa-I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gn="ctr"/>
            <a:r>
              <a:rPr lang="en-US" smtClean="0"/>
              <a:t>SJ (Gaurdian)</a:t>
            </a:r>
            <a:endParaRPr lang="fa-IR" smtClean="0"/>
          </a:p>
        </p:txBody>
      </p:sp>
      <p:sp>
        <p:nvSpPr>
          <p:cNvPr id="65539" name="Content Placeholder 2"/>
          <p:cNvSpPr>
            <a:spLocks noGrp="1"/>
          </p:cNvSpPr>
          <p:nvPr>
            <p:ph idx="1"/>
          </p:nvPr>
        </p:nvSpPr>
        <p:spPr/>
        <p:txBody>
          <a:bodyPr/>
          <a:lstStyle/>
          <a:p>
            <a:r>
              <a:rPr lang="en-US" smtClean="0"/>
              <a:t>ESFJ (Provider)</a:t>
            </a:r>
            <a:endParaRPr lang="fa-IR" smtClean="0"/>
          </a:p>
        </p:txBody>
      </p:sp>
      <p:pic>
        <p:nvPicPr>
          <p:cNvPr id="65540" name="Picture 2"/>
          <p:cNvPicPr>
            <a:picLocks noChangeAspect="1" noChangeArrowheads="1"/>
          </p:cNvPicPr>
          <p:nvPr/>
        </p:nvPicPr>
        <p:blipFill>
          <a:blip r:embed="rId3"/>
          <a:srcRect/>
          <a:stretch>
            <a:fillRect/>
          </a:stretch>
        </p:blipFill>
        <p:spPr bwMode="auto">
          <a:xfrm>
            <a:off x="0" y="1428736"/>
            <a:ext cx="5473700" cy="5429264"/>
          </a:xfrm>
          <a:prstGeom prst="rect">
            <a:avLst/>
          </a:prstGeom>
          <a:noFill/>
          <a:ln w="9525">
            <a:noFill/>
            <a:miter lim="800000"/>
            <a:headEnd/>
            <a:tailEnd/>
          </a:ln>
        </p:spPr>
      </p:pic>
      <p:sp>
        <p:nvSpPr>
          <p:cNvPr id="5" name="Oval 4"/>
          <p:cNvSpPr/>
          <p:nvPr/>
        </p:nvSpPr>
        <p:spPr bwMode="auto">
          <a:xfrm>
            <a:off x="2214546" y="4500570"/>
            <a:ext cx="1571636" cy="1000132"/>
          </a:xfrm>
          <a:prstGeom prst="ellipse">
            <a:avLst/>
          </a:prstGeom>
          <a:solidFill>
            <a:schemeClr val="accent1">
              <a:alpha val="46000"/>
            </a:schemeClr>
          </a:solidFill>
          <a:ln w="38100" cap="flat" cmpd="sng" algn="ctr">
            <a:solidFill>
              <a:schemeClr val="tx1"/>
            </a:solidFill>
            <a:prstDash val="solid"/>
            <a:round/>
            <a:headEnd type="none" w="med" len="med"/>
            <a:tailEnd type="none" w="med" len="med"/>
          </a:ln>
          <a:effectLst/>
          <a:scene3d>
            <a:camera prst="orthographicFront"/>
            <a:lightRig rig="threePt" dir="t"/>
          </a:scene3d>
          <a:sp3d prstMaterial="metal"/>
        </p:spPr>
        <p:txBody>
          <a:bodyPr rtlCol="1"/>
          <a:lstStyle/>
          <a:p>
            <a:pPr algn="l" rtl="0">
              <a:defRPr/>
            </a:pPr>
            <a:endParaRPr lang="fa-I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gn="ctr"/>
            <a:r>
              <a:rPr lang="en-US" smtClean="0"/>
              <a:t>SP (Artisan) or NF(Idealist)</a:t>
            </a:r>
            <a:endParaRPr lang="fa-IR" smtClean="0"/>
          </a:p>
        </p:txBody>
      </p:sp>
      <p:sp>
        <p:nvSpPr>
          <p:cNvPr id="66563" name="Content Placeholder 2"/>
          <p:cNvSpPr>
            <a:spLocks noGrp="1"/>
          </p:cNvSpPr>
          <p:nvPr>
            <p:ph idx="1"/>
          </p:nvPr>
        </p:nvSpPr>
        <p:spPr/>
        <p:txBody>
          <a:bodyPr/>
          <a:lstStyle/>
          <a:p>
            <a:endParaRPr lang="fa-IR" dirty="0" smtClean="0"/>
          </a:p>
        </p:txBody>
      </p:sp>
      <p:pic>
        <p:nvPicPr>
          <p:cNvPr id="66564" name="Picture 2"/>
          <p:cNvPicPr>
            <a:picLocks noChangeAspect="1" noChangeArrowheads="1"/>
          </p:cNvPicPr>
          <p:nvPr/>
        </p:nvPicPr>
        <p:blipFill>
          <a:blip r:embed="rId3"/>
          <a:srcRect/>
          <a:stretch>
            <a:fillRect/>
          </a:stretch>
        </p:blipFill>
        <p:spPr bwMode="auto">
          <a:xfrm>
            <a:off x="0" y="1428736"/>
            <a:ext cx="5473700" cy="5429264"/>
          </a:xfrm>
          <a:prstGeom prst="rect">
            <a:avLst/>
          </a:prstGeom>
          <a:noFill/>
          <a:ln w="9525">
            <a:noFill/>
            <a:miter lim="800000"/>
            <a:headEnd/>
            <a:tailEnd/>
          </a:ln>
        </p:spPr>
      </p:pic>
      <p:sp>
        <p:nvSpPr>
          <p:cNvPr id="5" name="Oval 4"/>
          <p:cNvSpPr/>
          <p:nvPr/>
        </p:nvSpPr>
        <p:spPr bwMode="auto">
          <a:xfrm>
            <a:off x="3714744" y="5214950"/>
            <a:ext cx="1571636" cy="1000132"/>
          </a:xfrm>
          <a:prstGeom prst="ellipse">
            <a:avLst/>
          </a:prstGeom>
          <a:solidFill>
            <a:schemeClr val="accent1">
              <a:alpha val="46000"/>
            </a:schemeClr>
          </a:solidFill>
          <a:ln w="38100" cap="flat" cmpd="sng" algn="ctr">
            <a:solidFill>
              <a:schemeClr val="tx1"/>
            </a:solidFill>
            <a:prstDash val="solid"/>
            <a:round/>
            <a:headEnd type="none" w="med" len="med"/>
            <a:tailEnd type="none" w="med" len="med"/>
          </a:ln>
          <a:effectLst/>
          <a:scene3d>
            <a:camera prst="orthographicFront"/>
            <a:lightRig rig="threePt" dir="t"/>
          </a:scene3d>
          <a:sp3d prstMaterial="metal"/>
        </p:spPr>
        <p:txBody>
          <a:bodyPr rtlCol="1"/>
          <a:lstStyle/>
          <a:p>
            <a:pPr algn="l" rtl="0">
              <a:defRPr/>
            </a:pPr>
            <a:endParaRPr lang="fa-I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lgn="ctr"/>
            <a:r>
              <a:rPr lang="fa-IR" smtClean="0"/>
              <a:t> </a:t>
            </a:r>
            <a:r>
              <a:rPr lang="en-US" smtClean="0"/>
              <a:t>NT (Rationale)</a:t>
            </a:r>
            <a:endParaRPr lang="fa-IR" smtClean="0"/>
          </a:p>
        </p:txBody>
      </p:sp>
      <p:sp>
        <p:nvSpPr>
          <p:cNvPr id="67587" name="Content Placeholder 2"/>
          <p:cNvSpPr>
            <a:spLocks noGrp="1"/>
          </p:cNvSpPr>
          <p:nvPr>
            <p:ph idx="1"/>
          </p:nvPr>
        </p:nvSpPr>
        <p:spPr/>
        <p:txBody>
          <a:bodyPr/>
          <a:lstStyle/>
          <a:p>
            <a:r>
              <a:rPr lang="en-US" dirty="0" smtClean="0"/>
              <a:t>INTJ (Mastermind)</a:t>
            </a:r>
            <a:endParaRPr lang="fa-IR" dirty="0" smtClean="0"/>
          </a:p>
        </p:txBody>
      </p:sp>
      <p:pic>
        <p:nvPicPr>
          <p:cNvPr id="67588" name="Picture 2"/>
          <p:cNvPicPr>
            <a:picLocks noChangeAspect="1" noChangeArrowheads="1"/>
          </p:cNvPicPr>
          <p:nvPr/>
        </p:nvPicPr>
        <p:blipFill>
          <a:blip r:embed="rId3"/>
          <a:srcRect/>
          <a:stretch>
            <a:fillRect/>
          </a:stretch>
        </p:blipFill>
        <p:spPr bwMode="auto">
          <a:xfrm>
            <a:off x="0" y="1500174"/>
            <a:ext cx="5000628" cy="5357826"/>
          </a:xfrm>
          <a:prstGeom prst="rect">
            <a:avLst/>
          </a:prstGeom>
          <a:noFill/>
          <a:ln w="9525">
            <a:noFill/>
            <a:miter lim="800000"/>
            <a:headEnd/>
            <a:tailEnd/>
          </a:ln>
        </p:spPr>
      </p:pic>
      <p:sp>
        <p:nvSpPr>
          <p:cNvPr id="5" name="Oval 4"/>
          <p:cNvSpPr/>
          <p:nvPr/>
        </p:nvSpPr>
        <p:spPr bwMode="auto">
          <a:xfrm>
            <a:off x="928662" y="3429000"/>
            <a:ext cx="1571636" cy="1000132"/>
          </a:xfrm>
          <a:prstGeom prst="ellipse">
            <a:avLst/>
          </a:prstGeom>
          <a:solidFill>
            <a:schemeClr val="accent1">
              <a:alpha val="46000"/>
            </a:schemeClr>
          </a:solidFill>
          <a:ln w="38100" cap="flat" cmpd="sng" algn="ctr">
            <a:solidFill>
              <a:schemeClr val="tx1"/>
            </a:solidFill>
            <a:prstDash val="solid"/>
            <a:round/>
            <a:headEnd type="none" w="med" len="med"/>
            <a:tailEnd type="none" w="med" len="med"/>
          </a:ln>
          <a:effectLst/>
          <a:scene3d>
            <a:camera prst="orthographicFront"/>
            <a:lightRig rig="threePt" dir="t"/>
          </a:scene3d>
          <a:sp3d prstMaterial="metal"/>
        </p:spPr>
        <p:txBody>
          <a:bodyPr rtlCol="1"/>
          <a:lstStyle/>
          <a:p>
            <a:pPr algn="l" rtl="0">
              <a:defRPr/>
            </a:pPr>
            <a:endParaRPr lang="fa-I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gn="ctr"/>
            <a:r>
              <a:rPr lang="fa-IR" smtClean="0"/>
              <a:t> </a:t>
            </a:r>
            <a:r>
              <a:rPr lang="en-US" smtClean="0"/>
              <a:t>NT (Rationale)</a:t>
            </a:r>
            <a:endParaRPr lang="fa-IR" smtClean="0"/>
          </a:p>
        </p:txBody>
      </p:sp>
      <p:sp>
        <p:nvSpPr>
          <p:cNvPr id="68611" name="Content Placeholder 2"/>
          <p:cNvSpPr>
            <a:spLocks noGrp="1"/>
          </p:cNvSpPr>
          <p:nvPr>
            <p:ph idx="1"/>
          </p:nvPr>
        </p:nvSpPr>
        <p:spPr/>
        <p:txBody>
          <a:bodyPr/>
          <a:lstStyle/>
          <a:p>
            <a:r>
              <a:rPr lang="en-US" smtClean="0"/>
              <a:t>INTP (Architect)</a:t>
            </a:r>
            <a:endParaRPr lang="fa-IR" smtClean="0"/>
          </a:p>
        </p:txBody>
      </p:sp>
      <p:pic>
        <p:nvPicPr>
          <p:cNvPr id="68612" name="Picture 2"/>
          <p:cNvPicPr>
            <a:picLocks noChangeAspect="1" noChangeArrowheads="1"/>
          </p:cNvPicPr>
          <p:nvPr/>
        </p:nvPicPr>
        <p:blipFill>
          <a:blip r:embed="rId3"/>
          <a:srcRect/>
          <a:stretch>
            <a:fillRect/>
          </a:stretch>
        </p:blipFill>
        <p:spPr bwMode="auto">
          <a:xfrm>
            <a:off x="0" y="1428735"/>
            <a:ext cx="5473700" cy="5429265"/>
          </a:xfrm>
          <a:prstGeom prst="rect">
            <a:avLst/>
          </a:prstGeom>
          <a:noFill/>
          <a:ln w="9525">
            <a:noFill/>
            <a:miter lim="800000"/>
            <a:headEnd/>
            <a:tailEnd/>
          </a:ln>
        </p:spPr>
      </p:pic>
      <p:sp>
        <p:nvSpPr>
          <p:cNvPr id="5" name="Oval 4"/>
          <p:cNvSpPr/>
          <p:nvPr/>
        </p:nvSpPr>
        <p:spPr bwMode="auto">
          <a:xfrm>
            <a:off x="2143108" y="2285992"/>
            <a:ext cx="1571636" cy="1000132"/>
          </a:xfrm>
          <a:prstGeom prst="ellipse">
            <a:avLst/>
          </a:prstGeom>
          <a:solidFill>
            <a:schemeClr val="accent1">
              <a:alpha val="46000"/>
            </a:schemeClr>
          </a:solidFill>
          <a:ln w="38100" cap="flat" cmpd="sng" algn="ctr">
            <a:solidFill>
              <a:schemeClr val="tx1"/>
            </a:solidFill>
            <a:prstDash val="solid"/>
            <a:round/>
            <a:headEnd type="none" w="med" len="med"/>
            <a:tailEnd type="none" w="med" len="med"/>
          </a:ln>
          <a:effectLst/>
          <a:scene3d>
            <a:camera prst="orthographicFront"/>
            <a:lightRig rig="threePt" dir="t"/>
          </a:scene3d>
          <a:sp3d prstMaterial="metal"/>
        </p:spPr>
        <p:txBody>
          <a:bodyPr rtlCol="1"/>
          <a:lstStyle/>
          <a:p>
            <a:pPr algn="l" rtl="0">
              <a:defRPr/>
            </a:pPr>
            <a:endParaRPr lang="fa-I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gn="ctr"/>
            <a:r>
              <a:rPr lang="en-US" smtClean="0"/>
              <a:t>SP (Artisan)</a:t>
            </a:r>
            <a:endParaRPr lang="fa-IR" smtClean="0"/>
          </a:p>
        </p:txBody>
      </p:sp>
      <p:sp>
        <p:nvSpPr>
          <p:cNvPr id="69635" name="Content Placeholder 2"/>
          <p:cNvSpPr>
            <a:spLocks noGrp="1"/>
          </p:cNvSpPr>
          <p:nvPr>
            <p:ph idx="1"/>
          </p:nvPr>
        </p:nvSpPr>
        <p:spPr/>
        <p:txBody>
          <a:bodyPr/>
          <a:lstStyle/>
          <a:p>
            <a:r>
              <a:rPr lang="en-US" smtClean="0"/>
              <a:t>ISFP (composer)</a:t>
            </a:r>
            <a:endParaRPr lang="fa-IR" smtClean="0"/>
          </a:p>
        </p:txBody>
      </p:sp>
      <p:pic>
        <p:nvPicPr>
          <p:cNvPr id="69636" name="Picture 2"/>
          <p:cNvPicPr>
            <a:picLocks noChangeAspect="1" noChangeArrowheads="1"/>
          </p:cNvPicPr>
          <p:nvPr/>
        </p:nvPicPr>
        <p:blipFill>
          <a:blip r:embed="rId3"/>
          <a:srcRect/>
          <a:stretch>
            <a:fillRect/>
          </a:stretch>
        </p:blipFill>
        <p:spPr bwMode="auto">
          <a:xfrm>
            <a:off x="0" y="1500174"/>
            <a:ext cx="5473700" cy="5357826"/>
          </a:xfrm>
          <a:prstGeom prst="rect">
            <a:avLst/>
          </a:prstGeom>
          <a:noFill/>
          <a:ln w="9525">
            <a:noFill/>
            <a:miter lim="800000"/>
            <a:headEnd/>
            <a:tailEnd/>
          </a:ln>
        </p:spPr>
      </p:pic>
      <p:sp>
        <p:nvSpPr>
          <p:cNvPr id="5" name="Oval 4"/>
          <p:cNvSpPr/>
          <p:nvPr/>
        </p:nvSpPr>
        <p:spPr bwMode="auto">
          <a:xfrm>
            <a:off x="3357554" y="3357562"/>
            <a:ext cx="1571636" cy="1000132"/>
          </a:xfrm>
          <a:prstGeom prst="ellipse">
            <a:avLst/>
          </a:prstGeom>
          <a:solidFill>
            <a:schemeClr val="accent1">
              <a:alpha val="46000"/>
            </a:schemeClr>
          </a:solidFill>
          <a:ln w="38100" cap="flat" cmpd="sng" algn="ctr">
            <a:solidFill>
              <a:schemeClr val="tx1"/>
            </a:solidFill>
            <a:prstDash val="solid"/>
            <a:round/>
            <a:headEnd type="none" w="med" len="med"/>
            <a:tailEnd type="none" w="med" len="med"/>
          </a:ln>
          <a:effectLst/>
          <a:scene3d>
            <a:camera prst="orthographicFront"/>
            <a:lightRig rig="threePt" dir="t"/>
          </a:scene3d>
          <a:sp3d prstMaterial="metal"/>
        </p:spPr>
        <p:txBody>
          <a:bodyPr rtlCol="1"/>
          <a:lstStyle/>
          <a:p>
            <a:pPr algn="l" rtl="0">
              <a:defRPr/>
            </a:pPr>
            <a:endParaRPr lang="fa-I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lgn="ctr" rtl="0"/>
            <a:r>
              <a:rPr lang="fa-IR" smtClean="0"/>
              <a:t>   </a:t>
            </a:r>
            <a:r>
              <a:rPr lang="en-US" smtClean="0"/>
              <a:t>NT (Rationale)</a:t>
            </a:r>
            <a:endParaRPr lang="fa-IR" smtClean="0"/>
          </a:p>
        </p:txBody>
      </p:sp>
      <p:sp>
        <p:nvSpPr>
          <p:cNvPr id="70659" name="Content Placeholder 2"/>
          <p:cNvSpPr>
            <a:spLocks noGrp="1"/>
          </p:cNvSpPr>
          <p:nvPr>
            <p:ph idx="1"/>
          </p:nvPr>
        </p:nvSpPr>
        <p:spPr>
          <a:xfrm>
            <a:off x="457200" y="1774825"/>
            <a:ext cx="8686800" cy="4625975"/>
          </a:xfrm>
        </p:spPr>
        <p:txBody>
          <a:bodyPr/>
          <a:lstStyle/>
          <a:p>
            <a:r>
              <a:rPr lang="en-US" dirty="0" smtClean="0"/>
              <a:t>INTJ (Field marshal)</a:t>
            </a:r>
            <a:endParaRPr lang="fa-IR" dirty="0" smtClean="0"/>
          </a:p>
        </p:txBody>
      </p:sp>
      <p:pic>
        <p:nvPicPr>
          <p:cNvPr id="70660" name="Picture 2"/>
          <p:cNvPicPr>
            <a:picLocks noChangeAspect="1" noChangeArrowheads="1"/>
          </p:cNvPicPr>
          <p:nvPr/>
        </p:nvPicPr>
        <p:blipFill>
          <a:blip r:embed="rId3"/>
          <a:srcRect/>
          <a:stretch>
            <a:fillRect/>
          </a:stretch>
        </p:blipFill>
        <p:spPr bwMode="auto">
          <a:xfrm>
            <a:off x="0" y="1428736"/>
            <a:ext cx="5286380" cy="5429264"/>
          </a:xfrm>
          <a:prstGeom prst="rect">
            <a:avLst/>
          </a:prstGeom>
          <a:noFill/>
          <a:ln w="9525">
            <a:noFill/>
            <a:miter lim="800000"/>
            <a:headEnd/>
            <a:tailEnd/>
          </a:ln>
        </p:spPr>
      </p:pic>
      <p:sp>
        <p:nvSpPr>
          <p:cNvPr id="5" name="Oval 4"/>
          <p:cNvSpPr/>
          <p:nvPr/>
        </p:nvSpPr>
        <p:spPr bwMode="auto">
          <a:xfrm>
            <a:off x="785786" y="1500174"/>
            <a:ext cx="1571636" cy="1000132"/>
          </a:xfrm>
          <a:prstGeom prst="ellipse">
            <a:avLst/>
          </a:prstGeom>
          <a:solidFill>
            <a:schemeClr val="accent1">
              <a:alpha val="46000"/>
            </a:schemeClr>
          </a:solidFill>
          <a:ln w="38100" cap="flat" cmpd="sng" algn="ctr">
            <a:solidFill>
              <a:schemeClr val="tx1"/>
            </a:solidFill>
            <a:prstDash val="solid"/>
            <a:round/>
            <a:headEnd type="none" w="med" len="med"/>
            <a:tailEnd type="none" w="med" len="med"/>
          </a:ln>
          <a:effectLst/>
          <a:scene3d>
            <a:camera prst="orthographicFront"/>
            <a:lightRig rig="threePt" dir="t"/>
          </a:scene3d>
          <a:sp3d prstMaterial="metal"/>
        </p:spPr>
        <p:txBody>
          <a:bodyPr rtlCol="1"/>
          <a:lstStyle/>
          <a:p>
            <a:pPr algn="l" rtl="0">
              <a:defRPr/>
            </a:pPr>
            <a:endParaRPr lang="fa-I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gn="ctr"/>
            <a:r>
              <a:rPr lang="fa-IR" smtClean="0"/>
              <a:t> </a:t>
            </a:r>
            <a:r>
              <a:rPr lang="en-US" smtClean="0"/>
              <a:t>NT (Rationale)</a:t>
            </a:r>
            <a:endParaRPr lang="fa-IR" smtClean="0"/>
          </a:p>
        </p:txBody>
      </p:sp>
      <p:sp>
        <p:nvSpPr>
          <p:cNvPr id="71683" name="Content Placeholder 2"/>
          <p:cNvSpPr>
            <a:spLocks noGrp="1"/>
          </p:cNvSpPr>
          <p:nvPr>
            <p:ph idx="1"/>
          </p:nvPr>
        </p:nvSpPr>
        <p:spPr/>
        <p:txBody>
          <a:bodyPr/>
          <a:lstStyle/>
          <a:p>
            <a:r>
              <a:rPr lang="en-US" smtClean="0"/>
              <a:t>ENTP (Inventor)</a:t>
            </a:r>
            <a:endParaRPr lang="fa-IR" smtClean="0"/>
          </a:p>
        </p:txBody>
      </p:sp>
      <p:pic>
        <p:nvPicPr>
          <p:cNvPr id="71684" name="Picture 2"/>
          <p:cNvPicPr>
            <a:picLocks noChangeAspect="1" noChangeArrowheads="1"/>
          </p:cNvPicPr>
          <p:nvPr/>
        </p:nvPicPr>
        <p:blipFill>
          <a:blip r:embed="rId3"/>
          <a:srcRect/>
          <a:stretch>
            <a:fillRect/>
          </a:stretch>
        </p:blipFill>
        <p:spPr bwMode="auto">
          <a:xfrm>
            <a:off x="0" y="1428736"/>
            <a:ext cx="5473700" cy="5429264"/>
          </a:xfrm>
          <a:prstGeom prst="rect">
            <a:avLst/>
          </a:prstGeom>
          <a:noFill/>
          <a:ln w="9525">
            <a:noFill/>
            <a:miter lim="800000"/>
            <a:headEnd/>
            <a:tailEnd/>
          </a:ln>
        </p:spPr>
      </p:pic>
      <p:sp>
        <p:nvSpPr>
          <p:cNvPr id="5" name="Oval 4"/>
          <p:cNvSpPr/>
          <p:nvPr/>
        </p:nvSpPr>
        <p:spPr bwMode="auto">
          <a:xfrm>
            <a:off x="3786182" y="1500174"/>
            <a:ext cx="1571636" cy="1000132"/>
          </a:xfrm>
          <a:prstGeom prst="ellipse">
            <a:avLst/>
          </a:prstGeom>
          <a:solidFill>
            <a:schemeClr val="accent1">
              <a:alpha val="46000"/>
            </a:schemeClr>
          </a:solidFill>
          <a:ln w="38100" cap="flat" cmpd="sng" algn="ctr">
            <a:solidFill>
              <a:schemeClr val="tx1"/>
            </a:solidFill>
            <a:prstDash val="solid"/>
            <a:round/>
            <a:headEnd type="none" w="med" len="med"/>
            <a:tailEnd type="none" w="med" len="med"/>
          </a:ln>
          <a:effectLst/>
          <a:scene3d>
            <a:camera prst="orthographicFront"/>
            <a:lightRig rig="threePt" dir="t"/>
          </a:scene3d>
          <a:sp3d prstMaterial="metal"/>
        </p:spPr>
        <p:txBody>
          <a:bodyPr rtlCol="1"/>
          <a:lstStyle/>
          <a:p>
            <a:pPr algn="l" rtl="0">
              <a:defRPr/>
            </a:pPr>
            <a:endParaRPr lang="fa-I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تشکر مجدد</a:t>
            </a:r>
            <a:endParaRPr lang="en-US" dirty="0"/>
          </a:p>
        </p:txBody>
      </p:sp>
      <p:sp>
        <p:nvSpPr>
          <p:cNvPr id="3" name="Content Placeholder 2"/>
          <p:cNvSpPr>
            <a:spLocks noGrp="1"/>
          </p:cNvSpPr>
          <p:nvPr>
            <p:ph idx="1"/>
          </p:nvPr>
        </p:nvSpPr>
        <p:spPr/>
        <p:txBody>
          <a:bodyPr/>
          <a:lstStyle/>
          <a:p>
            <a:pPr algn="ctr">
              <a:buNone/>
            </a:pPr>
            <a:r>
              <a:rPr lang="fa-IR" sz="4800" dirty="0" smtClean="0"/>
              <a:t>قسمت زیادی از محتوای این اسلایدها از مستندات و اسلایدهای آقای دکتر علیرضا زمانی و با اجازه ایشان اقتباس شده است و به همین لحاظ بر خود لازم می دانم مجدد از ایشان تشکر کنم</a:t>
            </a:r>
            <a:endParaRPr lang="en-US" sz="4800" dirty="0"/>
          </a:p>
        </p:txBody>
      </p:sp>
      <p:sp>
        <p:nvSpPr>
          <p:cNvPr id="4" name="Footer Placeholder 3"/>
          <p:cNvSpPr>
            <a:spLocks noGrp="1"/>
          </p:cNvSpPr>
          <p:nvPr>
            <p:ph type="ftr" sz="quarter" idx="11"/>
          </p:nvPr>
        </p:nvSpPr>
        <p:spPr/>
        <p:txBody>
          <a:bodyPr/>
          <a:lstStyle/>
          <a:p>
            <a:pPr>
              <a:defRPr/>
            </a:pPr>
            <a:r>
              <a:rPr lang="fa-IR" dirty="0"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148</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خلاقیت یا نوآوری</a:t>
            </a:r>
            <a:endParaRPr lang="en-US" dirty="0"/>
          </a:p>
        </p:txBody>
      </p:sp>
      <p:sp>
        <p:nvSpPr>
          <p:cNvPr id="3" name="Content Placeholder 2"/>
          <p:cNvSpPr>
            <a:spLocks noGrp="1"/>
          </p:cNvSpPr>
          <p:nvPr>
            <p:ph idx="1"/>
          </p:nvPr>
        </p:nvSpPr>
        <p:spPr>
          <a:xfrm>
            <a:off x="0" y="1774825"/>
            <a:ext cx="5214942" cy="4625975"/>
          </a:xfrm>
        </p:spPr>
        <p:txBody>
          <a:bodyPr/>
          <a:lstStyle/>
          <a:p>
            <a:r>
              <a:rPr lang="fa-IR" dirty="0" smtClean="0"/>
              <a:t>هر سازمان خلاقی الزاما نوآور نيست، خلاقيت ايده های جديد توليد می کند، ولی برای نوآوری اين ايده ها بايد ارزيابی و پياده سازی شوند.</a:t>
            </a:r>
          </a:p>
          <a:p>
            <a:pPr algn="l" rtl="0">
              <a:buNone/>
            </a:pPr>
            <a:r>
              <a:rPr lang="en-US" dirty="0" smtClean="0"/>
              <a:t>Creativity must be viewed as a means to an end and not an end in itself. The end is innovation – the realization of an idea.</a:t>
            </a:r>
          </a:p>
          <a:p>
            <a:endParaRPr lang="en-US" dirty="0"/>
          </a:p>
        </p:txBody>
      </p:sp>
      <p:sp>
        <p:nvSpPr>
          <p:cNvPr id="4" name="Footer Placeholder 3"/>
          <p:cNvSpPr>
            <a:spLocks noGrp="1"/>
          </p:cNvSpPr>
          <p:nvPr>
            <p:ph type="ftr" sz="quarter" idx="11"/>
          </p:nvPr>
        </p:nvSpPr>
        <p:spPr/>
        <p:txBody>
          <a:bodyPr/>
          <a:lstStyle/>
          <a:p>
            <a:pPr>
              <a:defRPr/>
            </a:pPr>
            <a:r>
              <a:rPr lang="fa-IR" dirty="0"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15</a:t>
            </a:fld>
            <a:endParaRPr lang="en-US" dirty="0"/>
          </a:p>
        </p:txBody>
      </p:sp>
      <p:pic>
        <p:nvPicPr>
          <p:cNvPr id="6" name="Picture 2" descr="C:\Documents and Settings\Alireza\My Documents\My Pictures\dbrn298l.jpg"/>
          <p:cNvPicPr>
            <a:picLocks noChangeAspect="1" noChangeArrowheads="1"/>
          </p:cNvPicPr>
          <p:nvPr/>
        </p:nvPicPr>
        <p:blipFill>
          <a:blip r:embed="rId3"/>
          <a:srcRect/>
          <a:stretch>
            <a:fillRect/>
          </a:stretch>
        </p:blipFill>
        <p:spPr bwMode="auto">
          <a:xfrm>
            <a:off x="4857752" y="1857364"/>
            <a:ext cx="4286248" cy="39012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r>
              <a:rPr lang="fa-IR" dirty="0" smtClean="0"/>
              <a:t>چرا به طور معمول به تفکر خلاق پرداخته نمی شود؟</a:t>
            </a:r>
            <a:endParaRPr lang="en-US" dirty="0"/>
          </a:p>
        </p:txBody>
      </p:sp>
      <p:sp>
        <p:nvSpPr>
          <p:cNvPr id="3" name="Content Placeholder 2"/>
          <p:cNvSpPr>
            <a:spLocks noGrp="1"/>
          </p:cNvSpPr>
          <p:nvPr>
            <p:ph idx="1"/>
          </p:nvPr>
        </p:nvSpPr>
        <p:spPr/>
        <p:txBody>
          <a:bodyPr/>
          <a:lstStyle/>
          <a:p>
            <a:r>
              <a:rPr lang="fa-IR" sz="5400" dirty="0" smtClean="0"/>
              <a:t>وجود نوابغ</a:t>
            </a:r>
          </a:p>
          <a:p>
            <a:pPr lvl="1"/>
            <a:r>
              <a:rPr lang="fa-IR" dirty="0" smtClean="0"/>
              <a:t>آیا برای جامعه نعمت هستند و یا مانع رشد؟</a:t>
            </a:r>
          </a:p>
          <a:p>
            <a:pPr lvl="1"/>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16</a:t>
            </a:fld>
            <a:endParaRPr lang="en-US"/>
          </a:p>
        </p:txBody>
      </p:sp>
      <p:pic>
        <p:nvPicPr>
          <p:cNvPr id="6" name="Picture 2" descr="C:\Documents and Settings\Alireza\My Documents\My Pictures\portrait-photoshop-500.jpg"/>
          <p:cNvPicPr>
            <a:picLocks noChangeAspect="1" noChangeArrowheads="1"/>
          </p:cNvPicPr>
          <p:nvPr/>
        </p:nvPicPr>
        <p:blipFill>
          <a:blip r:embed="rId3"/>
          <a:srcRect/>
          <a:stretch>
            <a:fillRect/>
          </a:stretch>
        </p:blipFill>
        <p:spPr bwMode="auto">
          <a:xfrm>
            <a:off x="285720" y="3111496"/>
            <a:ext cx="3317900" cy="331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r>
              <a:rPr lang="fa-IR" dirty="0" smtClean="0"/>
              <a:t>چرا به طور معمول به تفکر خلاق پرداخته نمی شود؟</a:t>
            </a:r>
            <a:endParaRPr lang="en-US" dirty="0"/>
          </a:p>
        </p:txBody>
      </p:sp>
      <p:sp>
        <p:nvSpPr>
          <p:cNvPr id="3" name="Content Placeholder 2"/>
          <p:cNvSpPr>
            <a:spLocks noGrp="1"/>
          </p:cNvSpPr>
          <p:nvPr>
            <p:ph idx="1"/>
          </p:nvPr>
        </p:nvSpPr>
        <p:spPr/>
        <p:txBody>
          <a:bodyPr/>
          <a:lstStyle/>
          <a:p>
            <a:r>
              <a:rPr lang="fa-IR" dirty="0" smtClean="0"/>
              <a:t>خلاقيت به عنوان جزئی از تفکر تحليلی!</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17</a:t>
            </a:fld>
            <a:endParaRPr lang="en-US"/>
          </a:p>
        </p:txBody>
      </p:sp>
      <p:pic>
        <p:nvPicPr>
          <p:cNvPr id="6" name="Picture 3" descr="e1b19fe56e028a901b.jpg                                         001E2B61Macintosh HD                   BD6BABD0:"/>
          <p:cNvPicPr>
            <a:picLocks noChangeAspect="1" noChangeArrowheads="1"/>
          </p:cNvPicPr>
          <p:nvPr/>
        </p:nvPicPr>
        <p:blipFill>
          <a:blip r:embed="rId3"/>
          <a:srcRect/>
          <a:stretch>
            <a:fillRect/>
          </a:stretch>
        </p:blipFill>
        <p:spPr bwMode="auto">
          <a:xfrm>
            <a:off x="685800" y="2688497"/>
            <a:ext cx="4886332" cy="32455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پارادايمهای جامعه صنعتی!</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18</a:t>
            </a:fld>
            <a:endParaRPr lang="en-US"/>
          </a:p>
        </p:txBody>
      </p:sp>
      <p:sp>
        <p:nvSpPr>
          <p:cNvPr id="6" name="Title 1"/>
          <p:cNvSpPr>
            <a:spLocks noGrp="1"/>
          </p:cNvSpPr>
          <p:nvPr>
            <p:ph type="title"/>
          </p:nvPr>
        </p:nvSpPr>
        <p:spPr>
          <a:xfrm>
            <a:off x="0" y="155448"/>
            <a:ext cx="9144000" cy="1252728"/>
          </a:xfrm>
        </p:spPr>
        <p:txBody>
          <a:bodyPr>
            <a:normAutofit fontScale="90000"/>
          </a:bodyPr>
          <a:lstStyle/>
          <a:p>
            <a:r>
              <a:rPr lang="fa-IR" dirty="0" smtClean="0"/>
              <a:t>چرا به طور معمول به تفکر خلاق پرداخته نمی شود؟</a:t>
            </a:r>
            <a:endParaRPr lang="en-US" dirty="0"/>
          </a:p>
        </p:txBody>
      </p:sp>
      <p:pic>
        <p:nvPicPr>
          <p:cNvPr id="7" name="Picture 6" descr="20"/>
          <p:cNvPicPr>
            <a:picLocks noChangeAspect="1" noChangeArrowheads="1"/>
          </p:cNvPicPr>
          <p:nvPr/>
        </p:nvPicPr>
        <p:blipFill>
          <a:blip r:embed="rId3"/>
          <a:srcRect/>
          <a:stretch>
            <a:fillRect/>
          </a:stretch>
        </p:blipFill>
        <p:spPr bwMode="auto">
          <a:xfrm>
            <a:off x="285720" y="2357430"/>
            <a:ext cx="5248275" cy="4132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سنتها و عادات!</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19</a:t>
            </a:fld>
            <a:endParaRPr lang="en-US"/>
          </a:p>
        </p:txBody>
      </p:sp>
      <p:sp>
        <p:nvSpPr>
          <p:cNvPr id="6" name="Title 1"/>
          <p:cNvSpPr>
            <a:spLocks noGrp="1"/>
          </p:cNvSpPr>
          <p:nvPr>
            <p:ph type="title"/>
          </p:nvPr>
        </p:nvSpPr>
        <p:spPr>
          <a:xfrm>
            <a:off x="0" y="155448"/>
            <a:ext cx="9144000" cy="1252728"/>
          </a:xfrm>
        </p:spPr>
        <p:txBody>
          <a:bodyPr>
            <a:normAutofit fontScale="90000"/>
          </a:bodyPr>
          <a:lstStyle/>
          <a:p>
            <a:r>
              <a:rPr lang="fa-IR" dirty="0" smtClean="0"/>
              <a:t>چرا به طور معمول به تفکر خلاق پرداخته نمی شود؟</a:t>
            </a:r>
            <a:endParaRPr lang="en-US" dirty="0"/>
          </a:p>
        </p:txBody>
      </p:sp>
      <p:pic>
        <p:nvPicPr>
          <p:cNvPr id="7" name="Picture 4" descr="C:\Documents and Settings\Alireza\My Documents\interesting ppts\interesting2\interesting\cartoon2\postmodern iranian are\fun1.jpg"/>
          <p:cNvPicPr>
            <a:picLocks noChangeAspect="1" noChangeArrowheads="1"/>
          </p:cNvPicPr>
          <p:nvPr/>
        </p:nvPicPr>
        <p:blipFill>
          <a:blip r:embed="rId3"/>
          <a:srcRect/>
          <a:stretch>
            <a:fillRect/>
          </a:stretch>
        </p:blipFill>
        <p:spPr bwMode="auto">
          <a:xfrm>
            <a:off x="1071538" y="1785926"/>
            <a:ext cx="3111519"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تقدیر و تشکر از آقای دکتر زمانی</a:t>
            </a:r>
            <a:endParaRPr lang="en-US" dirty="0"/>
          </a:p>
        </p:txBody>
      </p:sp>
      <p:sp>
        <p:nvSpPr>
          <p:cNvPr id="3" name="Content Placeholder 2"/>
          <p:cNvSpPr>
            <a:spLocks noGrp="1"/>
          </p:cNvSpPr>
          <p:nvPr>
            <p:ph idx="1"/>
          </p:nvPr>
        </p:nvSpPr>
        <p:spPr/>
        <p:txBody>
          <a:bodyPr/>
          <a:lstStyle/>
          <a:p>
            <a:pPr algn="ctr">
              <a:buNone/>
            </a:pPr>
            <a:r>
              <a:rPr lang="fa-IR" sz="4800" dirty="0" smtClean="0"/>
              <a:t>قسمت زیادی از محتوای این اسلایدها از مستندات و اسلایدهای آقای دکتر علیرضا زمانی و با اجازه ایشان اقتباس شده است</a:t>
            </a:r>
            <a:endParaRPr lang="en-US" sz="4800" dirty="0"/>
          </a:p>
        </p:txBody>
      </p:sp>
      <p:sp>
        <p:nvSpPr>
          <p:cNvPr id="4" name="Footer Placeholder 3"/>
          <p:cNvSpPr>
            <a:spLocks noGrp="1"/>
          </p:cNvSpPr>
          <p:nvPr>
            <p:ph type="ftr" sz="quarter" idx="11"/>
          </p:nvPr>
        </p:nvSpPr>
        <p:spPr/>
        <p:txBody>
          <a:bodyPr/>
          <a:lstStyle/>
          <a:p>
            <a:pPr>
              <a:defRPr/>
            </a:pPr>
            <a:r>
              <a:rPr lang="fa-IR" dirty="0"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مسایل جانبی!</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20</a:t>
            </a:fld>
            <a:endParaRPr lang="en-US"/>
          </a:p>
        </p:txBody>
      </p:sp>
      <p:sp>
        <p:nvSpPr>
          <p:cNvPr id="6" name="Title 1"/>
          <p:cNvSpPr>
            <a:spLocks noGrp="1"/>
          </p:cNvSpPr>
          <p:nvPr>
            <p:ph type="title"/>
          </p:nvPr>
        </p:nvSpPr>
        <p:spPr>
          <a:xfrm>
            <a:off x="0" y="155448"/>
            <a:ext cx="9144000" cy="1252728"/>
          </a:xfrm>
        </p:spPr>
        <p:txBody>
          <a:bodyPr>
            <a:normAutofit fontScale="90000"/>
          </a:bodyPr>
          <a:lstStyle/>
          <a:p>
            <a:r>
              <a:rPr lang="fa-IR" dirty="0" smtClean="0"/>
              <a:t>چرا به طور معمول به تفکر خلاق پرداخته نمی شود؟</a:t>
            </a:r>
            <a:endParaRPr lang="en-US" dirty="0"/>
          </a:p>
        </p:txBody>
      </p:sp>
      <p:pic>
        <p:nvPicPr>
          <p:cNvPr id="7" name="Picture 4" descr="A06"/>
          <p:cNvPicPr>
            <a:picLocks noChangeAspect="1" noChangeArrowheads="1"/>
          </p:cNvPicPr>
          <p:nvPr/>
        </p:nvPicPr>
        <p:blipFill>
          <a:blip r:embed="rId3"/>
          <a:srcRect/>
          <a:stretch>
            <a:fillRect/>
          </a:stretch>
        </p:blipFill>
        <p:spPr bwMode="auto">
          <a:xfrm>
            <a:off x="2000232" y="3214685"/>
            <a:ext cx="4643470" cy="27396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مروری بر12 اصل خلاقيت</a:t>
            </a:r>
            <a:endParaRPr lang="en-US" dirty="0"/>
          </a:p>
        </p:txBody>
      </p:sp>
      <p:sp>
        <p:nvSpPr>
          <p:cNvPr id="3" name="Content Placeholder 2"/>
          <p:cNvSpPr>
            <a:spLocks noGrp="1"/>
          </p:cNvSpPr>
          <p:nvPr>
            <p:ph idx="1"/>
          </p:nvPr>
        </p:nvSpPr>
        <p:spPr>
          <a:xfrm>
            <a:off x="214282" y="1774825"/>
            <a:ext cx="8715436" cy="4625975"/>
          </a:xfrm>
        </p:spPr>
        <p:txBody>
          <a:bodyPr/>
          <a:lstStyle/>
          <a:p>
            <a:r>
              <a:rPr lang="fa-IR" dirty="0" smtClean="0"/>
              <a:t>خلاقيت تنها نوع تفکر نيست</a:t>
            </a:r>
          </a:p>
          <a:p>
            <a:r>
              <a:rPr lang="fa-IR" dirty="0" smtClean="0"/>
              <a:t>تفکر خلاق جزئی از همه انسانهاست (انسان غير خلاق نداريم)</a:t>
            </a:r>
          </a:p>
          <a:p>
            <a:r>
              <a:rPr lang="fa-IR" dirty="0" smtClean="0"/>
              <a:t>مهارت تفکر خلاق و استعداد ذاتی خلاقيت دو چيز هستند</a:t>
            </a:r>
          </a:p>
          <a:p>
            <a:r>
              <a:rPr lang="fa-IR" dirty="0" smtClean="0"/>
              <a:t>آموختن مهارتهای خلاق مانند هر مهارت ديگر نيازمند زمان، تلاش و پشتکار است</a:t>
            </a:r>
          </a:p>
          <a:p>
            <a:r>
              <a:rPr lang="fa-IR" dirty="0" smtClean="0"/>
              <a:t>گر چند افزايش دانش امکان بروز خلاقيت را افزايش می دهد، ولی الزاما رابطه مستقيمی بين دانش و خلاقيت وجود ندارد</a:t>
            </a:r>
          </a:p>
          <a:p>
            <a:r>
              <a:rPr lang="fa-IR" dirty="0" smtClean="0"/>
              <a:t>آموزش مهارتهای خلاقيت به اندازه آموزش سواد، در نظام آموزشی واجب است</a:t>
            </a:r>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مروری بر12 اصل خلاقيت</a:t>
            </a:r>
            <a:endParaRPr lang="en-US" dirty="0"/>
          </a:p>
        </p:txBody>
      </p:sp>
      <p:sp>
        <p:nvSpPr>
          <p:cNvPr id="3" name="Content Placeholder 2"/>
          <p:cNvSpPr>
            <a:spLocks noGrp="1"/>
          </p:cNvSpPr>
          <p:nvPr>
            <p:ph idx="1"/>
          </p:nvPr>
        </p:nvSpPr>
        <p:spPr/>
        <p:txBody>
          <a:bodyPr/>
          <a:lstStyle/>
          <a:p>
            <a:r>
              <a:rPr lang="fa-IR" dirty="0" smtClean="0"/>
              <a:t>خلاقيت به تنهائی به معنی نتيجه گرفتن نيست</a:t>
            </a:r>
          </a:p>
          <a:p>
            <a:r>
              <a:rPr lang="fa-IR" dirty="0" smtClean="0"/>
              <a:t>خلاقيت می تواند در محصول فرآيند يا فرد بروز پيدا کند.</a:t>
            </a:r>
          </a:p>
          <a:p>
            <a:r>
              <a:rPr lang="fa-IR" dirty="0" smtClean="0"/>
              <a:t>بروز ايده های خلاق تصادفی هستند، ولی ذهن آماده در آن موثر است</a:t>
            </a:r>
          </a:p>
          <a:p>
            <a:r>
              <a:rPr lang="fa-IR" dirty="0" smtClean="0"/>
              <a:t>خلاقيت به معنی عبور از چراغ قرمز  نيست</a:t>
            </a:r>
          </a:p>
          <a:p>
            <a:r>
              <a:rPr lang="fa-IR" dirty="0" smtClean="0"/>
              <a:t>خلاقيت به معنی تجمع اطلاعات نيست</a:t>
            </a:r>
          </a:p>
          <a:p>
            <a:r>
              <a:rPr lang="fa-IR" dirty="0" smtClean="0"/>
              <a:t>خلاقيت نبايد الزاما فرستادن موشک به فضا باشد. </a:t>
            </a:r>
          </a:p>
          <a:p>
            <a:endParaRPr lang="en-US" dirty="0"/>
          </a:p>
        </p:txBody>
      </p:sp>
      <p:sp>
        <p:nvSpPr>
          <p:cNvPr id="4" name="Footer Placeholder 3"/>
          <p:cNvSpPr>
            <a:spLocks noGrp="1"/>
          </p:cNvSpPr>
          <p:nvPr>
            <p:ph type="ftr" sz="quarter" idx="11"/>
          </p:nvPr>
        </p:nvSpPr>
        <p:spPr/>
        <p:txBody>
          <a:bodyPr/>
          <a:lstStyle/>
          <a:p>
            <a:pPr>
              <a:defRPr/>
            </a:pPr>
            <a:r>
              <a:rPr lang="fa-IR" dirty="0"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جهانی دگر داشتن؟</a:t>
            </a:r>
            <a:endParaRPr lang="en-US" dirty="0"/>
          </a:p>
        </p:txBody>
      </p:sp>
      <p:sp>
        <p:nvSpPr>
          <p:cNvPr id="3" name="Content Placeholder 2"/>
          <p:cNvSpPr>
            <a:spLocks noGrp="1"/>
          </p:cNvSpPr>
          <p:nvPr>
            <p:ph idx="1"/>
          </p:nvPr>
        </p:nvSpPr>
        <p:spPr/>
        <p:txBody>
          <a:bodyPr/>
          <a:lstStyle/>
          <a:p>
            <a:pPr algn="l" rtl="0"/>
            <a:r>
              <a:rPr lang="en-US" dirty="0" smtClean="0">
                <a:cs typeface="Arial" pitchFamily="34" charset="0"/>
              </a:rPr>
              <a:t>Next society</a:t>
            </a:r>
          </a:p>
          <a:p>
            <a:pPr algn="l" rtl="0"/>
            <a:r>
              <a:rPr lang="en-US" dirty="0" smtClean="0">
                <a:cs typeface="Arial" pitchFamily="34" charset="0"/>
              </a:rPr>
              <a:t>Dream society</a:t>
            </a:r>
          </a:p>
          <a:p>
            <a:pPr algn="l" rtl="0"/>
            <a:r>
              <a:rPr lang="en-US" dirty="0" smtClean="0">
                <a:cs typeface="Arial" pitchFamily="34" charset="0"/>
              </a:rPr>
              <a:t>Knowledge society</a:t>
            </a:r>
          </a:p>
          <a:p>
            <a:pPr algn="l" rtl="0"/>
            <a:r>
              <a:rPr lang="en-US" dirty="0" smtClean="0">
                <a:cs typeface="Arial" pitchFamily="34" charset="0"/>
              </a:rPr>
              <a:t>Inspiration Age</a:t>
            </a:r>
          </a:p>
          <a:p>
            <a:pPr algn="l" rtl="0"/>
            <a:r>
              <a:rPr lang="en-US" dirty="0" smtClean="0">
                <a:cs typeface="Arial" pitchFamily="34" charset="0"/>
              </a:rPr>
              <a:t>Future Work</a:t>
            </a:r>
          </a:p>
          <a:p>
            <a:pPr algn="l" rtl="0"/>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23</a:t>
            </a:fld>
            <a:endParaRPr lang="en-US"/>
          </a:p>
        </p:txBody>
      </p:sp>
      <p:pic>
        <p:nvPicPr>
          <p:cNvPr id="6" name="Picture 4" descr="AU~TRAVAIL"/>
          <p:cNvPicPr>
            <a:picLocks noChangeAspect="1" noChangeArrowheads="1"/>
          </p:cNvPicPr>
          <p:nvPr/>
        </p:nvPicPr>
        <p:blipFill>
          <a:blip r:embed="rId3"/>
          <a:srcRect/>
          <a:stretch>
            <a:fillRect/>
          </a:stretch>
        </p:blipFill>
        <p:spPr bwMode="auto">
          <a:xfrm>
            <a:off x="4143372" y="1785926"/>
            <a:ext cx="4573461" cy="321471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دنیای آینده؟</a:t>
            </a:r>
            <a:endParaRPr lang="en-US" dirty="0"/>
          </a:p>
        </p:txBody>
      </p:sp>
      <p:graphicFrame>
        <p:nvGraphicFramePr>
          <p:cNvPr id="6" name="Content Placeholder 5"/>
          <p:cNvGraphicFramePr>
            <a:graphicFrameLocks noGrp="1"/>
          </p:cNvGraphicFramePr>
          <p:nvPr>
            <p:ph idx="1"/>
          </p:nvPr>
        </p:nvGraphicFramePr>
        <p:xfrm>
          <a:off x="428596" y="2428868"/>
          <a:ext cx="8229600" cy="35712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a-IR" dirty="0" smtClean="0"/>
                        <a:t>انقلاب اطلاعات</a:t>
                      </a:r>
                      <a:endParaRPr lang="en-US" dirty="0"/>
                    </a:p>
                  </a:txBody>
                  <a:tcPr/>
                </a:tc>
                <a:tc>
                  <a:txBody>
                    <a:bodyPr/>
                    <a:lstStyle/>
                    <a:p>
                      <a:pPr algn="ctr"/>
                      <a:r>
                        <a:rPr lang="fa-IR" dirty="0" smtClean="0"/>
                        <a:t>انقلاب صنعتی</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smtClean="0"/>
                        <a:t>کامپيوتر</a:t>
                      </a:r>
                    </a:p>
                    <a:p>
                      <a:pPr algn="ctr"/>
                      <a:endParaRPr lang="en-US" dirty="0"/>
                    </a:p>
                  </a:txBody>
                  <a:tcPr/>
                </a:tc>
                <a:tc>
                  <a:txBody>
                    <a:bodyPr/>
                    <a:lstStyle/>
                    <a:p>
                      <a:pPr algn="ctr"/>
                      <a:r>
                        <a:rPr lang="fa-IR" dirty="0" smtClean="0"/>
                        <a:t>ماشين بخار</a:t>
                      </a:r>
                    </a:p>
                  </a:txBody>
                  <a:tcPr/>
                </a:tc>
              </a:tr>
              <a:tr h="370840">
                <a:tc>
                  <a:txBody>
                    <a:bodyPr/>
                    <a:lstStyle/>
                    <a:p>
                      <a:pPr algn="ctr"/>
                      <a:r>
                        <a:rPr lang="fa-IR" dirty="0" smtClean="0"/>
                        <a:t>تجارت</a:t>
                      </a:r>
                      <a:r>
                        <a:rPr lang="fa-IR" baseline="0" dirty="0" smtClean="0"/>
                        <a:t> الکترونیک</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smtClean="0"/>
                        <a:t>خط آهن</a:t>
                      </a:r>
                    </a:p>
                    <a:p>
                      <a:pPr algn="ctr"/>
                      <a:endParaRPr lang="en-US" dirty="0"/>
                    </a:p>
                  </a:txBody>
                  <a:tcPr/>
                </a:tc>
              </a:tr>
              <a:tr h="370840">
                <a:tc>
                  <a:txBody>
                    <a:bodyPr/>
                    <a:lstStyle/>
                    <a:p>
                      <a:pPr algn="ctr"/>
                      <a:r>
                        <a:rPr lang="fa-IR" dirty="0" smtClean="0"/>
                        <a:t>کارگران دانش مایه</a:t>
                      </a:r>
                      <a:endParaRPr lang="en-US"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a-IR" dirty="0" smtClean="0"/>
                        <a:t>طبقه کارگر</a:t>
                      </a:r>
                    </a:p>
                    <a:p>
                      <a:pPr algn="ctr"/>
                      <a:endParaRPr lang="en-US" dirty="0"/>
                    </a:p>
                  </a:txBody>
                  <a:tcPr/>
                </a:tc>
              </a:tr>
              <a:tr h="370840">
                <a:tc>
                  <a:txBody>
                    <a:bodyPr/>
                    <a:lstStyle/>
                    <a:p>
                      <a:pPr algn="ctr"/>
                      <a:r>
                        <a:rPr lang="fa-IR" dirty="0" smtClean="0"/>
                        <a:t>فناوریهای جدید</a:t>
                      </a:r>
                      <a:endParaRPr lang="en-US"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a-IR" dirty="0" smtClean="0"/>
                        <a:t>فناوريهای جديد</a:t>
                      </a:r>
                    </a:p>
                    <a:p>
                      <a:pPr algn="ctr"/>
                      <a:endParaRPr lang="en-US" dirty="0"/>
                    </a:p>
                  </a:txBody>
                  <a:tcPr/>
                </a:tc>
              </a:tr>
              <a:tr h="370840">
                <a:tc>
                  <a:txBody>
                    <a:bodyPr/>
                    <a:lstStyle/>
                    <a:p>
                      <a:pPr algn="ctr"/>
                      <a:r>
                        <a:rPr lang="fa-IR" dirty="0" smtClean="0"/>
                        <a:t>تکنولوژی سالاران</a:t>
                      </a:r>
                      <a:endParaRPr lang="en-US"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a-IR" dirty="0" smtClean="0"/>
                        <a:t>فن سالاران</a:t>
                      </a:r>
                      <a:endParaRPr lang="en-US" dirty="0" smtClean="0"/>
                    </a:p>
                    <a:p>
                      <a:pPr algn="ctr"/>
                      <a:endParaRPr lang="en-US" dirty="0"/>
                    </a:p>
                  </a:txBody>
                  <a:tcPr/>
                </a:tc>
              </a:tr>
            </a:tbl>
          </a:graphicData>
        </a:graphic>
      </p:graphicFrame>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دنیای رویاها</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25</a:t>
            </a:fld>
            <a:endParaRPr lang="en-US"/>
          </a:p>
        </p:txBody>
      </p:sp>
      <p:pic>
        <p:nvPicPr>
          <p:cNvPr id="6" name="Picture 4" descr="C:\Documents and Settings\Alireza\My Documents\interesting ppts\interesting2\interesting5\image003.jpg"/>
          <p:cNvPicPr>
            <a:picLocks noGrp="1" noChangeAspect="1" noChangeArrowheads="1"/>
          </p:cNvPicPr>
          <p:nvPr>
            <p:ph idx="1"/>
          </p:nvPr>
        </p:nvPicPr>
        <p:blipFill>
          <a:blip r:embed="rId3"/>
          <a:srcRect/>
          <a:stretch>
            <a:fillRect/>
          </a:stretch>
        </p:blipFill>
        <p:spPr bwMode="auto">
          <a:xfrm>
            <a:off x="2000232" y="3143248"/>
            <a:ext cx="6943725" cy="3400425"/>
          </a:xfrm>
          <a:prstGeom prst="rect">
            <a:avLst/>
          </a:prstGeom>
          <a:noFill/>
          <a:ln w="9525">
            <a:noFill/>
            <a:miter lim="800000"/>
            <a:headEnd/>
            <a:tailEnd/>
          </a:ln>
        </p:spPr>
      </p:pic>
      <p:sp>
        <p:nvSpPr>
          <p:cNvPr id="7" name="Rectangle 6"/>
          <p:cNvSpPr/>
          <p:nvPr/>
        </p:nvSpPr>
        <p:spPr>
          <a:xfrm>
            <a:off x="0" y="1428736"/>
            <a:ext cx="9144000" cy="1200329"/>
          </a:xfrm>
          <a:prstGeom prst="rect">
            <a:avLst/>
          </a:prstGeom>
        </p:spPr>
        <p:txBody>
          <a:bodyPr wrap="square">
            <a:spAutoFit/>
          </a:bodyPr>
          <a:lstStyle/>
          <a:p>
            <a:r>
              <a:rPr lang="fa-IR" sz="2400" dirty="0" smtClean="0">
                <a:cs typeface="B Mitra" pitchFamily="2" charset="-78"/>
              </a:rPr>
              <a:t>در آينده ای نه چندان دور، محصولات و خدماتی که بيشتر به دل خوش بيايند تا به عقل سهم اعظم بازار را به خود اختصاص خواهند داد.</a:t>
            </a:r>
          </a:p>
          <a:p>
            <a:r>
              <a:rPr lang="fa-IR" sz="2400" dirty="0" smtClean="0">
                <a:cs typeface="B Mitra" pitchFamily="2" charset="-78"/>
              </a:rPr>
              <a:t>جوامع پيشرفته از اقتصاد مبتنی بر اطلاعات ناشی از نياز ها به تخيل ناشی از داستانها روی خواهد آورد</a:t>
            </a:r>
            <a:endParaRPr lang="en-US" sz="2400" dirty="0" smtClean="0">
              <a:cs typeface="B Mitra" pitchFamily="2" charset="-78"/>
            </a:endParaRPr>
          </a:p>
        </p:txBody>
      </p:sp>
      <p:pic>
        <p:nvPicPr>
          <p:cNvPr id="8" name="Picture 4" descr="F:\rolfjensen3.bmp"/>
          <p:cNvPicPr>
            <a:picLocks noChangeAspect="1" noChangeArrowheads="1"/>
          </p:cNvPicPr>
          <p:nvPr/>
        </p:nvPicPr>
        <p:blipFill>
          <a:blip r:embed="rId4"/>
          <a:srcRect/>
          <a:stretch>
            <a:fillRect/>
          </a:stretch>
        </p:blipFill>
        <p:spPr bwMode="auto">
          <a:xfrm>
            <a:off x="285720" y="2643182"/>
            <a:ext cx="1752600" cy="1285884"/>
          </a:xfrm>
          <a:prstGeom prst="rect">
            <a:avLst/>
          </a:prstGeom>
          <a:noFill/>
          <a:ln w="9525">
            <a:noFill/>
            <a:miter lim="800000"/>
            <a:headEnd/>
            <a:tailEnd/>
          </a:ln>
        </p:spPr>
      </p:pic>
      <p:sp>
        <p:nvSpPr>
          <p:cNvPr id="9" name="Rectangle 8"/>
          <p:cNvSpPr/>
          <p:nvPr/>
        </p:nvSpPr>
        <p:spPr>
          <a:xfrm>
            <a:off x="-46494" y="4071942"/>
            <a:ext cx="2214546" cy="1200329"/>
          </a:xfrm>
          <a:prstGeom prst="rect">
            <a:avLst/>
          </a:prstGeom>
        </p:spPr>
        <p:txBody>
          <a:bodyPr wrap="square">
            <a:spAutoFit/>
          </a:bodyPr>
          <a:lstStyle/>
          <a:p>
            <a:pPr algn="l" rtl="0">
              <a:spcBef>
                <a:spcPct val="50000"/>
              </a:spcBef>
            </a:pPr>
            <a:r>
              <a:rPr lang="da-DK" dirty="0" smtClean="0"/>
              <a:t>Rolf Jensen</a:t>
            </a:r>
            <a:endParaRPr lang="en-US" dirty="0" smtClean="0"/>
          </a:p>
          <a:p>
            <a:pPr algn="l" rtl="0">
              <a:spcBef>
                <a:spcPct val="50000"/>
              </a:spcBef>
            </a:pPr>
            <a:r>
              <a:rPr lang="da-DK" dirty="0" smtClean="0"/>
              <a:t>The Dream Society</a:t>
            </a:r>
            <a:r>
              <a:rPr lang="en-US" dirty="0" smtClean="0"/>
              <a:t>.</a:t>
            </a:r>
          </a:p>
          <a:p>
            <a:pPr algn="l" rtl="0">
              <a:spcBef>
                <a:spcPct val="50000"/>
              </a:spcBef>
            </a:pPr>
            <a:r>
              <a:rPr lang="da-DK" dirty="0" smtClean="0"/>
              <a:t>HeartStorm</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7010"/>
          <p:cNvPicPr>
            <a:picLocks noChangeAspect="1" noChangeArrowheads="1"/>
          </p:cNvPicPr>
          <p:nvPr/>
        </p:nvPicPr>
        <p:blipFill>
          <a:blip r:embed="rId3"/>
          <a:srcRect/>
          <a:stretch>
            <a:fillRect/>
          </a:stretch>
        </p:blipFill>
        <p:spPr bwMode="auto">
          <a:xfrm>
            <a:off x="571472" y="4083400"/>
            <a:ext cx="4143404" cy="2774600"/>
          </a:xfrm>
          <a:prstGeom prst="rect">
            <a:avLst/>
          </a:prstGeom>
          <a:noFill/>
          <a:ln w="9525">
            <a:noFill/>
            <a:miter lim="800000"/>
            <a:headEnd/>
            <a:tailEnd/>
          </a:ln>
        </p:spPr>
      </p:pic>
      <p:sp>
        <p:nvSpPr>
          <p:cNvPr id="2" name="Title 1"/>
          <p:cNvSpPr>
            <a:spLocks noGrp="1"/>
          </p:cNvSpPr>
          <p:nvPr>
            <p:ph type="title"/>
          </p:nvPr>
        </p:nvSpPr>
        <p:spPr/>
        <p:txBody>
          <a:bodyPr/>
          <a:lstStyle/>
          <a:p>
            <a:r>
              <a:rPr lang="fa-IR" dirty="0" smtClean="0"/>
              <a:t>مختصات دنیای رویاها</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26</a:t>
            </a:fld>
            <a:endParaRPr lang="en-US"/>
          </a:p>
        </p:txBody>
      </p:sp>
      <p:pic>
        <p:nvPicPr>
          <p:cNvPr id="6" name="Picture 2"/>
          <p:cNvPicPr>
            <a:picLocks noGrp="1" noChangeAspect="1" noChangeArrowheads="1"/>
          </p:cNvPicPr>
          <p:nvPr>
            <p:ph idx="1"/>
          </p:nvPr>
        </p:nvPicPr>
        <p:blipFill>
          <a:blip r:embed="rId4"/>
          <a:srcRect/>
          <a:stretch>
            <a:fillRect/>
          </a:stretch>
        </p:blipFill>
        <p:spPr bwMode="auto">
          <a:xfrm>
            <a:off x="0" y="1285860"/>
            <a:ext cx="9144000" cy="385765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800" dirty="0" smtClean="0"/>
              <a:t>جامعه دانش و شهرهای دانش</a:t>
            </a:r>
            <a:endParaRPr lang="en-US" dirty="0"/>
          </a:p>
        </p:txBody>
      </p:sp>
      <p:sp>
        <p:nvSpPr>
          <p:cNvPr id="3" name="Content Placeholder 2"/>
          <p:cNvSpPr>
            <a:spLocks noGrp="1"/>
          </p:cNvSpPr>
          <p:nvPr>
            <p:ph idx="1"/>
          </p:nvPr>
        </p:nvSpPr>
        <p:spPr/>
        <p:txBody>
          <a:bodyPr/>
          <a:lstStyle/>
          <a:p>
            <a:r>
              <a:rPr lang="fa-IR" dirty="0" smtClean="0"/>
              <a:t>در عصر کشاورزی تملک زمين ثروت محسوب می شد</a:t>
            </a:r>
          </a:p>
          <a:p>
            <a:r>
              <a:rPr lang="fa-IR" dirty="0" smtClean="0"/>
              <a:t>در عصر صنعتی تملک سرمايه (مانند کارخانه) ثروت به حساب می آمد</a:t>
            </a:r>
          </a:p>
          <a:p>
            <a:r>
              <a:rPr lang="fa-IR" dirty="0" smtClean="0"/>
              <a:t>در اثر دانش ثروت، مالکيت دانش و قابليت توليد  و يا بهبود کالا و خدمات از آن دانش است</a:t>
            </a:r>
          </a:p>
          <a:p>
            <a:pPr algn="l">
              <a:buNone/>
            </a:pPr>
            <a:endParaRPr lang="fa-IR" dirty="0" smtClean="0"/>
          </a:p>
          <a:p>
            <a:pPr algn="l">
              <a:buNone/>
            </a:pPr>
            <a:r>
              <a:rPr lang="fa-IR" dirty="0" smtClean="0"/>
              <a:t>شارلز ساواژ: مديريت نسل پنجم</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27</a:t>
            </a:fld>
            <a:endParaRPr lang="en-US"/>
          </a:p>
        </p:txBody>
      </p:sp>
      <p:pic>
        <p:nvPicPr>
          <p:cNvPr id="6" name="Picture 9" descr="097"/>
          <p:cNvPicPr>
            <a:picLocks noChangeAspect="1" noChangeArrowheads="1"/>
          </p:cNvPicPr>
          <p:nvPr/>
        </p:nvPicPr>
        <p:blipFill>
          <a:blip r:embed="rId3"/>
          <a:srcRect/>
          <a:stretch>
            <a:fillRect/>
          </a:stretch>
        </p:blipFill>
        <p:spPr bwMode="auto">
          <a:xfrm>
            <a:off x="4786314" y="4286256"/>
            <a:ext cx="3071834" cy="230355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ناپلئون هيل (در مقام اقتصاد دان دانش محور)</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28</a:t>
            </a:fld>
            <a:endParaRPr lang="en-US"/>
          </a:p>
        </p:txBody>
      </p:sp>
      <p:sp>
        <p:nvSpPr>
          <p:cNvPr id="7" name="Content Placeholder 6"/>
          <p:cNvSpPr>
            <a:spLocks noGrp="1"/>
          </p:cNvSpPr>
          <p:nvPr>
            <p:ph idx="1"/>
          </p:nvPr>
        </p:nvSpPr>
        <p:spPr/>
        <p:txBody>
          <a:bodyPr/>
          <a:lstStyle/>
          <a:p>
            <a:r>
              <a:rPr lang="fa-IR" dirty="0" smtClean="0"/>
              <a:t>افراد موفق در تمام رشته ها هرگز دست از اکتساب دانش اختصاصی که مرتبط با هدف، تخصص يا کسب و کارشان است نمی کشند.</a:t>
            </a:r>
          </a:p>
          <a:p>
            <a:endParaRPr lang="fa-IR" dirty="0" smtClean="0"/>
          </a:p>
          <a:p>
            <a:r>
              <a:rPr lang="fa-IR" dirty="0" smtClean="0"/>
              <a:t> دانش قدرت بالقوه  است، وقتی به فعل می رسد که به صورت نقشه های عملی مشخص و به سوی هدف مشخص سازمان يابد.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شهرهای دنیا در عصر دانش</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29</a:t>
            </a:fld>
            <a:endParaRPr lang="en-US"/>
          </a:p>
        </p:txBody>
      </p:sp>
      <p:pic>
        <p:nvPicPr>
          <p:cNvPr id="6" name="Picture 4"/>
          <p:cNvPicPr>
            <a:picLocks noGrp="1" noChangeAspect="1" noChangeArrowheads="1"/>
          </p:cNvPicPr>
          <p:nvPr>
            <p:ph idx="1"/>
          </p:nvPr>
        </p:nvPicPr>
        <p:blipFill>
          <a:blip r:embed="rId3"/>
          <a:srcRect/>
          <a:stretch>
            <a:fillRect/>
          </a:stretch>
        </p:blipFill>
        <p:spPr bwMode="auto">
          <a:xfrm>
            <a:off x="1185913" y="1571612"/>
            <a:ext cx="6600797" cy="49050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خلاقیت و جدی بودن؟</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3</a:t>
            </a:fld>
            <a:endParaRPr lang="en-US"/>
          </a:p>
        </p:txBody>
      </p:sp>
      <p:pic>
        <p:nvPicPr>
          <p:cNvPr id="6" name="Picture 2" descr="C:\Documents and Settings\Alireza\My Documents\My Pictures\Ali-Farzat-Syria1.gif"/>
          <p:cNvPicPr>
            <a:picLocks noChangeAspect="1" noChangeArrowheads="1"/>
          </p:cNvPicPr>
          <p:nvPr/>
        </p:nvPicPr>
        <p:blipFill>
          <a:blip r:embed="rId3"/>
          <a:srcRect/>
          <a:stretch>
            <a:fillRect/>
          </a:stretch>
        </p:blipFill>
        <p:spPr bwMode="auto">
          <a:xfrm>
            <a:off x="1500166" y="1560512"/>
            <a:ext cx="6381750" cy="529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مشخصه های جامعه دانش: تغيير در پارادايمها</a:t>
            </a:r>
            <a:endParaRPr lang="en-US" dirty="0"/>
          </a:p>
        </p:txBody>
      </p:sp>
      <p:sp>
        <p:nvSpPr>
          <p:cNvPr id="3" name="Content Placeholder 2"/>
          <p:cNvSpPr>
            <a:spLocks noGrp="1"/>
          </p:cNvSpPr>
          <p:nvPr>
            <p:ph idx="1"/>
          </p:nvPr>
        </p:nvSpPr>
        <p:spPr/>
        <p:txBody>
          <a:bodyPr/>
          <a:lstStyle/>
          <a:p>
            <a:r>
              <a:rPr lang="fa-IR" dirty="0" smtClean="0"/>
              <a:t>به اشتراک گذاری و اعتماد</a:t>
            </a:r>
          </a:p>
          <a:p>
            <a:r>
              <a:rPr lang="fa-IR" dirty="0" smtClean="0"/>
              <a:t>کار در محلهای تلاقی</a:t>
            </a:r>
          </a:p>
          <a:p>
            <a:r>
              <a:rPr lang="fa-IR" dirty="0" smtClean="0"/>
              <a:t>تغيير ماهيت حرفه</a:t>
            </a:r>
          </a:p>
          <a:p>
            <a:r>
              <a:rPr lang="fa-IR" dirty="0" smtClean="0"/>
              <a:t>اهميت </a:t>
            </a:r>
            <a:r>
              <a:rPr lang="fa-IR" dirty="0" smtClean="0">
                <a:cs typeface="Arial" pitchFamily="34" charset="0"/>
              </a:rPr>
              <a:t>کارگران دانش مايه</a:t>
            </a:r>
            <a:endParaRPr lang="en-US" dirty="0" smtClean="0">
              <a:cs typeface="Arial" pitchFamily="34" charset="0"/>
            </a:endParaRPr>
          </a:p>
          <a:p>
            <a:r>
              <a:rPr lang="fa-IR" dirty="0" smtClean="0"/>
              <a:t>اهميت سرمايه های معنوی</a:t>
            </a:r>
          </a:p>
          <a:p>
            <a:r>
              <a:rPr lang="fa-IR" dirty="0" smtClean="0"/>
              <a:t>کل نگری</a:t>
            </a:r>
          </a:p>
          <a:p>
            <a:r>
              <a:rPr lang="fa-IR" dirty="0" smtClean="0"/>
              <a:t>اهميت شبکه ها</a:t>
            </a:r>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800" dirty="0" smtClean="0"/>
              <a:t>کار در جامعه آينده</a:t>
            </a:r>
            <a:endParaRPr lang="en-US" dirty="0"/>
          </a:p>
        </p:txBody>
      </p:sp>
      <p:sp>
        <p:nvSpPr>
          <p:cNvPr id="3" name="Content Placeholder 2"/>
          <p:cNvSpPr>
            <a:spLocks noGrp="1"/>
          </p:cNvSpPr>
          <p:nvPr>
            <p:ph idx="1"/>
          </p:nvPr>
        </p:nvSpPr>
        <p:spPr/>
        <p:txBody>
          <a:bodyPr/>
          <a:lstStyle/>
          <a:p>
            <a:r>
              <a:rPr lang="fa-IR" dirty="0" smtClean="0"/>
              <a:t>بردگی، اسراف کردن، کارمندی = کار کردن اکثريت برای اقليت</a:t>
            </a:r>
          </a:p>
          <a:p>
            <a:r>
              <a:rPr lang="fa-IR" dirty="0" smtClean="0"/>
              <a:t>سه امکان در مورد کار آينده</a:t>
            </a:r>
          </a:p>
          <a:p>
            <a:pPr lvl="1"/>
            <a:r>
              <a:rPr lang="fa-IR" dirty="0" smtClean="0"/>
              <a:t>بازگشت کار تمام وقت</a:t>
            </a:r>
          </a:p>
          <a:p>
            <a:pPr lvl="1"/>
            <a:r>
              <a:rPr lang="fa-IR" dirty="0" smtClean="0"/>
              <a:t>جايگزينی با تفريح</a:t>
            </a:r>
          </a:p>
          <a:p>
            <a:pPr lvl="1"/>
            <a:r>
              <a:rPr lang="fa-IR" dirty="0" smtClean="0"/>
              <a:t>کار با مديريت فرد و تمام وقت</a:t>
            </a:r>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31</a:t>
            </a:fld>
            <a:endParaRPr lang="en-US"/>
          </a:p>
        </p:txBody>
      </p:sp>
      <p:pic>
        <p:nvPicPr>
          <p:cNvPr id="6" name="Picture 3" descr="C:\Documents and Settings\Alireza\My Documents\interesting ppts\interesting2\interesting\cartoon2\dentistry k.jpg"/>
          <p:cNvPicPr>
            <a:picLocks noChangeAspect="1" noChangeArrowheads="1"/>
          </p:cNvPicPr>
          <p:nvPr/>
        </p:nvPicPr>
        <p:blipFill>
          <a:blip r:embed="rId3"/>
          <a:srcRect/>
          <a:stretch>
            <a:fillRect/>
          </a:stretch>
        </p:blipFill>
        <p:spPr bwMode="auto">
          <a:xfrm>
            <a:off x="0" y="3635124"/>
            <a:ext cx="4786314" cy="322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28800" y="285728"/>
            <a:ext cx="7315200" cy="715962"/>
          </a:xfrm>
        </p:spPr>
        <p:txBody>
          <a:bodyPr>
            <a:normAutofit fontScale="90000"/>
          </a:bodyPr>
          <a:lstStyle/>
          <a:p>
            <a:r>
              <a:rPr lang="fa-IR" dirty="0" smtClean="0"/>
              <a:t>چهار جز وجودی انسان</a:t>
            </a:r>
            <a:endParaRPr lang="en-US" dirty="0" smtClean="0"/>
          </a:p>
        </p:txBody>
      </p:sp>
      <p:sp>
        <p:nvSpPr>
          <p:cNvPr id="90115" name="Oval 3"/>
          <p:cNvSpPr>
            <a:spLocks noChangeArrowheads="1"/>
          </p:cNvSpPr>
          <p:nvPr/>
        </p:nvSpPr>
        <p:spPr bwMode="auto">
          <a:xfrm>
            <a:off x="1785918" y="2743200"/>
            <a:ext cx="4038600" cy="3886200"/>
          </a:xfrm>
          <a:prstGeom prst="ellipse">
            <a:avLst/>
          </a:prstGeom>
          <a:noFill/>
          <a:ln w="76200">
            <a:solidFill>
              <a:schemeClr val="tx1"/>
            </a:solidFill>
            <a:round/>
            <a:headEnd/>
            <a:tailEnd/>
          </a:ln>
        </p:spPr>
        <p:txBody>
          <a:bodyPr wrap="none" anchor="ctr"/>
          <a:lstStyle/>
          <a:p>
            <a:pPr algn="ctr"/>
            <a:endParaRPr lang="fa-IR">
              <a:cs typeface="B Mitra" pitchFamily="2" charset="-78"/>
            </a:endParaRPr>
          </a:p>
        </p:txBody>
      </p:sp>
      <p:sp>
        <p:nvSpPr>
          <p:cNvPr id="90116" name="Oval 4"/>
          <p:cNvSpPr>
            <a:spLocks noChangeArrowheads="1"/>
          </p:cNvSpPr>
          <p:nvPr/>
        </p:nvSpPr>
        <p:spPr bwMode="auto">
          <a:xfrm>
            <a:off x="2857488" y="3786190"/>
            <a:ext cx="2005034" cy="1843086"/>
          </a:xfrm>
          <a:prstGeom prst="ellipse">
            <a:avLst/>
          </a:prstGeom>
          <a:solidFill>
            <a:srgbClr val="000066"/>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a-IR" sz="2400" b="1">
                <a:solidFill>
                  <a:srgbClr val="FFCC00"/>
                </a:solidFill>
                <a:cs typeface="B Mitra" pitchFamily="2" charset="-78"/>
              </a:rPr>
              <a:t>جان</a:t>
            </a:r>
            <a:endParaRPr lang="en-US" sz="2400" b="1">
              <a:solidFill>
                <a:srgbClr val="FFCC00"/>
              </a:solidFill>
              <a:cs typeface="B Mitra" pitchFamily="2" charset="-78"/>
            </a:endParaRPr>
          </a:p>
        </p:txBody>
      </p:sp>
      <p:sp>
        <p:nvSpPr>
          <p:cNvPr id="90117" name="Oval 5"/>
          <p:cNvSpPr>
            <a:spLocks noChangeArrowheads="1"/>
          </p:cNvSpPr>
          <p:nvPr/>
        </p:nvSpPr>
        <p:spPr bwMode="auto">
          <a:xfrm>
            <a:off x="2852718" y="1524000"/>
            <a:ext cx="2005034" cy="1981200"/>
          </a:xfrm>
          <a:prstGeom prst="ellipse">
            <a:avLst/>
          </a:prstGeom>
          <a:solidFill>
            <a:schemeClr val="accent1"/>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a-IR" sz="2400" b="1" dirty="0">
                <a:cs typeface="B Mitra" pitchFamily="2" charset="-78"/>
              </a:rPr>
              <a:t>ذهن</a:t>
            </a:r>
            <a:endParaRPr lang="en-US" sz="2400" b="1" dirty="0">
              <a:cs typeface="B Mitra" pitchFamily="2" charset="-78"/>
            </a:endParaRPr>
          </a:p>
        </p:txBody>
      </p:sp>
      <p:sp>
        <p:nvSpPr>
          <p:cNvPr id="90118" name="Oval 6"/>
          <p:cNvSpPr>
            <a:spLocks noChangeArrowheads="1"/>
          </p:cNvSpPr>
          <p:nvPr/>
        </p:nvSpPr>
        <p:spPr bwMode="auto">
          <a:xfrm>
            <a:off x="4681518" y="4876800"/>
            <a:ext cx="2033622" cy="1981200"/>
          </a:xfrm>
          <a:prstGeom prst="ellipse">
            <a:avLst/>
          </a:prstGeom>
          <a:solidFill>
            <a:srgbClr val="969696"/>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a-IR" sz="2400" b="1" dirty="0">
                <a:cs typeface="B Mitra" pitchFamily="2" charset="-78"/>
              </a:rPr>
              <a:t>بدن</a:t>
            </a:r>
            <a:endParaRPr lang="en-US" sz="2400" b="1" dirty="0">
              <a:cs typeface="B Mitra" pitchFamily="2" charset="-78"/>
            </a:endParaRPr>
          </a:p>
        </p:txBody>
      </p:sp>
      <p:sp>
        <p:nvSpPr>
          <p:cNvPr id="90119" name="Oval 7"/>
          <p:cNvSpPr>
            <a:spLocks noChangeArrowheads="1"/>
          </p:cNvSpPr>
          <p:nvPr/>
        </p:nvSpPr>
        <p:spPr bwMode="auto">
          <a:xfrm>
            <a:off x="785786" y="4800600"/>
            <a:ext cx="2143132" cy="1981200"/>
          </a:xfrm>
          <a:prstGeom prst="ellipse">
            <a:avLst/>
          </a:prstGeom>
          <a:solidFill>
            <a:schemeClr val="accent2"/>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a-IR" sz="2400" b="1">
                <a:cs typeface="B Mitra" pitchFamily="2" charset="-78"/>
              </a:rPr>
              <a:t>قلب</a:t>
            </a:r>
            <a:endParaRPr lang="en-US" sz="2400" b="1">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box(in)">
                                      <p:cBhvr>
                                        <p:cTn id="7" dur="500"/>
                                        <p:tgtEl>
                                          <p:spTgt spid="901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0118"/>
                                        </p:tgtEl>
                                        <p:attrNameLst>
                                          <p:attrName>style.visibility</p:attrName>
                                        </p:attrNameLst>
                                      </p:cBhvr>
                                      <p:to>
                                        <p:strVal val="visible"/>
                                      </p:to>
                                    </p:set>
                                    <p:animEffect transition="in" filter="box(in)">
                                      <p:cBhvr>
                                        <p:cTn id="12" dur="500"/>
                                        <p:tgtEl>
                                          <p:spTgt spid="901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0117"/>
                                        </p:tgtEl>
                                        <p:attrNameLst>
                                          <p:attrName>style.visibility</p:attrName>
                                        </p:attrNameLst>
                                      </p:cBhvr>
                                      <p:to>
                                        <p:strVal val="visible"/>
                                      </p:to>
                                    </p:set>
                                    <p:animEffect transition="in" filter="box(in)">
                                      <p:cBhvr>
                                        <p:cTn id="17" dur="500"/>
                                        <p:tgtEl>
                                          <p:spTgt spid="901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0119"/>
                                        </p:tgtEl>
                                        <p:attrNameLst>
                                          <p:attrName>style.visibility</p:attrName>
                                        </p:attrNameLst>
                                      </p:cBhvr>
                                      <p:to>
                                        <p:strVal val="visible"/>
                                      </p:to>
                                    </p:set>
                                    <p:animEffect transition="in" filter="box(in)">
                                      <p:cBhvr>
                                        <p:cTn id="22" dur="500"/>
                                        <p:tgtEl>
                                          <p:spTgt spid="9011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0116"/>
                                        </p:tgtEl>
                                        <p:attrNameLst>
                                          <p:attrName>style.visibility</p:attrName>
                                        </p:attrNameLst>
                                      </p:cBhvr>
                                      <p:to>
                                        <p:strVal val="visible"/>
                                      </p:to>
                                    </p:set>
                                    <p:animEffect transition="in" filter="box(in)">
                                      <p:cBhvr>
                                        <p:cTn id="27" dur="500"/>
                                        <p:tgtEl>
                                          <p:spTgt spid="90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nimBg="1"/>
      <p:bldP spid="90116" grpId="0" animBg="1"/>
      <p:bldP spid="90117" grpId="0" animBg="1"/>
      <p:bldP spid="90118" grpId="0" animBg="1"/>
      <p:bldP spid="90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643042" y="428604"/>
            <a:ext cx="7315200" cy="715962"/>
          </a:xfrm>
        </p:spPr>
        <p:txBody>
          <a:bodyPr>
            <a:normAutofit fontScale="90000"/>
          </a:bodyPr>
          <a:lstStyle/>
          <a:p>
            <a:r>
              <a:rPr lang="fa-IR" dirty="0" smtClean="0"/>
              <a:t>چهار نياز انسان</a:t>
            </a:r>
            <a:endParaRPr lang="en-US" dirty="0" smtClean="0"/>
          </a:p>
        </p:txBody>
      </p:sp>
      <p:sp>
        <p:nvSpPr>
          <p:cNvPr id="8" name="Oval 3"/>
          <p:cNvSpPr>
            <a:spLocks noChangeArrowheads="1"/>
          </p:cNvSpPr>
          <p:nvPr/>
        </p:nvSpPr>
        <p:spPr bwMode="auto">
          <a:xfrm>
            <a:off x="1785918" y="2743200"/>
            <a:ext cx="4038600" cy="3886200"/>
          </a:xfrm>
          <a:prstGeom prst="ellipse">
            <a:avLst/>
          </a:prstGeom>
          <a:noFill/>
          <a:ln w="76200">
            <a:solidFill>
              <a:schemeClr val="tx1"/>
            </a:solidFill>
            <a:round/>
            <a:headEnd/>
            <a:tailEnd/>
          </a:ln>
        </p:spPr>
        <p:txBody>
          <a:bodyPr wrap="none" anchor="ctr"/>
          <a:lstStyle/>
          <a:p>
            <a:pPr algn="ctr"/>
            <a:endParaRPr lang="fa-IR">
              <a:cs typeface="B Mitra" pitchFamily="2" charset="-78"/>
            </a:endParaRPr>
          </a:p>
        </p:txBody>
      </p:sp>
      <p:sp>
        <p:nvSpPr>
          <p:cNvPr id="9" name="Oval 4"/>
          <p:cNvSpPr>
            <a:spLocks noChangeArrowheads="1"/>
          </p:cNvSpPr>
          <p:nvPr/>
        </p:nvSpPr>
        <p:spPr bwMode="auto">
          <a:xfrm>
            <a:off x="2857488" y="3786190"/>
            <a:ext cx="2005034" cy="1843086"/>
          </a:xfrm>
          <a:prstGeom prst="ellipse">
            <a:avLst/>
          </a:prstGeom>
          <a:solidFill>
            <a:srgbClr val="000066"/>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a-IR" sz="2000" b="1" dirty="0" smtClean="0">
                <a:solidFill>
                  <a:srgbClr val="FFCC00"/>
                </a:solidFill>
                <a:cs typeface="B Mitra" pitchFamily="2" charset="-78"/>
              </a:rPr>
              <a:t>سهیم بودن و میراث</a:t>
            </a:r>
          </a:p>
          <a:p>
            <a:pPr algn="ctr"/>
            <a:r>
              <a:rPr lang="fa-IR" sz="2000" b="1" dirty="0" smtClean="0">
                <a:solidFill>
                  <a:srgbClr val="FFCC00"/>
                </a:solidFill>
                <a:cs typeface="B Mitra" pitchFamily="2" charset="-78"/>
              </a:rPr>
              <a:t>خیر به جا گذاشتن</a:t>
            </a:r>
          </a:p>
          <a:p>
            <a:pPr algn="ctr"/>
            <a:r>
              <a:rPr lang="fa-IR" sz="2000" b="1" dirty="0" smtClean="0">
                <a:solidFill>
                  <a:srgbClr val="FFCC00"/>
                </a:solidFill>
                <a:cs typeface="B Mitra" pitchFamily="2" charset="-78"/>
              </a:rPr>
              <a:t>(جان)</a:t>
            </a:r>
            <a:endParaRPr lang="en-US" sz="2000" b="1" dirty="0">
              <a:solidFill>
                <a:srgbClr val="FFCC00"/>
              </a:solidFill>
              <a:cs typeface="B Mitra" pitchFamily="2" charset="-78"/>
            </a:endParaRPr>
          </a:p>
        </p:txBody>
      </p:sp>
      <p:sp>
        <p:nvSpPr>
          <p:cNvPr id="10" name="Oval 5"/>
          <p:cNvSpPr>
            <a:spLocks noChangeArrowheads="1"/>
          </p:cNvSpPr>
          <p:nvPr/>
        </p:nvSpPr>
        <p:spPr bwMode="auto">
          <a:xfrm>
            <a:off x="2852718" y="1524000"/>
            <a:ext cx="2005034" cy="1981200"/>
          </a:xfrm>
          <a:prstGeom prst="ellipse">
            <a:avLst/>
          </a:prstGeom>
          <a:solidFill>
            <a:schemeClr val="accent1"/>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a-IR" sz="2400" b="1" dirty="0" smtClean="0">
                <a:cs typeface="B Mitra" pitchFamily="2" charset="-78"/>
              </a:rPr>
              <a:t>رشد و تعالی</a:t>
            </a:r>
          </a:p>
          <a:p>
            <a:pPr algn="ctr"/>
            <a:r>
              <a:rPr lang="fa-IR" sz="2400" b="1" dirty="0" smtClean="0">
                <a:cs typeface="B Mitra" pitchFamily="2" charset="-78"/>
              </a:rPr>
              <a:t>(ذهن)</a:t>
            </a:r>
            <a:endParaRPr lang="en-US" sz="2400" b="1" dirty="0">
              <a:cs typeface="B Mitra" pitchFamily="2" charset="-78"/>
            </a:endParaRPr>
          </a:p>
        </p:txBody>
      </p:sp>
      <p:sp>
        <p:nvSpPr>
          <p:cNvPr id="11" name="Oval 6"/>
          <p:cNvSpPr>
            <a:spLocks noChangeArrowheads="1"/>
          </p:cNvSpPr>
          <p:nvPr/>
        </p:nvSpPr>
        <p:spPr bwMode="auto">
          <a:xfrm>
            <a:off x="4681518" y="4876800"/>
            <a:ext cx="2033622" cy="1981200"/>
          </a:xfrm>
          <a:prstGeom prst="ellipse">
            <a:avLst/>
          </a:prstGeom>
          <a:solidFill>
            <a:srgbClr val="969696"/>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a-IR" sz="2400" b="1" dirty="0" smtClean="0">
                <a:cs typeface="B Mitra" pitchFamily="2" charset="-78"/>
              </a:rPr>
              <a:t>بقا و زندگی کردن</a:t>
            </a:r>
          </a:p>
          <a:p>
            <a:pPr algn="ctr"/>
            <a:r>
              <a:rPr lang="fa-IR" sz="2400" b="1" dirty="0" smtClean="0">
                <a:cs typeface="B Mitra" pitchFamily="2" charset="-78"/>
              </a:rPr>
              <a:t>(بدن)</a:t>
            </a:r>
            <a:endParaRPr lang="en-US" sz="2400" b="1" dirty="0">
              <a:cs typeface="B Mitra" pitchFamily="2" charset="-78"/>
            </a:endParaRPr>
          </a:p>
        </p:txBody>
      </p:sp>
      <p:sp>
        <p:nvSpPr>
          <p:cNvPr id="12" name="Oval 7"/>
          <p:cNvSpPr>
            <a:spLocks noChangeArrowheads="1"/>
          </p:cNvSpPr>
          <p:nvPr/>
        </p:nvSpPr>
        <p:spPr bwMode="auto">
          <a:xfrm>
            <a:off x="785786" y="4800600"/>
            <a:ext cx="2143132" cy="1981200"/>
          </a:xfrm>
          <a:prstGeom prst="ellipse">
            <a:avLst/>
          </a:prstGeom>
          <a:solidFill>
            <a:schemeClr val="accent2"/>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a-IR" sz="2000" b="1" dirty="0" smtClean="0">
                <a:cs typeface="B Mitra" pitchFamily="2" charset="-78"/>
              </a:rPr>
              <a:t>ارتباط و دوست داشتن</a:t>
            </a:r>
          </a:p>
          <a:p>
            <a:pPr algn="ctr"/>
            <a:r>
              <a:rPr lang="fa-IR" sz="2000" b="1" dirty="0" smtClean="0">
                <a:cs typeface="B Mitra" pitchFamily="2" charset="-78"/>
              </a:rPr>
              <a:t>(قلب)</a:t>
            </a:r>
            <a:endParaRPr lang="en-US" sz="20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28800" y="428604"/>
            <a:ext cx="7315200" cy="715962"/>
          </a:xfrm>
        </p:spPr>
        <p:txBody>
          <a:bodyPr>
            <a:noAutofit/>
          </a:bodyPr>
          <a:lstStyle/>
          <a:p>
            <a:r>
              <a:rPr lang="fa-IR" sz="4100" dirty="0" smtClean="0"/>
              <a:t>کار انسان کامل با چهار جزء</a:t>
            </a:r>
            <a:endParaRPr lang="en-US" sz="4100" dirty="0" smtClean="0"/>
          </a:p>
        </p:txBody>
      </p:sp>
      <p:sp>
        <p:nvSpPr>
          <p:cNvPr id="8" name="Oval 3"/>
          <p:cNvSpPr>
            <a:spLocks noChangeArrowheads="1"/>
          </p:cNvSpPr>
          <p:nvPr/>
        </p:nvSpPr>
        <p:spPr bwMode="auto">
          <a:xfrm>
            <a:off x="1785918" y="2743200"/>
            <a:ext cx="4038600" cy="3886200"/>
          </a:xfrm>
          <a:prstGeom prst="ellipse">
            <a:avLst/>
          </a:prstGeom>
          <a:noFill/>
          <a:ln w="76200">
            <a:solidFill>
              <a:schemeClr val="tx1"/>
            </a:solidFill>
            <a:round/>
            <a:headEnd/>
            <a:tailEnd/>
          </a:ln>
        </p:spPr>
        <p:txBody>
          <a:bodyPr wrap="none" anchor="ctr"/>
          <a:lstStyle/>
          <a:p>
            <a:pPr algn="ctr"/>
            <a:endParaRPr lang="fa-IR">
              <a:cs typeface="B Mitra" pitchFamily="2" charset="-78"/>
            </a:endParaRPr>
          </a:p>
        </p:txBody>
      </p:sp>
      <p:sp>
        <p:nvSpPr>
          <p:cNvPr id="9" name="Oval 4"/>
          <p:cNvSpPr>
            <a:spLocks noChangeArrowheads="1"/>
          </p:cNvSpPr>
          <p:nvPr/>
        </p:nvSpPr>
        <p:spPr bwMode="auto">
          <a:xfrm>
            <a:off x="2857488" y="3786190"/>
            <a:ext cx="2005034" cy="1843086"/>
          </a:xfrm>
          <a:prstGeom prst="ellipse">
            <a:avLst/>
          </a:prstGeom>
          <a:solidFill>
            <a:srgbClr val="000066"/>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a-IR" sz="2000" b="1" dirty="0" smtClean="0">
                <a:solidFill>
                  <a:srgbClr val="FFCC00"/>
                </a:solidFill>
                <a:cs typeface="B Mitra" pitchFamily="2" charset="-78"/>
              </a:rPr>
              <a:t>به من اجازه خدمت</a:t>
            </a:r>
          </a:p>
          <a:p>
            <a:pPr algn="ctr"/>
            <a:r>
              <a:rPr lang="fa-IR" sz="2000" b="1" dirty="0" smtClean="0">
                <a:solidFill>
                  <a:srgbClr val="FFCC00"/>
                </a:solidFill>
                <a:cs typeface="B Mitra" pitchFamily="2" charset="-78"/>
              </a:rPr>
              <a:t>بده</a:t>
            </a:r>
          </a:p>
          <a:p>
            <a:pPr algn="ctr"/>
            <a:r>
              <a:rPr lang="fa-IR" sz="2000" b="1" dirty="0" smtClean="0">
                <a:solidFill>
                  <a:srgbClr val="FFCC00"/>
                </a:solidFill>
                <a:cs typeface="B Mitra" pitchFamily="2" charset="-78"/>
              </a:rPr>
              <a:t>(جان)</a:t>
            </a:r>
            <a:endParaRPr lang="en-US" sz="2000" b="1" dirty="0">
              <a:solidFill>
                <a:srgbClr val="FFCC00"/>
              </a:solidFill>
              <a:cs typeface="B Mitra" pitchFamily="2" charset="-78"/>
            </a:endParaRPr>
          </a:p>
        </p:txBody>
      </p:sp>
      <p:sp>
        <p:nvSpPr>
          <p:cNvPr id="10" name="Oval 5"/>
          <p:cNvSpPr>
            <a:spLocks noChangeArrowheads="1"/>
          </p:cNvSpPr>
          <p:nvPr/>
        </p:nvSpPr>
        <p:spPr bwMode="auto">
          <a:xfrm>
            <a:off x="2852718" y="1524000"/>
            <a:ext cx="2005034" cy="1981200"/>
          </a:xfrm>
          <a:prstGeom prst="ellipse">
            <a:avLst/>
          </a:prstGeom>
          <a:solidFill>
            <a:schemeClr val="accent1"/>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a-IR" sz="2400" b="1" dirty="0" smtClean="0">
                <a:cs typeface="B Mitra" pitchFamily="2" charset="-78"/>
              </a:rPr>
              <a:t>با من خلاقانه</a:t>
            </a:r>
          </a:p>
          <a:p>
            <a:pPr algn="ctr"/>
            <a:r>
              <a:rPr lang="fa-IR" sz="2400" b="1" dirty="0" smtClean="0">
                <a:cs typeface="B Mitra" pitchFamily="2" charset="-78"/>
              </a:rPr>
              <a:t>برخورد کن</a:t>
            </a:r>
          </a:p>
          <a:p>
            <a:pPr algn="ctr"/>
            <a:r>
              <a:rPr lang="fa-IR" sz="2400" b="1" dirty="0" smtClean="0">
                <a:cs typeface="B Mitra" pitchFamily="2" charset="-78"/>
              </a:rPr>
              <a:t>(ذهن)</a:t>
            </a:r>
            <a:endParaRPr lang="en-US" sz="2400" b="1" dirty="0">
              <a:cs typeface="B Mitra" pitchFamily="2" charset="-78"/>
            </a:endParaRPr>
          </a:p>
        </p:txBody>
      </p:sp>
      <p:sp>
        <p:nvSpPr>
          <p:cNvPr id="11" name="Oval 6"/>
          <p:cNvSpPr>
            <a:spLocks noChangeArrowheads="1"/>
          </p:cNvSpPr>
          <p:nvPr/>
        </p:nvSpPr>
        <p:spPr bwMode="auto">
          <a:xfrm>
            <a:off x="4681518" y="4876800"/>
            <a:ext cx="2033622" cy="1981200"/>
          </a:xfrm>
          <a:prstGeom prst="ellipse">
            <a:avLst/>
          </a:prstGeom>
          <a:solidFill>
            <a:srgbClr val="969696"/>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a-IR" sz="2400" b="1" dirty="0" smtClean="0">
                <a:cs typeface="B Mitra" pitchFamily="2" charset="-78"/>
              </a:rPr>
              <a:t>به خوبی به من </a:t>
            </a:r>
          </a:p>
          <a:p>
            <a:pPr algn="ctr"/>
            <a:r>
              <a:rPr lang="fa-IR" sz="2400" b="1" dirty="0" smtClean="0">
                <a:cs typeface="B Mitra" pitchFamily="2" charset="-78"/>
              </a:rPr>
              <a:t>بپرداز</a:t>
            </a:r>
          </a:p>
          <a:p>
            <a:pPr algn="ctr"/>
            <a:r>
              <a:rPr lang="fa-IR" sz="2400" b="1" dirty="0" smtClean="0">
                <a:cs typeface="B Mitra" pitchFamily="2" charset="-78"/>
              </a:rPr>
              <a:t>(بدن)</a:t>
            </a:r>
            <a:endParaRPr lang="en-US" sz="2400" b="1" dirty="0">
              <a:cs typeface="B Mitra" pitchFamily="2" charset="-78"/>
            </a:endParaRPr>
          </a:p>
        </p:txBody>
      </p:sp>
      <p:sp>
        <p:nvSpPr>
          <p:cNvPr id="12" name="Oval 7"/>
          <p:cNvSpPr>
            <a:spLocks noChangeArrowheads="1"/>
          </p:cNvSpPr>
          <p:nvPr/>
        </p:nvSpPr>
        <p:spPr bwMode="auto">
          <a:xfrm>
            <a:off x="785786" y="4800600"/>
            <a:ext cx="2143132" cy="1981200"/>
          </a:xfrm>
          <a:prstGeom prst="ellipse">
            <a:avLst/>
          </a:prstGeom>
          <a:solidFill>
            <a:schemeClr val="accent2"/>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a-IR" sz="2000" b="1" dirty="0" smtClean="0">
                <a:cs typeface="B Mitra" pitchFamily="2" charset="-78"/>
              </a:rPr>
              <a:t>با مهربانی با من</a:t>
            </a:r>
          </a:p>
          <a:p>
            <a:pPr algn="ctr"/>
            <a:r>
              <a:rPr lang="fa-IR" sz="2000" b="1" dirty="0" smtClean="0">
                <a:cs typeface="B Mitra" pitchFamily="2" charset="-78"/>
              </a:rPr>
              <a:t>رفتار کن</a:t>
            </a:r>
          </a:p>
          <a:p>
            <a:pPr algn="ctr"/>
            <a:r>
              <a:rPr lang="fa-IR" sz="2000" b="1" dirty="0" smtClean="0">
                <a:cs typeface="B Mitra" pitchFamily="2" charset="-78"/>
              </a:rPr>
              <a:t>(قلب)</a:t>
            </a:r>
            <a:endParaRPr lang="en-US" sz="20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28596" y="428604"/>
            <a:ext cx="8715404" cy="715962"/>
          </a:xfrm>
        </p:spPr>
        <p:txBody>
          <a:bodyPr>
            <a:noAutofit/>
          </a:bodyPr>
          <a:lstStyle/>
          <a:p>
            <a:r>
              <a:rPr lang="fa-IR" sz="4100" dirty="0" smtClean="0"/>
              <a:t>چهار نوع هوش (</a:t>
            </a:r>
            <a:r>
              <a:rPr lang="en-US" sz="4400" dirty="0" smtClean="0"/>
              <a:t>intelligence quotient</a:t>
            </a:r>
            <a:r>
              <a:rPr lang="fa-IR" sz="4100" dirty="0" smtClean="0"/>
              <a:t>)</a:t>
            </a:r>
            <a:endParaRPr lang="en-US" sz="4100" dirty="0" smtClean="0"/>
          </a:p>
        </p:txBody>
      </p:sp>
      <p:sp>
        <p:nvSpPr>
          <p:cNvPr id="8" name="Oval 3"/>
          <p:cNvSpPr>
            <a:spLocks noChangeArrowheads="1"/>
          </p:cNvSpPr>
          <p:nvPr/>
        </p:nvSpPr>
        <p:spPr bwMode="auto">
          <a:xfrm>
            <a:off x="1785918" y="2743200"/>
            <a:ext cx="4038600" cy="3886200"/>
          </a:xfrm>
          <a:prstGeom prst="ellipse">
            <a:avLst/>
          </a:prstGeom>
          <a:noFill/>
          <a:ln w="76200">
            <a:solidFill>
              <a:schemeClr val="tx1"/>
            </a:solidFill>
            <a:round/>
            <a:headEnd/>
            <a:tailEnd/>
          </a:ln>
        </p:spPr>
        <p:txBody>
          <a:bodyPr wrap="none" anchor="ctr"/>
          <a:lstStyle/>
          <a:p>
            <a:pPr algn="ctr"/>
            <a:endParaRPr lang="fa-IR">
              <a:cs typeface="B Mitra" pitchFamily="2" charset="-78"/>
            </a:endParaRPr>
          </a:p>
        </p:txBody>
      </p:sp>
      <p:sp>
        <p:nvSpPr>
          <p:cNvPr id="9" name="Oval 4"/>
          <p:cNvSpPr>
            <a:spLocks noChangeArrowheads="1"/>
          </p:cNvSpPr>
          <p:nvPr/>
        </p:nvSpPr>
        <p:spPr bwMode="auto">
          <a:xfrm>
            <a:off x="2857488" y="3786190"/>
            <a:ext cx="2005034" cy="1843086"/>
          </a:xfrm>
          <a:prstGeom prst="ellipse">
            <a:avLst/>
          </a:prstGeom>
          <a:solidFill>
            <a:srgbClr val="000066"/>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en-US" sz="2000" b="1" dirty="0" smtClean="0">
                <a:solidFill>
                  <a:srgbClr val="FFCC00"/>
                </a:solidFill>
              </a:rPr>
              <a:t>SQ</a:t>
            </a:r>
          </a:p>
          <a:p>
            <a:pPr algn="ctr"/>
            <a:r>
              <a:rPr lang="en-US" sz="2000" b="1" dirty="0" smtClean="0">
                <a:solidFill>
                  <a:srgbClr val="FFCC00"/>
                </a:solidFill>
              </a:rPr>
              <a:t>Spiritual</a:t>
            </a:r>
          </a:p>
          <a:p>
            <a:pPr algn="ctr"/>
            <a:r>
              <a:rPr lang="en-US" sz="2000" b="1" dirty="0" smtClean="0">
                <a:solidFill>
                  <a:srgbClr val="FFCC00"/>
                </a:solidFill>
              </a:rPr>
              <a:t>(SPIRIT)</a:t>
            </a:r>
            <a:endParaRPr lang="en-US" sz="2000" b="1" dirty="0">
              <a:solidFill>
                <a:srgbClr val="FFCC00"/>
              </a:solidFill>
            </a:endParaRPr>
          </a:p>
        </p:txBody>
      </p:sp>
      <p:sp>
        <p:nvSpPr>
          <p:cNvPr id="10" name="Oval 5"/>
          <p:cNvSpPr>
            <a:spLocks noChangeArrowheads="1"/>
          </p:cNvSpPr>
          <p:nvPr/>
        </p:nvSpPr>
        <p:spPr bwMode="auto">
          <a:xfrm>
            <a:off x="2852718" y="1524000"/>
            <a:ext cx="2005034" cy="1981200"/>
          </a:xfrm>
          <a:prstGeom prst="ellipse">
            <a:avLst/>
          </a:prstGeom>
          <a:solidFill>
            <a:schemeClr val="accent1"/>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en-US" sz="2400" b="1" dirty="0" smtClean="0"/>
              <a:t>IQ</a:t>
            </a:r>
          </a:p>
          <a:p>
            <a:pPr algn="ctr"/>
            <a:r>
              <a:rPr lang="en-US" sz="2400" b="1" dirty="0" smtClean="0"/>
              <a:t>Mental</a:t>
            </a:r>
          </a:p>
          <a:p>
            <a:pPr algn="ctr"/>
            <a:r>
              <a:rPr lang="en-US" sz="2400" b="1" dirty="0" smtClean="0"/>
              <a:t>(MIND)</a:t>
            </a:r>
            <a:endParaRPr lang="en-US" sz="2400" b="1" dirty="0"/>
          </a:p>
        </p:txBody>
      </p:sp>
      <p:sp>
        <p:nvSpPr>
          <p:cNvPr id="11" name="Oval 6"/>
          <p:cNvSpPr>
            <a:spLocks noChangeArrowheads="1"/>
          </p:cNvSpPr>
          <p:nvPr/>
        </p:nvSpPr>
        <p:spPr bwMode="auto">
          <a:xfrm>
            <a:off x="4681518" y="4876800"/>
            <a:ext cx="2033622" cy="1981200"/>
          </a:xfrm>
          <a:prstGeom prst="ellipse">
            <a:avLst/>
          </a:prstGeom>
          <a:solidFill>
            <a:srgbClr val="969696"/>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en-US" sz="2400" b="1" dirty="0" smtClean="0"/>
              <a:t>PQ</a:t>
            </a:r>
          </a:p>
          <a:p>
            <a:pPr algn="ctr"/>
            <a:r>
              <a:rPr lang="en-US" sz="2400" b="1" dirty="0" smtClean="0"/>
              <a:t>Physical</a:t>
            </a:r>
          </a:p>
          <a:p>
            <a:pPr algn="ctr"/>
            <a:r>
              <a:rPr lang="en-US" sz="2400" b="1" dirty="0" smtClean="0"/>
              <a:t>(BODY</a:t>
            </a:r>
            <a:endParaRPr lang="en-US" sz="2400" b="1" dirty="0"/>
          </a:p>
        </p:txBody>
      </p:sp>
      <p:sp>
        <p:nvSpPr>
          <p:cNvPr id="12" name="Oval 7"/>
          <p:cNvSpPr>
            <a:spLocks noChangeArrowheads="1"/>
          </p:cNvSpPr>
          <p:nvPr/>
        </p:nvSpPr>
        <p:spPr bwMode="auto">
          <a:xfrm>
            <a:off x="785786" y="4800600"/>
            <a:ext cx="2143132" cy="1981200"/>
          </a:xfrm>
          <a:prstGeom prst="ellipse">
            <a:avLst/>
          </a:prstGeom>
          <a:solidFill>
            <a:schemeClr val="accent2"/>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en-US" sz="2000" b="1" dirty="0" smtClean="0"/>
              <a:t>EQ</a:t>
            </a:r>
          </a:p>
          <a:p>
            <a:pPr algn="ctr"/>
            <a:r>
              <a:rPr lang="en-US" sz="2000" b="1" dirty="0" smtClean="0"/>
              <a:t>Emotional</a:t>
            </a:r>
          </a:p>
          <a:p>
            <a:pPr algn="ctr"/>
            <a:r>
              <a:rPr lang="en-US" sz="2000" b="1" dirty="0" smtClean="0"/>
              <a:t>(HEART)</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شاخصهای ارزیابی رشد و تعالی جامعه</a:t>
            </a:r>
            <a:endParaRPr lang="en-US" dirty="0"/>
          </a:p>
        </p:txBody>
      </p:sp>
      <p:sp>
        <p:nvSpPr>
          <p:cNvPr id="3" name="Content Placeholder 2"/>
          <p:cNvSpPr>
            <a:spLocks noGrp="1"/>
          </p:cNvSpPr>
          <p:nvPr>
            <p:ph idx="1"/>
          </p:nvPr>
        </p:nvSpPr>
        <p:spPr>
          <a:xfrm>
            <a:off x="457200" y="1774825"/>
            <a:ext cx="8229600" cy="2082803"/>
          </a:xfrm>
        </p:spPr>
        <p:txBody>
          <a:bodyPr/>
          <a:lstStyle/>
          <a:p>
            <a:r>
              <a:rPr lang="fa-IR" dirty="0" smtClean="0"/>
              <a:t>توان اقتصادی</a:t>
            </a:r>
          </a:p>
          <a:p>
            <a:endParaRPr lang="fa-IR" dirty="0" smtClean="0"/>
          </a:p>
          <a:p>
            <a:r>
              <a:rPr lang="fa-IR" dirty="0" smtClean="0"/>
              <a:t>کيفيتِ فرآيندِ نوآوری</a:t>
            </a:r>
          </a:p>
          <a:p>
            <a:endParaRPr lang="fa-IR" dirty="0" smtClean="0"/>
          </a:p>
          <a:p>
            <a:endParaRPr lang="fa-IR" dirty="0" smtClean="0"/>
          </a:p>
          <a:p>
            <a:r>
              <a:rPr lang="fa-IR" dirty="0" smtClean="0"/>
              <a:t>سطح مهارت و دسترسی به سرمايه های انسانی</a:t>
            </a:r>
          </a:p>
          <a:p>
            <a:endParaRPr lang="fa-IR" dirty="0" smtClean="0"/>
          </a:p>
          <a:p>
            <a:endParaRPr lang="fa-IR" dirty="0" smtClean="0"/>
          </a:p>
          <a:p>
            <a:endParaRPr lang="fa-IR" dirty="0" smtClean="0"/>
          </a:p>
          <a:p>
            <a:r>
              <a:rPr lang="fa-IR" dirty="0" smtClean="0"/>
              <a:t>غِناء سرمايه های فرهنگی و اجتماعی</a:t>
            </a:r>
          </a:p>
          <a:p>
            <a:endParaRPr lang="en-US" dirty="0"/>
          </a:p>
        </p:txBody>
      </p:sp>
      <p:sp>
        <p:nvSpPr>
          <p:cNvPr id="4" name="Footer Placeholder 3"/>
          <p:cNvSpPr>
            <a:spLocks noGrp="1"/>
          </p:cNvSpPr>
          <p:nvPr>
            <p:ph type="ftr" sz="quarter" idx="11"/>
          </p:nvPr>
        </p:nvSpPr>
        <p:spPr/>
        <p:txBody>
          <a:bodyPr/>
          <a:lstStyle/>
          <a:p>
            <a:pPr>
              <a:defRPr/>
            </a:pPr>
            <a:r>
              <a:rPr lang="fa-IR" dirty="0"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36</a:t>
            </a:fld>
            <a:endParaRPr lang="en-US"/>
          </a:p>
        </p:txBody>
      </p:sp>
      <p:sp>
        <p:nvSpPr>
          <p:cNvPr id="7" name="Rectangular Callout 6"/>
          <p:cNvSpPr/>
          <p:nvPr/>
        </p:nvSpPr>
        <p:spPr>
          <a:xfrm>
            <a:off x="214282" y="1714488"/>
            <a:ext cx="5715008" cy="1214446"/>
          </a:xfrm>
          <a:prstGeom prst="wedgeRectCallout">
            <a:avLst>
              <a:gd name="adj1" fmla="val 61384"/>
              <a:gd name="adj2" fmla="val -10665"/>
            </a:avLst>
          </a:prstGeom>
          <a:solidFill>
            <a:schemeClr val="accent1">
              <a:lumMod val="20000"/>
              <a:lumOff val="80000"/>
            </a:schemeClr>
          </a:solidFill>
          <a:ln>
            <a:solidFill>
              <a:srgbClr val="0070C0"/>
            </a:solid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eaLnBrk="1" hangingPunct="1"/>
            <a:r>
              <a:rPr lang="fa-IR" dirty="0" smtClean="0">
                <a:solidFill>
                  <a:schemeClr val="tx1"/>
                </a:solidFill>
              </a:rPr>
              <a:t>رشد بخش دانش و فن آوريهای پيشرفته</a:t>
            </a:r>
          </a:p>
          <a:p>
            <a:pPr marL="0" lvl="1" eaLnBrk="1" hangingPunct="1"/>
            <a:r>
              <a:rPr lang="fa-IR" dirty="0" smtClean="0">
                <a:solidFill>
                  <a:schemeClr val="tx1"/>
                </a:solidFill>
              </a:rPr>
              <a:t>تغيير شاخصهای بيکاری</a:t>
            </a:r>
          </a:p>
          <a:p>
            <a:pPr marL="0" lvl="1" eaLnBrk="1" hangingPunct="1"/>
            <a:r>
              <a:rPr lang="fa-IR" dirty="0" smtClean="0">
                <a:solidFill>
                  <a:schemeClr val="tx1"/>
                </a:solidFill>
              </a:rPr>
              <a:t>درآمد خالص سرانه</a:t>
            </a:r>
          </a:p>
          <a:p>
            <a:pPr marL="0" lvl="1" eaLnBrk="1" hangingPunct="1"/>
            <a:r>
              <a:rPr lang="fa-IR" dirty="0" smtClean="0">
                <a:solidFill>
                  <a:schemeClr val="tx1"/>
                </a:solidFill>
              </a:rPr>
              <a:t>درصد نيروی شاغل در بخش دانش و فن آوريهای پيشرفته</a:t>
            </a:r>
            <a:endParaRPr lang="en-US" dirty="0" smtClean="0">
              <a:solidFill>
                <a:schemeClr val="tx1"/>
              </a:solidFill>
              <a:cs typeface="Arial" pitchFamily="34" charset="0"/>
            </a:endParaRPr>
          </a:p>
          <a:p>
            <a:pPr algn="ctr"/>
            <a:endParaRPr lang="en-US" dirty="0"/>
          </a:p>
        </p:txBody>
      </p:sp>
      <p:sp>
        <p:nvSpPr>
          <p:cNvPr id="8" name="Rectangular Callout 7"/>
          <p:cNvSpPr/>
          <p:nvPr/>
        </p:nvSpPr>
        <p:spPr>
          <a:xfrm>
            <a:off x="285720" y="3286124"/>
            <a:ext cx="7143800" cy="1071570"/>
          </a:xfrm>
          <a:prstGeom prst="wedgeRectCallout">
            <a:avLst>
              <a:gd name="adj1" fmla="val 55417"/>
              <a:gd name="adj2" fmla="val -52141"/>
            </a:avLst>
          </a:prstGeom>
          <a:solidFill>
            <a:schemeClr val="accent1">
              <a:lumMod val="20000"/>
              <a:lumOff val="80000"/>
            </a:schemeClr>
          </a:solidFill>
          <a:ln>
            <a:solidFill>
              <a:srgbClr val="0070C0"/>
            </a:solid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eaLnBrk="1" hangingPunct="1"/>
            <a:r>
              <a:rPr lang="fa-IR" dirty="0" smtClean="0">
                <a:solidFill>
                  <a:schemeClr val="tx1"/>
                </a:solidFill>
              </a:rPr>
              <a:t>سرانه ثبت اختراعات</a:t>
            </a:r>
          </a:p>
          <a:p>
            <a:pPr marL="0" lvl="1" eaLnBrk="1" hangingPunct="1"/>
            <a:r>
              <a:rPr lang="fa-IR" dirty="0" smtClean="0">
                <a:solidFill>
                  <a:schemeClr val="tx1"/>
                </a:solidFill>
              </a:rPr>
              <a:t>سرانه بهره بردای از فن آوريهای نوين </a:t>
            </a:r>
          </a:p>
          <a:p>
            <a:pPr marL="0" lvl="1" eaLnBrk="1" hangingPunct="1"/>
            <a:r>
              <a:rPr lang="fa-IR" dirty="0" smtClean="0">
                <a:solidFill>
                  <a:schemeClr val="tx1"/>
                </a:solidFill>
              </a:rPr>
              <a:t>دسترسی به سرمايه های قابل سرمايه گزاری در بخش مخاطره آميز</a:t>
            </a:r>
          </a:p>
          <a:p>
            <a:pPr algn="ctr"/>
            <a:endParaRPr lang="en-US" dirty="0"/>
          </a:p>
        </p:txBody>
      </p:sp>
      <p:sp>
        <p:nvSpPr>
          <p:cNvPr id="9" name="Rectangular Callout 8"/>
          <p:cNvSpPr/>
          <p:nvPr/>
        </p:nvSpPr>
        <p:spPr>
          <a:xfrm>
            <a:off x="4214810" y="5214950"/>
            <a:ext cx="4143404" cy="928694"/>
          </a:xfrm>
          <a:prstGeom prst="wedgeRectCallout">
            <a:avLst>
              <a:gd name="adj1" fmla="val 23115"/>
              <a:gd name="adj2" fmla="val -103333"/>
            </a:avLst>
          </a:prstGeom>
          <a:solidFill>
            <a:schemeClr val="accent1">
              <a:lumMod val="20000"/>
              <a:lumOff val="80000"/>
            </a:schemeClr>
          </a:solidFill>
          <a:ln>
            <a:solidFill>
              <a:srgbClr val="0070C0"/>
            </a:solid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eaLnBrk="1" hangingPunct="1"/>
            <a:r>
              <a:rPr lang="fa-IR" dirty="0" smtClean="0">
                <a:solidFill>
                  <a:schemeClr val="tx1"/>
                </a:solidFill>
              </a:rPr>
              <a:t>ميزان افزايش فارغ التحصيلان دانشگاهی</a:t>
            </a:r>
          </a:p>
          <a:p>
            <a:pPr marL="0" lvl="1" eaLnBrk="1" hangingPunct="1"/>
            <a:r>
              <a:rPr lang="fa-IR" dirty="0" smtClean="0">
                <a:solidFill>
                  <a:schemeClr val="tx1"/>
                </a:solidFill>
              </a:rPr>
              <a:t>رشد دموگرافيک</a:t>
            </a:r>
          </a:p>
          <a:p>
            <a:pPr marL="0" lvl="1" eaLnBrk="1" hangingPunct="1"/>
            <a:r>
              <a:rPr lang="fa-IR" dirty="0" smtClean="0">
                <a:solidFill>
                  <a:schemeClr val="tx1"/>
                </a:solidFill>
              </a:rPr>
              <a:t>ميزان تحصيلات دانشگاهی مهاجران</a:t>
            </a:r>
            <a:endParaRPr lang="en-US" dirty="0">
              <a:solidFill>
                <a:schemeClr val="tx1"/>
              </a:solidFill>
            </a:endParaRPr>
          </a:p>
        </p:txBody>
      </p:sp>
      <p:sp>
        <p:nvSpPr>
          <p:cNvPr id="11" name="Rectangular Callout 10"/>
          <p:cNvSpPr/>
          <p:nvPr/>
        </p:nvSpPr>
        <p:spPr>
          <a:xfrm>
            <a:off x="214282" y="5429264"/>
            <a:ext cx="3429024" cy="928694"/>
          </a:xfrm>
          <a:prstGeom prst="wedgeRectCallout">
            <a:avLst>
              <a:gd name="adj1" fmla="val 61376"/>
              <a:gd name="adj2" fmla="val 56875"/>
            </a:avLst>
          </a:prstGeom>
          <a:solidFill>
            <a:schemeClr val="accent1">
              <a:lumMod val="20000"/>
              <a:lumOff val="80000"/>
            </a:schemeClr>
          </a:solidFill>
          <a:ln>
            <a:solidFill>
              <a:srgbClr val="0070C0"/>
            </a:solid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eaLnBrk="1" hangingPunct="1"/>
            <a:r>
              <a:rPr lang="fa-IR" dirty="0" smtClean="0">
                <a:solidFill>
                  <a:schemeClr val="tx1"/>
                </a:solidFill>
              </a:rPr>
              <a:t>ماهيت چند نژادی ِ شهر</a:t>
            </a:r>
          </a:p>
          <a:p>
            <a:pPr marL="0" lvl="1" eaLnBrk="1" hangingPunct="1"/>
            <a:r>
              <a:rPr lang="fa-IR" dirty="0" smtClean="0">
                <a:solidFill>
                  <a:schemeClr val="tx1"/>
                </a:solidFill>
              </a:rPr>
              <a:t>ميزان پذيرش تنوعهای اجتماعی</a:t>
            </a:r>
          </a:p>
          <a:p>
            <a:pPr marL="0" lvl="1" eaLnBrk="1" hangingPunct="1"/>
            <a:r>
              <a:rPr lang="fa-IR" dirty="0" smtClean="0">
                <a:solidFill>
                  <a:schemeClr val="tx1"/>
                </a:solidFill>
              </a:rPr>
              <a:t>نسبت هنرمندان</a:t>
            </a:r>
            <a:endParaRPr lang="en-US" dirty="0" smtClean="0">
              <a:solidFill>
                <a:schemeClr val="tx1"/>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همگرایی و واگرایی علوم</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37</a:t>
            </a:fld>
            <a:endParaRPr lang="en-US"/>
          </a:p>
        </p:txBody>
      </p:sp>
      <p:sp>
        <p:nvSpPr>
          <p:cNvPr id="7" name="Content Placeholder 6"/>
          <p:cNvSpPr>
            <a:spLocks noGrp="1"/>
          </p:cNvSpPr>
          <p:nvPr>
            <p:ph idx="1"/>
          </p:nvPr>
        </p:nvSpPr>
        <p:spPr/>
        <p:txBody>
          <a:bodyPr/>
          <a:lstStyle/>
          <a:p>
            <a:r>
              <a:rPr lang="fa-IR" dirty="0" smtClean="0"/>
              <a:t>توسعه علم از طریق شاخه شاخه شدن (</a:t>
            </a:r>
            <a:r>
              <a:rPr lang="en-US" dirty="0" smtClean="0"/>
              <a:t>Directional</a:t>
            </a:r>
            <a:r>
              <a:rPr lang="fa-IR" dirty="0" smtClean="0"/>
              <a:t>)</a:t>
            </a:r>
          </a:p>
          <a:p>
            <a:r>
              <a:rPr lang="fa-IR" dirty="0" smtClean="0"/>
              <a:t>توسعه علم از طریق ترکیب شاخه های علوم مختلف: تحولی عمیق در دهه های اخیر (</a:t>
            </a:r>
            <a:r>
              <a:rPr lang="en-US" dirty="0" smtClean="0">
                <a:cs typeface="Arial" charset="0"/>
              </a:rPr>
              <a:t>Intersectional</a:t>
            </a:r>
            <a:r>
              <a:rPr lang="fa-IR" dirty="0" smtClean="0"/>
              <a:t>)</a:t>
            </a:r>
          </a:p>
          <a:p>
            <a:r>
              <a:rPr lang="fa-IR" dirty="0" smtClean="0"/>
              <a:t>وقتی که به محل تلاقی حوزه های، رشته ها يا فرهنگها پا می گذاريم، می توانيم مفاهيم موجود را به گونه ای تلفيق کنيم که تعداد زيادی ايدۀ خارق العاده ايجاد شود</a:t>
            </a:r>
          </a:p>
          <a:p>
            <a:endParaRPr lang="en-US" dirty="0"/>
          </a:p>
        </p:txBody>
      </p:sp>
      <p:pic>
        <p:nvPicPr>
          <p:cNvPr id="8" name="Picture 7" descr="079"/>
          <p:cNvPicPr>
            <a:picLocks noChangeAspect="1" noChangeArrowheads="1"/>
          </p:cNvPicPr>
          <p:nvPr/>
        </p:nvPicPr>
        <p:blipFill>
          <a:blip r:embed="rId3"/>
          <a:srcRect/>
          <a:stretch>
            <a:fillRect/>
          </a:stretch>
        </p:blipFill>
        <p:spPr bwMode="auto">
          <a:xfrm>
            <a:off x="214282" y="4286256"/>
            <a:ext cx="3286148" cy="24646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خصوصیات ایده های بین بخشی</a:t>
            </a:r>
            <a:endParaRPr lang="en-US" dirty="0"/>
          </a:p>
        </p:txBody>
      </p:sp>
      <p:sp>
        <p:nvSpPr>
          <p:cNvPr id="3" name="Content Placeholder 2"/>
          <p:cNvSpPr>
            <a:spLocks noGrp="1"/>
          </p:cNvSpPr>
          <p:nvPr>
            <p:ph idx="1"/>
          </p:nvPr>
        </p:nvSpPr>
        <p:spPr/>
        <p:txBody>
          <a:bodyPr/>
          <a:lstStyle/>
          <a:p>
            <a:pPr>
              <a:lnSpc>
                <a:spcPct val="115000"/>
              </a:lnSpc>
              <a:buFontTx/>
              <a:buAutoNum type="arabicPeriod"/>
            </a:pPr>
            <a:r>
              <a:rPr lang="fa-IR" dirty="0" smtClean="0"/>
              <a:t>تعجب بر انگيزند</a:t>
            </a:r>
            <a:endParaRPr lang="en-US" dirty="0" smtClean="0">
              <a:ea typeface="Calibri" pitchFamily="34" charset="0"/>
              <a:cs typeface="Arial" charset="0"/>
            </a:endParaRPr>
          </a:p>
          <a:p>
            <a:pPr>
              <a:lnSpc>
                <a:spcPct val="115000"/>
              </a:lnSpc>
              <a:buFontTx/>
              <a:buAutoNum type="arabicPeriod"/>
            </a:pPr>
            <a:r>
              <a:rPr lang="fa-IR" dirty="0" smtClean="0"/>
              <a:t>جهشی در جهتی کاملا تازه ايجاد می کنند.</a:t>
            </a:r>
            <a:endParaRPr lang="en-US" dirty="0" smtClean="0">
              <a:cs typeface="Arial" charset="0"/>
            </a:endParaRPr>
          </a:p>
          <a:p>
            <a:pPr>
              <a:lnSpc>
                <a:spcPct val="115000"/>
              </a:lnSpc>
              <a:buFontTx/>
              <a:buAutoNum type="arabicPeriod"/>
            </a:pPr>
            <a:r>
              <a:rPr lang="fa-IR" dirty="0" smtClean="0"/>
              <a:t>حوزه  کاملا جديدی را باز می کنند.</a:t>
            </a:r>
            <a:endParaRPr lang="en-US" dirty="0" smtClean="0">
              <a:cs typeface="Arial" charset="0"/>
            </a:endParaRPr>
          </a:p>
          <a:p>
            <a:pPr>
              <a:lnSpc>
                <a:spcPct val="115000"/>
              </a:lnSpc>
              <a:buFontTx/>
              <a:buAutoNum type="arabicPeriod"/>
            </a:pPr>
            <a:r>
              <a:rPr lang="fa-IR" dirty="0" smtClean="0"/>
              <a:t>برای فرد ، گروه يا موسسه فضای جديد توليد می کنند</a:t>
            </a:r>
            <a:endParaRPr lang="en-US" dirty="0" smtClean="0">
              <a:cs typeface="Arial" charset="0"/>
            </a:endParaRPr>
          </a:p>
          <a:p>
            <a:pPr>
              <a:lnSpc>
                <a:spcPct val="115000"/>
              </a:lnSpc>
              <a:buFontTx/>
              <a:buAutoNum type="arabicPeriod"/>
            </a:pPr>
            <a:r>
              <a:rPr lang="fa-IR" dirty="0" smtClean="0"/>
              <a:t>افراد دنباله رو می آفرينند.</a:t>
            </a:r>
            <a:endParaRPr lang="en-US" dirty="0" smtClean="0">
              <a:cs typeface="Arial" charset="0"/>
            </a:endParaRPr>
          </a:p>
          <a:p>
            <a:pPr>
              <a:lnSpc>
                <a:spcPct val="115000"/>
              </a:lnSpc>
              <a:buFontTx/>
              <a:buAutoNum type="arabicPeriod"/>
            </a:pPr>
            <a:r>
              <a:rPr lang="fa-IR" dirty="0" smtClean="0"/>
              <a:t>منبعی برای نوآوريهای جهت دار در طی سالهای بعد می شوند</a:t>
            </a:r>
            <a:endParaRPr lang="en-US" dirty="0" smtClean="0">
              <a:cs typeface="Arial" charset="0"/>
            </a:endParaRPr>
          </a:p>
          <a:p>
            <a:pPr>
              <a:lnSpc>
                <a:spcPct val="115000"/>
              </a:lnSpc>
              <a:spcAft>
                <a:spcPts val="1000"/>
              </a:spcAft>
              <a:buFontTx/>
              <a:buAutoNum type="arabicPeriod"/>
            </a:pPr>
            <a:r>
              <a:rPr lang="fa-IR" dirty="0" smtClean="0"/>
              <a:t>می توانند دنيا را به طرز غير قابل باوری تحت تاثير قرار دهند</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686800" cy="1252728"/>
          </a:xfrm>
        </p:spPr>
        <p:txBody>
          <a:bodyPr>
            <a:normAutofit fontScale="90000"/>
          </a:bodyPr>
          <a:lstStyle/>
          <a:p>
            <a:r>
              <a:rPr lang="fa-IR" dirty="0" smtClean="0"/>
              <a:t>چرا در عصر ما ايده های بين بخشی مهم ترند؟</a:t>
            </a:r>
            <a:endParaRPr lang="en-US" dirty="0"/>
          </a:p>
        </p:txBody>
      </p:sp>
      <p:sp>
        <p:nvSpPr>
          <p:cNvPr id="3" name="Content Placeholder 2"/>
          <p:cNvSpPr>
            <a:spLocks noGrp="1"/>
          </p:cNvSpPr>
          <p:nvPr>
            <p:ph idx="1"/>
          </p:nvPr>
        </p:nvSpPr>
        <p:spPr/>
        <p:txBody>
          <a:bodyPr/>
          <a:lstStyle/>
          <a:p>
            <a:r>
              <a:rPr lang="fa-IR" dirty="0" smtClean="0"/>
              <a:t>ارتباطات</a:t>
            </a:r>
          </a:p>
          <a:p>
            <a:r>
              <a:rPr lang="fa-IR" dirty="0" smtClean="0"/>
              <a:t>مسافرتها</a:t>
            </a:r>
          </a:p>
          <a:p>
            <a:r>
              <a:rPr lang="fa-IR" dirty="0" smtClean="0"/>
              <a:t>تقارب علوم</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رويکرد اجتماعی-فرهنگی به خلاقيت</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a:t>
            </a:fld>
            <a:endParaRPr lang="en-US"/>
          </a:p>
        </p:txBody>
      </p:sp>
      <p:pic>
        <p:nvPicPr>
          <p:cNvPr id="7" name="Picture 2" descr="C:\Documents and Settings\Alireza\My Documents\My Pictures\046_yumor.jpg"/>
          <p:cNvPicPr>
            <a:picLocks noChangeAspect="1" noChangeArrowheads="1"/>
          </p:cNvPicPr>
          <p:nvPr/>
        </p:nvPicPr>
        <p:blipFill>
          <a:blip r:embed="rId3"/>
          <a:srcRect/>
          <a:stretch>
            <a:fillRect/>
          </a:stretch>
        </p:blipFill>
        <p:spPr bwMode="auto">
          <a:xfrm>
            <a:off x="2285984" y="2928934"/>
            <a:ext cx="4714908" cy="3530052"/>
          </a:xfrm>
          <a:prstGeom prst="rect">
            <a:avLst/>
          </a:prstGeom>
          <a:noFill/>
          <a:ln w="9525">
            <a:noFill/>
            <a:miter lim="800000"/>
            <a:headEnd/>
            <a:tailEnd/>
          </a:ln>
        </p:spPr>
      </p:pic>
      <p:sp>
        <p:nvSpPr>
          <p:cNvPr id="9" name="Content Placeholder 8"/>
          <p:cNvSpPr>
            <a:spLocks noGrp="1"/>
          </p:cNvSpPr>
          <p:nvPr>
            <p:ph idx="1"/>
          </p:nvPr>
        </p:nvSpPr>
        <p:spPr/>
        <p:txBody>
          <a:bodyPr/>
          <a:lstStyle/>
          <a:p>
            <a:r>
              <a:rPr lang="fa-IR" dirty="0" smtClean="0"/>
              <a:t>تعريف خلاقيت در طول تاريخ بسته به فرهنگ و  بستر آن فرهنگ تفاوت کرده است.</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پارادایم توماس کوهن</a:t>
            </a:r>
            <a:endParaRPr lang="en-US" dirty="0"/>
          </a:p>
        </p:txBody>
      </p:sp>
      <p:sp>
        <p:nvSpPr>
          <p:cNvPr id="3" name="Content Placeholder 2"/>
          <p:cNvSpPr>
            <a:spLocks noGrp="1"/>
          </p:cNvSpPr>
          <p:nvPr>
            <p:ph idx="1"/>
          </p:nvPr>
        </p:nvSpPr>
        <p:spPr/>
        <p:txBody>
          <a:bodyPr/>
          <a:lstStyle/>
          <a:p>
            <a:r>
              <a:rPr lang="fa-IR" dirty="0" smtClean="0"/>
              <a:t>تقريبا هميشه کسی که اختراعات اساسی يک پارادايم جديد را انجام می دهد،</a:t>
            </a:r>
          </a:p>
          <a:p>
            <a:r>
              <a:rPr lang="fa-IR" dirty="0" smtClean="0"/>
              <a:t>يا خيلی جوان است</a:t>
            </a:r>
          </a:p>
          <a:p>
            <a:r>
              <a:rPr lang="fa-IR" dirty="0" smtClean="0"/>
              <a:t>يا در حوزه ای که پارادايمش</a:t>
            </a:r>
          </a:p>
          <a:p>
            <a:pPr indent="11113">
              <a:buNone/>
            </a:pPr>
            <a:r>
              <a:rPr lang="fa-IR" dirty="0" smtClean="0"/>
              <a:t>را تغيير می دهد، تازه است.</a:t>
            </a:r>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40</a:t>
            </a:fld>
            <a:endParaRPr lang="en-US"/>
          </a:p>
        </p:txBody>
      </p:sp>
      <p:pic>
        <p:nvPicPr>
          <p:cNvPr id="6" name="Picture 2" descr="C:\Documents and Settings\Alireza\My Documents\My Pictures\portrait_sempe.jpg"/>
          <p:cNvPicPr>
            <a:picLocks noChangeAspect="1" noChangeArrowheads="1"/>
          </p:cNvPicPr>
          <p:nvPr/>
        </p:nvPicPr>
        <p:blipFill>
          <a:blip r:embed="rId3"/>
          <a:srcRect/>
          <a:stretch>
            <a:fillRect/>
          </a:stretch>
        </p:blipFill>
        <p:spPr bwMode="auto">
          <a:xfrm>
            <a:off x="285720" y="2285992"/>
            <a:ext cx="3070013" cy="4286256"/>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انگیزه</a:t>
            </a:r>
            <a:endParaRPr lang="en-US" dirty="0"/>
          </a:p>
        </p:txBody>
      </p:sp>
      <p:sp>
        <p:nvSpPr>
          <p:cNvPr id="3" name="Content Placeholder 2"/>
          <p:cNvSpPr>
            <a:spLocks noGrp="1"/>
          </p:cNvSpPr>
          <p:nvPr>
            <p:ph idx="1"/>
          </p:nvPr>
        </p:nvSpPr>
        <p:spPr/>
        <p:txBody>
          <a:bodyPr/>
          <a:lstStyle/>
          <a:p>
            <a:r>
              <a:rPr lang="fa-IR" dirty="0" smtClean="0"/>
              <a:t>محرکهای درونی</a:t>
            </a:r>
          </a:p>
          <a:p>
            <a:endParaRPr lang="fa-IR" dirty="0" smtClean="0"/>
          </a:p>
          <a:p>
            <a:r>
              <a:rPr lang="fa-IR" dirty="0" smtClean="0"/>
              <a:t>محرکهای بیرون و مشوقهای عمدتاً مادی</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مديران چگونه بر خلاقيت اثر می گذارند</a:t>
            </a:r>
            <a:endParaRPr lang="en-US" dirty="0"/>
          </a:p>
        </p:txBody>
      </p:sp>
      <p:sp>
        <p:nvSpPr>
          <p:cNvPr id="3" name="Content Placeholder 2"/>
          <p:cNvSpPr>
            <a:spLocks noGrp="1"/>
          </p:cNvSpPr>
          <p:nvPr>
            <p:ph idx="1"/>
          </p:nvPr>
        </p:nvSpPr>
        <p:spPr/>
        <p:txBody>
          <a:bodyPr/>
          <a:lstStyle/>
          <a:p>
            <a:r>
              <a:rPr lang="fa-IR" sz="4400" dirty="0" smtClean="0"/>
              <a:t>چالش ها</a:t>
            </a:r>
            <a:endParaRPr lang="en-US" sz="4400" dirty="0" smtClean="0"/>
          </a:p>
          <a:p>
            <a:r>
              <a:rPr lang="fa-IR" sz="4400" dirty="0" smtClean="0"/>
              <a:t>آزادی</a:t>
            </a:r>
            <a:endParaRPr lang="en-US" sz="4400" dirty="0" smtClean="0"/>
          </a:p>
          <a:p>
            <a:r>
              <a:rPr lang="fa-IR" sz="4400" dirty="0" smtClean="0"/>
              <a:t>منابع</a:t>
            </a:r>
            <a:endParaRPr lang="en-US" sz="4400" dirty="0" smtClean="0"/>
          </a:p>
          <a:p>
            <a:r>
              <a:rPr lang="fa-IR" sz="4400" dirty="0" smtClean="0"/>
              <a:t>گروه های کاری</a:t>
            </a:r>
            <a:endParaRPr lang="en-US" sz="4400" dirty="0" smtClean="0"/>
          </a:p>
          <a:p>
            <a:r>
              <a:rPr lang="fa-IR" sz="4400" dirty="0" smtClean="0"/>
              <a:t>تشويق</a:t>
            </a:r>
            <a:endParaRPr lang="en-US" sz="4400" dirty="0" smtClean="0"/>
          </a:p>
          <a:p>
            <a:r>
              <a:rPr lang="fa-IR" sz="4400" dirty="0" smtClean="0"/>
              <a:t>حمايت سازمان</a:t>
            </a:r>
            <a:endParaRPr lang="en-US" sz="4400" dirty="0" smtClean="0"/>
          </a:p>
          <a:p>
            <a:endParaRPr lang="en-US" sz="4400" dirty="0"/>
          </a:p>
        </p:txBody>
      </p:sp>
      <p:sp>
        <p:nvSpPr>
          <p:cNvPr id="4" name="Footer Placeholder 3"/>
          <p:cNvSpPr>
            <a:spLocks noGrp="1"/>
          </p:cNvSpPr>
          <p:nvPr>
            <p:ph type="ftr" sz="quarter" idx="11"/>
          </p:nvPr>
        </p:nvSpPr>
        <p:spPr/>
        <p:txBody>
          <a:bodyPr/>
          <a:lstStyle/>
          <a:p>
            <a:pPr>
              <a:defRPr/>
            </a:pPr>
            <a:r>
              <a:rPr lang="fa-IR" dirty="0"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مديران چگونه بر خلاقيت اثر می گذارند</a:t>
            </a:r>
            <a:endParaRPr lang="en-US" dirty="0"/>
          </a:p>
        </p:txBody>
      </p:sp>
      <p:sp>
        <p:nvSpPr>
          <p:cNvPr id="3" name="Content Placeholder 2"/>
          <p:cNvSpPr>
            <a:spLocks noGrp="1"/>
          </p:cNvSpPr>
          <p:nvPr>
            <p:ph idx="1"/>
          </p:nvPr>
        </p:nvSpPr>
        <p:spPr/>
        <p:txBody>
          <a:bodyPr/>
          <a:lstStyle/>
          <a:p>
            <a:r>
              <a:rPr lang="fa-IR" b="1" dirty="0" smtClean="0">
                <a:solidFill>
                  <a:srgbClr val="FF0000"/>
                </a:solidFill>
                <a:effectLst>
                  <a:outerShdw blurRad="38100" dist="38100" dir="2700000" algn="tl">
                    <a:srgbClr val="000000">
                      <a:alpha val="43137"/>
                    </a:srgbClr>
                  </a:outerShdw>
                </a:effectLst>
              </a:rPr>
              <a:t>چالش ها</a:t>
            </a:r>
            <a:endParaRPr lang="en-US" b="1" dirty="0" smtClean="0">
              <a:solidFill>
                <a:srgbClr val="FF0000"/>
              </a:solidFill>
              <a:effectLst>
                <a:outerShdw blurRad="38100" dist="38100" dir="2700000" algn="tl">
                  <a:srgbClr val="000000">
                    <a:alpha val="43137"/>
                  </a:srgbClr>
                </a:outerShdw>
              </a:effectLst>
            </a:endParaRPr>
          </a:p>
          <a:p>
            <a:r>
              <a:rPr lang="fa-IR" dirty="0" smtClean="0">
                <a:solidFill>
                  <a:schemeClr val="bg1">
                    <a:lumMod val="50000"/>
                  </a:schemeClr>
                </a:solidFill>
              </a:rPr>
              <a:t>آزادی</a:t>
            </a:r>
            <a:endParaRPr lang="en-US" dirty="0" smtClean="0">
              <a:solidFill>
                <a:schemeClr val="bg1">
                  <a:lumMod val="50000"/>
                </a:schemeClr>
              </a:solidFill>
            </a:endParaRPr>
          </a:p>
          <a:p>
            <a:r>
              <a:rPr lang="fa-IR" dirty="0" smtClean="0">
                <a:solidFill>
                  <a:schemeClr val="bg1">
                    <a:lumMod val="50000"/>
                  </a:schemeClr>
                </a:solidFill>
              </a:rPr>
              <a:t>منابع</a:t>
            </a:r>
            <a:endParaRPr lang="en-US" dirty="0" smtClean="0">
              <a:solidFill>
                <a:schemeClr val="bg1">
                  <a:lumMod val="50000"/>
                </a:schemeClr>
              </a:solidFill>
            </a:endParaRPr>
          </a:p>
          <a:p>
            <a:r>
              <a:rPr lang="fa-IR" dirty="0" smtClean="0">
                <a:solidFill>
                  <a:schemeClr val="bg1">
                    <a:lumMod val="50000"/>
                  </a:schemeClr>
                </a:solidFill>
              </a:rPr>
              <a:t>گروه های کاری</a:t>
            </a:r>
            <a:endParaRPr lang="en-US" dirty="0" smtClean="0">
              <a:solidFill>
                <a:schemeClr val="bg1">
                  <a:lumMod val="50000"/>
                </a:schemeClr>
              </a:solidFill>
            </a:endParaRPr>
          </a:p>
          <a:p>
            <a:r>
              <a:rPr lang="fa-IR" dirty="0" smtClean="0">
                <a:solidFill>
                  <a:schemeClr val="bg1">
                    <a:lumMod val="50000"/>
                  </a:schemeClr>
                </a:solidFill>
              </a:rPr>
              <a:t>تشويق</a:t>
            </a:r>
            <a:endParaRPr lang="en-US" dirty="0" smtClean="0">
              <a:solidFill>
                <a:schemeClr val="bg1">
                  <a:lumMod val="50000"/>
                </a:schemeClr>
              </a:solidFill>
            </a:endParaRPr>
          </a:p>
          <a:p>
            <a:r>
              <a:rPr lang="fa-IR" dirty="0" smtClean="0">
                <a:solidFill>
                  <a:schemeClr val="bg1">
                    <a:lumMod val="50000"/>
                  </a:schemeClr>
                </a:solidFill>
              </a:rPr>
              <a:t>حمايت سازمان</a:t>
            </a:r>
            <a:endParaRPr lang="en-US" dirty="0" smtClean="0">
              <a:solidFill>
                <a:schemeClr val="bg1">
                  <a:lumMod val="50000"/>
                </a:schemeClr>
              </a:solidFill>
            </a:endParaRPr>
          </a:p>
          <a:p>
            <a:endParaRPr lang="en-US" dirty="0"/>
          </a:p>
        </p:txBody>
      </p:sp>
      <p:sp>
        <p:nvSpPr>
          <p:cNvPr id="4" name="Footer Placeholder 3"/>
          <p:cNvSpPr>
            <a:spLocks noGrp="1"/>
          </p:cNvSpPr>
          <p:nvPr>
            <p:ph type="ftr" sz="quarter" idx="11"/>
          </p:nvPr>
        </p:nvSpPr>
        <p:spPr/>
        <p:txBody>
          <a:bodyPr/>
          <a:lstStyle/>
          <a:p>
            <a:pPr>
              <a:defRPr/>
            </a:pPr>
            <a:r>
              <a:rPr lang="fa-IR" dirty="0"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43</a:t>
            </a:fld>
            <a:endParaRPr lang="en-US"/>
          </a:p>
        </p:txBody>
      </p:sp>
      <p:sp>
        <p:nvSpPr>
          <p:cNvPr id="6" name="Title 3"/>
          <p:cNvSpPr txBox="1">
            <a:spLocks/>
          </p:cNvSpPr>
          <p:nvPr/>
        </p:nvSpPr>
        <p:spPr>
          <a:xfrm>
            <a:off x="1428728" y="1643050"/>
            <a:ext cx="3857625" cy="4714875"/>
          </a:xfrm>
          <a:prstGeom prst="rect">
            <a:avLst/>
          </a:prstGeom>
        </p:spPr>
        <p:txBody>
          <a:bodyPr vert="horz" lIns="91440" rIns="45720" rtlCol="0" anchor="ctr">
            <a:normAutofit fontScale="77500" lnSpcReduction="20000"/>
            <a:scene3d>
              <a:camera prst="orthographicFront"/>
              <a:lightRig rig="threePt" dir="t">
                <a:rot lat="0" lon="0" rev="4800000"/>
              </a:lightRig>
            </a:scene3d>
            <a:sp3d prstMaterial="matte">
              <a:bevelT w="50800" h="10160"/>
            </a:sp3d>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sz="4500" b="0" i="0" u="none" strike="noStrike" kern="1200" cap="none" spc="0" normalizeH="0" baseline="0" noProof="0" dirty="0" smtClean="0">
                <a:ln>
                  <a:noFill/>
                </a:ln>
                <a:effectLst/>
                <a:uLnTx/>
                <a:uFillTx/>
                <a:latin typeface="+mj-lt"/>
                <a:ea typeface="+mj-ea"/>
                <a:cs typeface="B Mitra" pitchFamily="2" charset="-78"/>
              </a:rPr>
              <a:t>مديران می توانند با قرار دادن افراد در سمت های متناسب با توانائی و تجربه شان محرک های درونی را تقويت کنند.</a:t>
            </a:r>
            <a:r>
              <a:rPr kumimoji="0" lang="en-US" sz="4500" b="0" i="0" u="none" strike="noStrike" kern="1200" cap="none" spc="0" normalizeH="0" baseline="0" noProof="0" dirty="0" smtClean="0">
                <a:ln>
                  <a:noFill/>
                </a:ln>
                <a:effectLst/>
                <a:uLnTx/>
                <a:uFillTx/>
                <a:latin typeface="+mj-lt"/>
                <a:ea typeface="+mj-ea"/>
                <a:cs typeface="B Mitra" pitchFamily="2" charset="-78"/>
              </a:rPr>
              <a:t/>
            </a:r>
            <a:br>
              <a:rPr kumimoji="0" lang="en-US" sz="4500" b="0" i="0" u="none" strike="noStrike" kern="1200" cap="none" spc="0" normalizeH="0" baseline="0" noProof="0" dirty="0" smtClean="0">
                <a:ln>
                  <a:noFill/>
                </a:ln>
                <a:effectLst/>
                <a:uLnTx/>
                <a:uFillTx/>
                <a:latin typeface="+mj-lt"/>
                <a:ea typeface="+mj-ea"/>
                <a:cs typeface="B Mitra" pitchFamily="2" charset="-78"/>
              </a:rPr>
            </a:br>
            <a:r>
              <a:rPr kumimoji="0" lang="en-US" sz="2600" b="1" i="0" u="none" strike="noStrike" kern="1200" cap="none" spc="0" normalizeH="0" baseline="0" noProof="0" dirty="0" smtClean="0">
                <a:ln>
                  <a:noFill/>
                </a:ln>
                <a:effectLst/>
                <a:uLnTx/>
                <a:uFillTx/>
                <a:latin typeface="+mj-lt"/>
                <a:ea typeface="+mj-ea"/>
                <a:cs typeface="B Mitra" pitchFamily="2" charset="-78"/>
              </a:rPr>
              <a:t/>
            </a:r>
            <a:br>
              <a:rPr kumimoji="0" lang="en-US" sz="2600" b="1" i="0" u="none" strike="noStrike" kern="1200" cap="none" spc="0" normalizeH="0" baseline="0" noProof="0" dirty="0" smtClean="0">
                <a:ln>
                  <a:noFill/>
                </a:ln>
                <a:effectLst/>
                <a:uLnTx/>
                <a:uFillTx/>
                <a:latin typeface="+mj-lt"/>
                <a:ea typeface="+mj-ea"/>
                <a:cs typeface="B Mitra" pitchFamily="2" charset="-78"/>
              </a:rPr>
            </a:br>
            <a:endParaRPr kumimoji="0" lang="fa-IR" sz="2600" b="1" i="0" u="none" strike="noStrike" kern="1200" cap="none" spc="0" normalizeH="0" baseline="0" noProof="0" dirty="0" smtClean="0">
              <a:ln>
                <a:noFill/>
              </a:ln>
              <a:effectLst/>
              <a:uLnTx/>
              <a:uFillTx/>
              <a:latin typeface="+mj-lt"/>
              <a:ea typeface="+mj-ea"/>
              <a:cs typeface="B Mitra"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endParaRPr lang="fa-IR" sz="2600" b="1" dirty="0" smtClean="0">
              <a:latin typeface="+mj-lt"/>
              <a:ea typeface="+mj-ea"/>
              <a:cs typeface="B Mitra"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sz="2600" b="1" i="0" u="none" strike="noStrike" kern="1200" cap="none" spc="0" normalizeH="0" baseline="0" noProof="0" dirty="0" smtClean="0">
              <a:ln>
                <a:noFill/>
              </a:ln>
              <a:effectLst/>
              <a:uLnTx/>
              <a:uFillTx/>
              <a:latin typeface="+mj-lt"/>
              <a:ea typeface="+mj-ea"/>
              <a:cs typeface="B Mitra"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sz="4500" b="0" i="0" u="none" strike="noStrike" kern="1200" cap="none" spc="0" normalizeH="0" baseline="0" noProof="0" dirty="0" smtClean="0">
                <a:ln>
                  <a:noFill/>
                </a:ln>
                <a:effectLst/>
                <a:uLnTx/>
                <a:uFillTx/>
                <a:latin typeface="+mj-lt"/>
                <a:ea typeface="+mj-ea"/>
                <a:cs typeface="B Mitra" pitchFamily="2" charset="-78"/>
              </a:rPr>
              <a:t>مديران با قرار دادن کارمندان در مشاغل نامناسب خلاقيت را نابود می کنند</a:t>
            </a:r>
            <a:r>
              <a:rPr kumimoji="0" lang="en-US" sz="4500" b="0" i="0" u="none" strike="noStrike" kern="1200" cap="none" spc="0" normalizeH="0" baseline="0" noProof="0" dirty="0" smtClean="0">
                <a:ln>
                  <a:noFill/>
                </a:ln>
                <a:effectLst/>
                <a:uLnTx/>
                <a:uFillTx/>
                <a:latin typeface="+mj-lt"/>
                <a:ea typeface="+mj-ea"/>
                <a:cs typeface="B Mitra" pitchFamily="2" charset="-78"/>
              </a:rPr>
              <a:t/>
            </a:r>
            <a:br>
              <a:rPr kumimoji="0" lang="en-US" sz="4500" b="0" i="0" u="none" strike="noStrike" kern="1200" cap="none" spc="0" normalizeH="0" baseline="0" noProof="0" dirty="0" smtClean="0">
                <a:ln>
                  <a:noFill/>
                </a:ln>
                <a:effectLst/>
                <a:uLnTx/>
                <a:uFillTx/>
                <a:latin typeface="+mj-lt"/>
                <a:ea typeface="+mj-ea"/>
                <a:cs typeface="B Mitra" pitchFamily="2" charset="-78"/>
              </a:rPr>
            </a:br>
            <a:endParaRPr kumimoji="0" lang="en-US" sz="4500" b="0" i="0" u="none" strike="noStrike" kern="1200" cap="none" spc="0" normalizeH="0" baseline="0" noProof="0" dirty="0" smtClean="0">
              <a:ln>
                <a:noFill/>
              </a:ln>
              <a:effectLst/>
              <a:uLnTx/>
              <a:uFillTx/>
              <a:latin typeface="+mj-lt"/>
              <a:ea typeface="+mj-ea"/>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مديران چگونه بر خلاقيت اثر می گذارند</a:t>
            </a:r>
            <a:endParaRPr lang="en-US" dirty="0"/>
          </a:p>
        </p:txBody>
      </p:sp>
      <p:sp>
        <p:nvSpPr>
          <p:cNvPr id="3" name="Content Placeholder 2"/>
          <p:cNvSpPr>
            <a:spLocks noGrp="1"/>
          </p:cNvSpPr>
          <p:nvPr>
            <p:ph idx="1"/>
          </p:nvPr>
        </p:nvSpPr>
        <p:spPr/>
        <p:txBody>
          <a:bodyPr/>
          <a:lstStyle/>
          <a:p>
            <a:r>
              <a:rPr lang="fa-IR" dirty="0" smtClean="0">
                <a:solidFill>
                  <a:schemeClr val="bg1">
                    <a:lumMod val="50000"/>
                  </a:schemeClr>
                </a:solidFill>
              </a:rPr>
              <a:t>چالش ها</a:t>
            </a:r>
            <a:endParaRPr lang="en-US" dirty="0" smtClean="0">
              <a:solidFill>
                <a:schemeClr val="bg1">
                  <a:lumMod val="50000"/>
                </a:schemeClr>
              </a:solidFill>
            </a:endParaRPr>
          </a:p>
          <a:p>
            <a:r>
              <a:rPr lang="fa-IR" b="1" dirty="0" smtClean="0">
                <a:solidFill>
                  <a:srgbClr val="FF0000"/>
                </a:solidFill>
                <a:effectLst>
                  <a:outerShdw blurRad="38100" dist="38100" dir="2700000" algn="tl">
                    <a:srgbClr val="000000">
                      <a:alpha val="43137"/>
                    </a:srgbClr>
                  </a:outerShdw>
                </a:effectLst>
              </a:rPr>
              <a:t>آزادی</a:t>
            </a:r>
            <a:endParaRPr lang="en-US" b="1" dirty="0" smtClean="0">
              <a:solidFill>
                <a:srgbClr val="FF0000"/>
              </a:solidFill>
              <a:effectLst>
                <a:outerShdw blurRad="38100" dist="38100" dir="2700000" algn="tl">
                  <a:srgbClr val="000000">
                    <a:alpha val="43137"/>
                  </a:srgbClr>
                </a:outerShdw>
              </a:effectLst>
            </a:endParaRPr>
          </a:p>
          <a:p>
            <a:r>
              <a:rPr lang="fa-IR" dirty="0" smtClean="0">
                <a:solidFill>
                  <a:schemeClr val="bg1">
                    <a:lumMod val="50000"/>
                  </a:schemeClr>
                </a:solidFill>
              </a:rPr>
              <a:t>منابع</a:t>
            </a:r>
            <a:endParaRPr lang="en-US" dirty="0" smtClean="0">
              <a:solidFill>
                <a:schemeClr val="bg1">
                  <a:lumMod val="50000"/>
                </a:schemeClr>
              </a:solidFill>
            </a:endParaRPr>
          </a:p>
          <a:p>
            <a:r>
              <a:rPr lang="fa-IR" dirty="0" smtClean="0">
                <a:solidFill>
                  <a:schemeClr val="bg1">
                    <a:lumMod val="50000"/>
                  </a:schemeClr>
                </a:solidFill>
              </a:rPr>
              <a:t>گروه های کاری</a:t>
            </a:r>
            <a:endParaRPr lang="en-US" dirty="0" smtClean="0">
              <a:solidFill>
                <a:schemeClr val="bg1">
                  <a:lumMod val="50000"/>
                </a:schemeClr>
              </a:solidFill>
            </a:endParaRPr>
          </a:p>
          <a:p>
            <a:r>
              <a:rPr lang="fa-IR" dirty="0" smtClean="0">
                <a:solidFill>
                  <a:schemeClr val="bg1">
                    <a:lumMod val="50000"/>
                  </a:schemeClr>
                </a:solidFill>
              </a:rPr>
              <a:t>تشويق</a:t>
            </a:r>
            <a:endParaRPr lang="en-US" dirty="0" smtClean="0">
              <a:solidFill>
                <a:schemeClr val="bg1">
                  <a:lumMod val="50000"/>
                </a:schemeClr>
              </a:solidFill>
            </a:endParaRPr>
          </a:p>
          <a:p>
            <a:r>
              <a:rPr lang="fa-IR" dirty="0" smtClean="0">
                <a:solidFill>
                  <a:schemeClr val="bg1">
                    <a:lumMod val="50000"/>
                  </a:schemeClr>
                </a:solidFill>
              </a:rPr>
              <a:t>حمايت سازمان</a:t>
            </a:r>
            <a:endParaRPr lang="en-US" dirty="0" smtClean="0">
              <a:solidFill>
                <a:schemeClr val="bg1">
                  <a:lumMod val="50000"/>
                </a:schemeClr>
              </a:solidFill>
            </a:endParaRPr>
          </a:p>
          <a:p>
            <a:endParaRPr lang="en-US" dirty="0"/>
          </a:p>
        </p:txBody>
      </p:sp>
      <p:sp>
        <p:nvSpPr>
          <p:cNvPr id="4" name="Footer Placeholder 3"/>
          <p:cNvSpPr>
            <a:spLocks noGrp="1"/>
          </p:cNvSpPr>
          <p:nvPr>
            <p:ph type="ftr" sz="quarter" idx="11"/>
          </p:nvPr>
        </p:nvSpPr>
        <p:spPr/>
        <p:txBody>
          <a:bodyPr/>
          <a:lstStyle/>
          <a:p>
            <a:pPr>
              <a:defRPr/>
            </a:pPr>
            <a:r>
              <a:rPr lang="fa-IR" dirty="0"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44</a:t>
            </a:fld>
            <a:endParaRPr lang="en-US"/>
          </a:p>
        </p:txBody>
      </p:sp>
      <p:sp>
        <p:nvSpPr>
          <p:cNvPr id="6" name="Title 3"/>
          <p:cNvSpPr txBox="1">
            <a:spLocks/>
          </p:cNvSpPr>
          <p:nvPr/>
        </p:nvSpPr>
        <p:spPr>
          <a:xfrm>
            <a:off x="285720" y="1643050"/>
            <a:ext cx="5000633" cy="4714875"/>
          </a:xfrm>
          <a:prstGeom prst="rect">
            <a:avLst/>
          </a:prstGeom>
        </p:spPr>
        <p:txBody>
          <a:bodyPr vert="horz" lIns="91440" rIns="45720" rtlCol="0" anchor="ctr">
            <a:normAutofit lnSpcReduction="10000"/>
            <a:scene3d>
              <a:camera prst="orthographicFront"/>
              <a:lightRig rig="threePt" dir="t">
                <a:rot lat="0" lon="0" rev="4800000"/>
              </a:lightRig>
            </a:scene3d>
            <a:sp3d prstMaterial="matte">
              <a:bevelT w="50800" h="10160"/>
            </a:sp3d>
          </a:bodyPr>
          <a:lstStyle/>
          <a:p>
            <a:pPr>
              <a:lnSpc>
                <a:spcPct val="90000"/>
              </a:lnSpc>
            </a:pPr>
            <a:r>
              <a:rPr lang="fa-IR" sz="4500" dirty="0" smtClean="0">
                <a:latin typeface="+mj-lt"/>
                <a:ea typeface="+mj-ea"/>
                <a:cs typeface="B Mitra" pitchFamily="2" charset="-78"/>
              </a:rPr>
              <a:t>با هدف و استراتژی دقيق و مشخص، می توان افراد را در انتخاب مسير برای رسيدن به هدف آزاد گذاشت، در اين صورت  در حضور انگيزه درونی، فعاليت ها بسيار خلاقانه می شود.</a:t>
            </a:r>
            <a:r>
              <a:rPr kumimoji="0" lang="en-US" sz="4500" b="0" i="0" u="none" strike="noStrike" kern="1200" cap="none" spc="0" normalizeH="0" baseline="0" noProof="0" dirty="0" smtClean="0">
                <a:ln>
                  <a:noFill/>
                </a:ln>
                <a:effectLst/>
                <a:uLnTx/>
                <a:uFillTx/>
                <a:latin typeface="+mj-lt"/>
                <a:ea typeface="+mj-ea"/>
                <a:cs typeface="B Mitra" pitchFamily="2" charset="-78"/>
              </a:rPr>
              <a:t/>
            </a:r>
            <a:br>
              <a:rPr kumimoji="0" lang="en-US" sz="4500" b="0" i="0" u="none" strike="noStrike" kern="1200" cap="none" spc="0" normalizeH="0" baseline="0" noProof="0" dirty="0" smtClean="0">
                <a:ln>
                  <a:noFill/>
                </a:ln>
                <a:effectLst/>
                <a:uLnTx/>
                <a:uFillTx/>
                <a:latin typeface="+mj-lt"/>
                <a:ea typeface="+mj-ea"/>
                <a:cs typeface="B Mitra" pitchFamily="2" charset="-78"/>
              </a:rPr>
            </a:br>
            <a:endParaRPr kumimoji="0" lang="en-US" sz="4500" b="0" i="0" u="none" strike="noStrike" kern="1200" cap="none" spc="0" normalizeH="0" baseline="0" noProof="0" dirty="0" smtClean="0">
              <a:ln>
                <a:noFill/>
              </a:ln>
              <a:effectLst/>
              <a:uLnTx/>
              <a:uFillTx/>
              <a:latin typeface="+mj-lt"/>
              <a:ea typeface="+mj-ea"/>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مديران چگونه بر خلاقيت اثر می گذارند</a:t>
            </a:r>
            <a:endParaRPr lang="en-US" dirty="0"/>
          </a:p>
        </p:txBody>
      </p:sp>
      <p:sp>
        <p:nvSpPr>
          <p:cNvPr id="3" name="Content Placeholder 2"/>
          <p:cNvSpPr>
            <a:spLocks noGrp="1"/>
          </p:cNvSpPr>
          <p:nvPr>
            <p:ph idx="1"/>
          </p:nvPr>
        </p:nvSpPr>
        <p:spPr/>
        <p:txBody>
          <a:bodyPr/>
          <a:lstStyle/>
          <a:p>
            <a:r>
              <a:rPr lang="fa-IR" dirty="0" smtClean="0">
                <a:solidFill>
                  <a:schemeClr val="bg1">
                    <a:lumMod val="50000"/>
                  </a:schemeClr>
                </a:solidFill>
              </a:rPr>
              <a:t>چالش ها</a:t>
            </a:r>
            <a:endParaRPr lang="en-US" dirty="0" smtClean="0">
              <a:solidFill>
                <a:schemeClr val="bg1">
                  <a:lumMod val="50000"/>
                </a:schemeClr>
              </a:solidFill>
            </a:endParaRPr>
          </a:p>
          <a:p>
            <a:r>
              <a:rPr lang="fa-IR" dirty="0" smtClean="0">
                <a:solidFill>
                  <a:schemeClr val="bg1">
                    <a:lumMod val="50000"/>
                  </a:schemeClr>
                </a:solidFill>
              </a:rPr>
              <a:t>آزادی</a:t>
            </a:r>
            <a:endParaRPr lang="en-US" dirty="0" smtClean="0">
              <a:solidFill>
                <a:schemeClr val="bg1">
                  <a:lumMod val="50000"/>
                </a:schemeClr>
              </a:solidFill>
            </a:endParaRPr>
          </a:p>
          <a:p>
            <a:r>
              <a:rPr lang="fa-IR" b="1" dirty="0" smtClean="0">
                <a:solidFill>
                  <a:srgbClr val="FF0000"/>
                </a:solidFill>
                <a:effectLst>
                  <a:outerShdw blurRad="38100" dist="38100" dir="2700000" algn="tl">
                    <a:srgbClr val="000000">
                      <a:alpha val="43137"/>
                    </a:srgbClr>
                  </a:outerShdw>
                </a:effectLst>
              </a:rPr>
              <a:t>منابع</a:t>
            </a:r>
            <a:endParaRPr lang="en-US" b="1" dirty="0" smtClean="0">
              <a:solidFill>
                <a:srgbClr val="FF0000"/>
              </a:solidFill>
              <a:effectLst>
                <a:outerShdw blurRad="38100" dist="38100" dir="2700000" algn="tl">
                  <a:srgbClr val="000000">
                    <a:alpha val="43137"/>
                  </a:srgbClr>
                </a:outerShdw>
              </a:effectLst>
            </a:endParaRPr>
          </a:p>
          <a:p>
            <a:r>
              <a:rPr lang="fa-IR" dirty="0" smtClean="0">
                <a:solidFill>
                  <a:schemeClr val="bg1">
                    <a:lumMod val="50000"/>
                  </a:schemeClr>
                </a:solidFill>
              </a:rPr>
              <a:t>گروه های کاری</a:t>
            </a:r>
            <a:endParaRPr lang="en-US" dirty="0" smtClean="0">
              <a:solidFill>
                <a:schemeClr val="bg1">
                  <a:lumMod val="50000"/>
                </a:schemeClr>
              </a:solidFill>
            </a:endParaRPr>
          </a:p>
          <a:p>
            <a:r>
              <a:rPr lang="fa-IR" dirty="0" smtClean="0">
                <a:solidFill>
                  <a:schemeClr val="bg1">
                    <a:lumMod val="50000"/>
                  </a:schemeClr>
                </a:solidFill>
              </a:rPr>
              <a:t>تشويق</a:t>
            </a:r>
            <a:endParaRPr lang="en-US" dirty="0" smtClean="0">
              <a:solidFill>
                <a:schemeClr val="bg1">
                  <a:lumMod val="50000"/>
                </a:schemeClr>
              </a:solidFill>
            </a:endParaRPr>
          </a:p>
          <a:p>
            <a:r>
              <a:rPr lang="fa-IR" dirty="0" smtClean="0">
                <a:solidFill>
                  <a:schemeClr val="bg1">
                    <a:lumMod val="50000"/>
                  </a:schemeClr>
                </a:solidFill>
              </a:rPr>
              <a:t>حمايت سازمان</a:t>
            </a:r>
            <a:endParaRPr lang="en-US" dirty="0" smtClean="0">
              <a:solidFill>
                <a:schemeClr val="bg1">
                  <a:lumMod val="50000"/>
                </a:schemeClr>
              </a:solidFill>
            </a:endParaRPr>
          </a:p>
          <a:p>
            <a:endParaRPr lang="en-US" dirty="0"/>
          </a:p>
        </p:txBody>
      </p:sp>
      <p:sp>
        <p:nvSpPr>
          <p:cNvPr id="4" name="Footer Placeholder 3"/>
          <p:cNvSpPr>
            <a:spLocks noGrp="1"/>
          </p:cNvSpPr>
          <p:nvPr>
            <p:ph type="ftr" sz="quarter" idx="11"/>
          </p:nvPr>
        </p:nvSpPr>
        <p:spPr/>
        <p:txBody>
          <a:bodyPr/>
          <a:lstStyle/>
          <a:p>
            <a:pPr>
              <a:defRPr/>
            </a:pPr>
            <a:r>
              <a:rPr lang="fa-IR" dirty="0"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45</a:t>
            </a:fld>
            <a:endParaRPr lang="en-US"/>
          </a:p>
        </p:txBody>
      </p:sp>
      <p:sp>
        <p:nvSpPr>
          <p:cNvPr id="6" name="Title 3"/>
          <p:cNvSpPr txBox="1">
            <a:spLocks/>
          </p:cNvSpPr>
          <p:nvPr/>
        </p:nvSpPr>
        <p:spPr>
          <a:xfrm>
            <a:off x="428596" y="1643050"/>
            <a:ext cx="4857757" cy="4714875"/>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rtl="0"/>
            <a:r>
              <a:rPr lang="fa-IR" sz="4400" dirty="0" smtClean="0">
                <a:latin typeface="+mj-lt"/>
                <a:ea typeface="+mj-ea"/>
                <a:cs typeface="B Mitra" pitchFamily="2" charset="-78"/>
              </a:rPr>
              <a:t>دو منبع اصلی موثر بر خلاقيت:</a:t>
            </a:r>
          </a:p>
          <a:p>
            <a:pPr rtl="0"/>
            <a:r>
              <a:rPr lang="fa-IR" sz="4400" dirty="0" smtClean="0">
                <a:latin typeface="+mj-lt"/>
                <a:ea typeface="+mj-ea"/>
                <a:cs typeface="B Mitra" pitchFamily="2" charset="-78"/>
              </a:rPr>
              <a:t>زمان</a:t>
            </a:r>
          </a:p>
          <a:p>
            <a:pPr rtl="0"/>
            <a:r>
              <a:rPr lang="fa-IR" sz="4400" dirty="0" smtClean="0">
                <a:latin typeface="+mj-lt"/>
                <a:ea typeface="+mj-ea"/>
                <a:cs typeface="B Mitra" pitchFamily="2" charset="-78"/>
              </a:rPr>
              <a:t>منابع مالی</a:t>
            </a: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smtClean="0">
              <a:ln>
                <a:noFill/>
              </a:ln>
              <a:effectLst/>
              <a:uLnTx/>
              <a:uFillTx/>
              <a:latin typeface="+mj-lt"/>
              <a:ea typeface="+mj-ea"/>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مديران چگونه بر خلاقيت اثر می گذارند</a:t>
            </a:r>
            <a:endParaRPr lang="en-US" dirty="0"/>
          </a:p>
        </p:txBody>
      </p:sp>
      <p:sp>
        <p:nvSpPr>
          <p:cNvPr id="3" name="Content Placeholder 2"/>
          <p:cNvSpPr>
            <a:spLocks noGrp="1"/>
          </p:cNvSpPr>
          <p:nvPr>
            <p:ph idx="1"/>
          </p:nvPr>
        </p:nvSpPr>
        <p:spPr/>
        <p:txBody>
          <a:bodyPr/>
          <a:lstStyle/>
          <a:p>
            <a:r>
              <a:rPr lang="fa-IR" dirty="0" smtClean="0">
                <a:solidFill>
                  <a:schemeClr val="bg1">
                    <a:lumMod val="50000"/>
                  </a:schemeClr>
                </a:solidFill>
              </a:rPr>
              <a:t>چالش ها</a:t>
            </a:r>
            <a:endParaRPr lang="en-US" dirty="0" smtClean="0">
              <a:solidFill>
                <a:schemeClr val="bg1">
                  <a:lumMod val="50000"/>
                </a:schemeClr>
              </a:solidFill>
            </a:endParaRPr>
          </a:p>
          <a:p>
            <a:r>
              <a:rPr lang="fa-IR" dirty="0" smtClean="0">
                <a:solidFill>
                  <a:schemeClr val="bg1">
                    <a:lumMod val="50000"/>
                  </a:schemeClr>
                </a:solidFill>
              </a:rPr>
              <a:t>آزادی</a:t>
            </a:r>
            <a:endParaRPr lang="en-US" dirty="0" smtClean="0">
              <a:solidFill>
                <a:schemeClr val="bg1">
                  <a:lumMod val="50000"/>
                </a:schemeClr>
              </a:solidFill>
            </a:endParaRPr>
          </a:p>
          <a:p>
            <a:r>
              <a:rPr lang="fa-IR" dirty="0" smtClean="0">
                <a:solidFill>
                  <a:schemeClr val="bg1">
                    <a:lumMod val="50000"/>
                  </a:schemeClr>
                </a:solidFill>
              </a:rPr>
              <a:t>منابع</a:t>
            </a:r>
            <a:endParaRPr lang="en-US" dirty="0" smtClean="0">
              <a:solidFill>
                <a:schemeClr val="bg1">
                  <a:lumMod val="50000"/>
                </a:schemeClr>
              </a:solidFill>
            </a:endParaRPr>
          </a:p>
          <a:p>
            <a:r>
              <a:rPr lang="fa-IR" b="1" dirty="0" smtClean="0">
                <a:solidFill>
                  <a:srgbClr val="FF0000"/>
                </a:solidFill>
                <a:effectLst>
                  <a:outerShdw blurRad="38100" dist="38100" dir="2700000" algn="tl">
                    <a:srgbClr val="000000">
                      <a:alpha val="43137"/>
                    </a:srgbClr>
                  </a:outerShdw>
                </a:effectLst>
              </a:rPr>
              <a:t>گروه های کاری</a:t>
            </a:r>
            <a:endParaRPr lang="en-US" b="1" dirty="0" smtClean="0">
              <a:solidFill>
                <a:srgbClr val="FF0000"/>
              </a:solidFill>
              <a:effectLst>
                <a:outerShdw blurRad="38100" dist="38100" dir="2700000" algn="tl">
                  <a:srgbClr val="000000">
                    <a:alpha val="43137"/>
                  </a:srgbClr>
                </a:outerShdw>
              </a:effectLst>
            </a:endParaRPr>
          </a:p>
          <a:p>
            <a:r>
              <a:rPr lang="fa-IR" dirty="0" smtClean="0">
                <a:solidFill>
                  <a:schemeClr val="bg1">
                    <a:lumMod val="50000"/>
                  </a:schemeClr>
                </a:solidFill>
              </a:rPr>
              <a:t>تشويق</a:t>
            </a:r>
            <a:endParaRPr lang="en-US" dirty="0" smtClean="0">
              <a:solidFill>
                <a:schemeClr val="bg1">
                  <a:lumMod val="50000"/>
                </a:schemeClr>
              </a:solidFill>
            </a:endParaRPr>
          </a:p>
          <a:p>
            <a:r>
              <a:rPr lang="fa-IR" dirty="0" smtClean="0">
                <a:solidFill>
                  <a:schemeClr val="bg1">
                    <a:lumMod val="50000"/>
                  </a:schemeClr>
                </a:solidFill>
              </a:rPr>
              <a:t>حمايت سازمان</a:t>
            </a:r>
            <a:endParaRPr lang="en-US" dirty="0" smtClean="0">
              <a:solidFill>
                <a:schemeClr val="bg1">
                  <a:lumMod val="50000"/>
                </a:schemeClr>
              </a:solidFill>
            </a:endParaRPr>
          </a:p>
          <a:p>
            <a:endParaRPr lang="en-US" dirty="0"/>
          </a:p>
        </p:txBody>
      </p:sp>
      <p:sp>
        <p:nvSpPr>
          <p:cNvPr id="4" name="Footer Placeholder 3"/>
          <p:cNvSpPr>
            <a:spLocks noGrp="1"/>
          </p:cNvSpPr>
          <p:nvPr>
            <p:ph type="ftr" sz="quarter" idx="11"/>
          </p:nvPr>
        </p:nvSpPr>
        <p:spPr/>
        <p:txBody>
          <a:bodyPr/>
          <a:lstStyle/>
          <a:p>
            <a:pPr>
              <a:defRPr/>
            </a:pPr>
            <a:r>
              <a:rPr lang="fa-IR" dirty="0"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46</a:t>
            </a:fld>
            <a:endParaRPr lang="en-US"/>
          </a:p>
        </p:txBody>
      </p:sp>
      <p:sp>
        <p:nvSpPr>
          <p:cNvPr id="6" name="Title 3"/>
          <p:cNvSpPr txBox="1">
            <a:spLocks/>
          </p:cNvSpPr>
          <p:nvPr/>
        </p:nvSpPr>
        <p:spPr>
          <a:xfrm>
            <a:off x="1428728" y="1643050"/>
            <a:ext cx="3857625" cy="4714875"/>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r>
              <a:rPr lang="fa-IR" sz="3200" dirty="0" smtClean="0">
                <a:cs typeface="B Nazanin" pitchFamily="2" charset="-78"/>
              </a:rPr>
              <a:t>گروه های کاملاً </a:t>
            </a:r>
            <a:r>
              <a:rPr lang="fa-IR" sz="3200" dirty="0" smtClean="0">
                <a:solidFill>
                  <a:srgbClr val="FC2E38"/>
                </a:solidFill>
                <a:cs typeface="B Nazanin" pitchFamily="2" charset="-78"/>
              </a:rPr>
              <a:t>يکدست</a:t>
            </a:r>
            <a:endParaRPr lang="en-US" sz="3200" dirty="0" smtClean="0">
              <a:solidFill>
                <a:srgbClr val="FC2E38"/>
              </a:solidFill>
              <a:cs typeface="B Nazanin" pitchFamily="2" charset="-78"/>
            </a:endParaRPr>
          </a:p>
          <a:p>
            <a:pPr algn="l" rtl="0">
              <a:lnSpc>
                <a:spcPct val="80000"/>
              </a:lnSpc>
            </a:pPr>
            <a:endParaRPr lang="en-US" sz="3600" b="1" dirty="0" smtClean="0">
              <a:solidFill>
                <a:srgbClr val="FF0000"/>
              </a:solidFill>
              <a:cs typeface="B Nazanin" pitchFamily="2" charset="-78"/>
            </a:endParaRPr>
          </a:p>
          <a:p>
            <a:r>
              <a:rPr lang="fa-IR" sz="3200" dirty="0" smtClean="0">
                <a:cs typeface="B Nazanin" pitchFamily="2" charset="-78"/>
              </a:rPr>
              <a:t>گروه کاری متشکل از افرادی با </a:t>
            </a:r>
            <a:r>
              <a:rPr lang="fa-IR" sz="3200" dirty="0" smtClean="0">
                <a:solidFill>
                  <a:srgbClr val="FC2E38"/>
                </a:solidFill>
                <a:cs typeface="B Nazanin" pitchFamily="2" charset="-78"/>
              </a:rPr>
              <a:t>تجربه</a:t>
            </a:r>
            <a:r>
              <a:rPr lang="fa-IR" sz="3200" dirty="0" smtClean="0">
                <a:cs typeface="B Nazanin" pitchFamily="2" charset="-78"/>
              </a:rPr>
              <a:t> و </a:t>
            </a:r>
            <a:r>
              <a:rPr lang="fa-IR" sz="3200" dirty="0" smtClean="0">
                <a:solidFill>
                  <a:srgbClr val="FC2E38"/>
                </a:solidFill>
                <a:cs typeface="B Nazanin" pitchFamily="2" charset="-78"/>
              </a:rPr>
              <a:t>مهارت</a:t>
            </a:r>
            <a:r>
              <a:rPr lang="fa-IR" sz="3200" dirty="0" smtClean="0">
                <a:cs typeface="B Nazanin" pitchFamily="2" charset="-78"/>
              </a:rPr>
              <a:t> های مختلف و </a:t>
            </a:r>
            <a:r>
              <a:rPr lang="fa-IR" sz="3200" dirty="0" smtClean="0">
                <a:solidFill>
                  <a:srgbClr val="FC2E38"/>
                </a:solidFill>
                <a:cs typeface="B Nazanin" pitchFamily="2" charset="-78"/>
              </a:rPr>
              <a:t>هماهنگ</a:t>
            </a:r>
            <a:r>
              <a:rPr lang="fa-IR" sz="3200" dirty="0" smtClean="0">
                <a:cs typeface="B Nazanin" pitchFamily="2" charset="-78"/>
              </a:rPr>
              <a:t> با يکديگر</a:t>
            </a:r>
            <a:endParaRPr lang="en-US" sz="3200" dirty="0" smtClean="0">
              <a:cs typeface="B Nazanin" pitchFamily="2" charset="-78"/>
            </a:endParaRPr>
          </a:p>
          <a:p>
            <a:pPr algn="l" rtl="0">
              <a:lnSpc>
                <a:spcPct val="80000"/>
              </a:lnSpc>
            </a:pPr>
            <a:endParaRPr lang="en-US" sz="3600" b="1" dirty="0" smtClean="0">
              <a:cs typeface="B Nazanin" pitchFamily="2" charset="-78"/>
            </a:endParaRPr>
          </a:p>
          <a:p>
            <a:r>
              <a:rPr lang="fa-IR" sz="3200" dirty="0" smtClean="0">
                <a:cs typeface="B Nazanin" pitchFamily="2" charset="-78"/>
              </a:rPr>
              <a:t>با تلفيق تجربه های گوناگون و تفکر خلاق، </a:t>
            </a:r>
            <a:r>
              <a:rPr lang="fa-IR" sz="3200" dirty="0" smtClean="0">
                <a:solidFill>
                  <a:srgbClr val="FC2E38"/>
                </a:solidFill>
                <a:cs typeface="B Nazanin" pitchFamily="2" charset="-78"/>
              </a:rPr>
              <a:t>ايده های</a:t>
            </a:r>
            <a:r>
              <a:rPr lang="fa-IR" sz="3200" dirty="0" smtClean="0">
                <a:cs typeface="B Nazanin" pitchFamily="2" charset="-78"/>
              </a:rPr>
              <a:t> جديد و بديع به وجود می آيد.</a:t>
            </a:r>
            <a:r>
              <a:rPr kumimoji="0" lang="en-US" sz="3200" b="0" i="0" u="none" strike="noStrike" kern="1200" cap="none" spc="0" normalizeH="0" baseline="0" noProof="0" dirty="0" smtClean="0">
                <a:ln>
                  <a:noFill/>
                </a:ln>
                <a:effectLst/>
                <a:uLnTx/>
                <a:uFillTx/>
                <a:latin typeface="+mj-lt"/>
                <a:ea typeface="+mj-ea"/>
                <a:cs typeface="B Mitra" pitchFamily="2" charset="-78"/>
              </a:rPr>
              <a:t/>
            </a:r>
            <a:br>
              <a:rPr kumimoji="0" lang="en-US" sz="3200" b="0" i="0" u="none" strike="noStrike" kern="1200" cap="none" spc="0" normalizeH="0" baseline="0" noProof="0" dirty="0" smtClean="0">
                <a:ln>
                  <a:noFill/>
                </a:ln>
                <a:effectLst/>
                <a:uLnTx/>
                <a:uFillTx/>
                <a:latin typeface="+mj-lt"/>
                <a:ea typeface="+mj-ea"/>
                <a:cs typeface="B Mitra" pitchFamily="2" charset="-78"/>
              </a:rPr>
            </a:br>
            <a:endParaRPr kumimoji="0" lang="en-US" sz="3200" b="0" i="0" u="none" strike="noStrike" kern="1200" cap="none" spc="0" normalizeH="0" baseline="0" noProof="0" dirty="0" smtClean="0">
              <a:ln>
                <a:noFill/>
              </a:ln>
              <a:effectLst/>
              <a:uLnTx/>
              <a:uFillTx/>
              <a:latin typeface="+mj-lt"/>
              <a:ea typeface="+mj-ea"/>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مديران چگونه بر خلاقيت اثر می گذارند</a:t>
            </a:r>
            <a:endParaRPr lang="en-US" dirty="0"/>
          </a:p>
        </p:txBody>
      </p:sp>
      <p:sp>
        <p:nvSpPr>
          <p:cNvPr id="3" name="Content Placeholder 2"/>
          <p:cNvSpPr>
            <a:spLocks noGrp="1"/>
          </p:cNvSpPr>
          <p:nvPr>
            <p:ph idx="1"/>
          </p:nvPr>
        </p:nvSpPr>
        <p:spPr/>
        <p:txBody>
          <a:bodyPr/>
          <a:lstStyle/>
          <a:p>
            <a:r>
              <a:rPr lang="fa-IR" dirty="0" smtClean="0">
                <a:solidFill>
                  <a:schemeClr val="bg1">
                    <a:lumMod val="50000"/>
                  </a:schemeClr>
                </a:solidFill>
              </a:rPr>
              <a:t>چالش ها</a:t>
            </a:r>
            <a:endParaRPr lang="en-US" dirty="0" smtClean="0">
              <a:solidFill>
                <a:schemeClr val="bg1">
                  <a:lumMod val="50000"/>
                </a:schemeClr>
              </a:solidFill>
            </a:endParaRPr>
          </a:p>
          <a:p>
            <a:r>
              <a:rPr lang="fa-IR" dirty="0" smtClean="0">
                <a:solidFill>
                  <a:schemeClr val="bg1">
                    <a:lumMod val="50000"/>
                  </a:schemeClr>
                </a:solidFill>
              </a:rPr>
              <a:t>آزادی</a:t>
            </a:r>
            <a:endParaRPr lang="en-US" dirty="0" smtClean="0">
              <a:solidFill>
                <a:schemeClr val="bg1">
                  <a:lumMod val="50000"/>
                </a:schemeClr>
              </a:solidFill>
            </a:endParaRPr>
          </a:p>
          <a:p>
            <a:r>
              <a:rPr lang="fa-IR" dirty="0" smtClean="0">
                <a:solidFill>
                  <a:schemeClr val="bg1">
                    <a:lumMod val="50000"/>
                  </a:schemeClr>
                </a:solidFill>
              </a:rPr>
              <a:t>منابع</a:t>
            </a:r>
            <a:endParaRPr lang="en-US" dirty="0" smtClean="0">
              <a:solidFill>
                <a:schemeClr val="bg1">
                  <a:lumMod val="50000"/>
                </a:schemeClr>
              </a:solidFill>
            </a:endParaRPr>
          </a:p>
          <a:p>
            <a:r>
              <a:rPr lang="fa-IR" dirty="0" smtClean="0">
                <a:solidFill>
                  <a:schemeClr val="bg1">
                    <a:lumMod val="50000"/>
                  </a:schemeClr>
                </a:solidFill>
              </a:rPr>
              <a:t>گروه های کاری</a:t>
            </a:r>
            <a:endParaRPr lang="en-US" dirty="0" smtClean="0">
              <a:solidFill>
                <a:schemeClr val="bg1">
                  <a:lumMod val="50000"/>
                </a:schemeClr>
              </a:solidFill>
            </a:endParaRPr>
          </a:p>
          <a:p>
            <a:r>
              <a:rPr lang="fa-IR" b="1" dirty="0" smtClean="0">
                <a:solidFill>
                  <a:srgbClr val="FF0000"/>
                </a:solidFill>
                <a:effectLst>
                  <a:outerShdw blurRad="38100" dist="38100" dir="2700000" algn="tl">
                    <a:srgbClr val="000000">
                      <a:alpha val="43137"/>
                    </a:srgbClr>
                  </a:outerShdw>
                </a:effectLst>
              </a:rPr>
              <a:t>تشويق</a:t>
            </a:r>
            <a:endParaRPr lang="en-US" b="1" dirty="0" smtClean="0">
              <a:solidFill>
                <a:srgbClr val="FF0000"/>
              </a:solidFill>
              <a:effectLst>
                <a:outerShdw blurRad="38100" dist="38100" dir="2700000" algn="tl">
                  <a:srgbClr val="000000">
                    <a:alpha val="43137"/>
                  </a:srgbClr>
                </a:outerShdw>
              </a:effectLst>
            </a:endParaRPr>
          </a:p>
          <a:p>
            <a:r>
              <a:rPr lang="fa-IR" dirty="0" smtClean="0">
                <a:solidFill>
                  <a:schemeClr val="bg1">
                    <a:lumMod val="50000"/>
                  </a:schemeClr>
                </a:solidFill>
              </a:rPr>
              <a:t>حمايت سازمان</a:t>
            </a:r>
            <a:endParaRPr lang="en-US" dirty="0" smtClean="0">
              <a:solidFill>
                <a:schemeClr val="bg1">
                  <a:lumMod val="50000"/>
                </a:schemeClr>
              </a:solidFill>
            </a:endParaRPr>
          </a:p>
          <a:p>
            <a:endParaRPr lang="en-US" dirty="0"/>
          </a:p>
        </p:txBody>
      </p:sp>
      <p:sp>
        <p:nvSpPr>
          <p:cNvPr id="4" name="Footer Placeholder 3"/>
          <p:cNvSpPr>
            <a:spLocks noGrp="1"/>
          </p:cNvSpPr>
          <p:nvPr>
            <p:ph type="ftr" sz="quarter" idx="11"/>
          </p:nvPr>
        </p:nvSpPr>
        <p:spPr/>
        <p:txBody>
          <a:bodyPr/>
          <a:lstStyle/>
          <a:p>
            <a:pPr>
              <a:defRPr/>
            </a:pPr>
            <a:r>
              <a:rPr lang="fa-IR" dirty="0"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47</a:t>
            </a:fld>
            <a:endParaRPr lang="en-US"/>
          </a:p>
        </p:txBody>
      </p:sp>
      <p:sp>
        <p:nvSpPr>
          <p:cNvPr id="6" name="Title 3"/>
          <p:cNvSpPr txBox="1">
            <a:spLocks/>
          </p:cNvSpPr>
          <p:nvPr/>
        </p:nvSpPr>
        <p:spPr>
          <a:xfrm>
            <a:off x="1428728" y="1643050"/>
            <a:ext cx="3857625" cy="4714875"/>
          </a:xfrm>
          <a:prstGeom prst="rect">
            <a:avLst/>
          </a:prstGeom>
        </p:spPr>
        <p:txBody>
          <a:bodyPr vert="horz" lIns="91440" rIns="45720" rtlCol="0" anchor="ctr">
            <a:normAutofit fontScale="77500" lnSpcReduction="20000"/>
            <a:scene3d>
              <a:camera prst="orthographicFront"/>
              <a:lightRig rig="threePt" dir="t">
                <a:rot lat="0" lon="0" rev="4800000"/>
              </a:lightRig>
            </a:scene3d>
            <a:sp3d prstMaterial="matte">
              <a:bevelT w="50800" h="10160"/>
            </a:sp3d>
          </a:bodyPr>
          <a:lstStyle/>
          <a:p>
            <a:r>
              <a:rPr lang="fa-IR" sz="4800" dirty="0" smtClean="0">
                <a:solidFill>
                  <a:srgbClr val="FC2E38"/>
                </a:solidFill>
                <a:cs typeface="B Nazanin" pitchFamily="2" charset="-78"/>
              </a:rPr>
              <a:t>مديران</a:t>
            </a:r>
            <a:r>
              <a:rPr lang="fa-IR" sz="4800" dirty="0" smtClean="0">
                <a:cs typeface="B Nazanin" pitchFamily="2" charset="-78"/>
              </a:rPr>
              <a:t> سازمان های </a:t>
            </a:r>
            <a:r>
              <a:rPr lang="fa-IR" sz="4800" dirty="0" smtClean="0">
                <a:solidFill>
                  <a:srgbClr val="FC2E38"/>
                </a:solidFill>
                <a:cs typeface="B Nazanin" pitchFamily="2" charset="-78"/>
              </a:rPr>
              <a:t>خلاق</a:t>
            </a:r>
            <a:r>
              <a:rPr lang="fa-IR" sz="4800" dirty="0" smtClean="0">
                <a:cs typeface="B Nazanin" pitchFamily="2" charset="-78"/>
              </a:rPr>
              <a:t> و </a:t>
            </a:r>
            <a:r>
              <a:rPr lang="fa-IR" sz="4800" dirty="0" smtClean="0">
                <a:solidFill>
                  <a:srgbClr val="FC2E38"/>
                </a:solidFill>
                <a:cs typeface="B Nazanin" pitchFamily="2" charset="-78"/>
              </a:rPr>
              <a:t>موفق</a:t>
            </a:r>
            <a:r>
              <a:rPr lang="fa-IR" sz="4800" dirty="0" smtClean="0">
                <a:cs typeface="B Nazanin" pitchFamily="2" charset="-78"/>
              </a:rPr>
              <a:t> به ندرت برای نتيجه ای خاص، پاداش بيرونی در نظر می گيرند</a:t>
            </a:r>
            <a:endParaRPr lang="en-US" sz="4800" dirty="0" smtClean="0">
              <a:cs typeface="B Nazanin" pitchFamily="2" charset="-78"/>
            </a:endParaRPr>
          </a:p>
          <a:p>
            <a:pPr>
              <a:lnSpc>
                <a:spcPct val="80000"/>
              </a:lnSpc>
            </a:pPr>
            <a:r>
              <a:rPr lang="en-US" sz="6600" b="1" dirty="0" smtClean="0">
                <a:cs typeface="B Nazanin" pitchFamily="2" charset="-78"/>
              </a:rPr>
              <a:t/>
            </a:r>
            <a:br>
              <a:rPr lang="en-US" sz="6600" b="1" dirty="0" smtClean="0">
                <a:cs typeface="B Nazanin" pitchFamily="2" charset="-78"/>
              </a:rPr>
            </a:br>
            <a:r>
              <a:rPr lang="fa-IR" sz="4800" dirty="0" smtClean="0">
                <a:solidFill>
                  <a:srgbClr val="FC2E38"/>
                </a:solidFill>
                <a:cs typeface="B Nazanin" pitchFamily="2" charset="-78"/>
              </a:rPr>
              <a:t>مديرانی </a:t>
            </a:r>
            <a:r>
              <a:rPr lang="fa-IR" sz="4800" dirty="0" smtClean="0">
                <a:cs typeface="B Nazanin" pitchFamily="2" charset="-78"/>
              </a:rPr>
              <a:t>که غالباً به تلاش های نوآورانه توجه نمی کنند يا به آن با شک و ترديد نگاه می کنند، </a:t>
            </a:r>
            <a:r>
              <a:rPr lang="fa-IR" sz="4800" dirty="0" smtClean="0">
                <a:solidFill>
                  <a:srgbClr val="FC2E38"/>
                </a:solidFill>
                <a:cs typeface="B Nazanin" pitchFamily="2" charset="-78"/>
              </a:rPr>
              <a:t>خلاقيت را از بين می برند</a:t>
            </a:r>
            <a:r>
              <a:rPr lang="fa-IR" sz="4800" dirty="0" smtClean="0">
                <a:cs typeface="B Nazanin" pitchFamily="2" charset="-78"/>
              </a:rPr>
              <a:t>.</a:t>
            </a:r>
            <a:endParaRPr lang="en-US" sz="4800" dirty="0" smtClean="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4500" b="0" i="0" u="none" strike="noStrike" kern="1200" cap="none" spc="0" normalizeH="0" baseline="0" noProof="0" dirty="0" smtClean="0">
              <a:ln>
                <a:noFill/>
              </a:ln>
              <a:effectLst/>
              <a:uLnTx/>
              <a:uFillTx/>
              <a:latin typeface="+mj-lt"/>
              <a:ea typeface="+mj-ea"/>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مديران چگونه بر خلاقيت اثر می گذارند</a:t>
            </a:r>
            <a:endParaRPr lang="en-US" dirty="0"/>
          </a:p>
        </p:txBody>
      </p:sp>
      <p:sp>
        <p:nvSpPr>
          <p:cNvPr id="3" name="Content Placeholder 2"/>
          <p:cNvSpPr>
            <a:spLocks noGrp="1"/>
          </p:cNvSpPr>
          <p:nvPr>
            <p:ph idx="1"/>
          </p:nvPr>
        </p:nvSpPr>
        <p:spPr/>
        <p:txBody>
          <a:bodyPr/>
          <a:lstStyle/>
          <a:p>
            <a:r>
              <a:rPr lang="fa-IR" dirty="0" smtClean="0">
                <a:solidFill>
                  <a:schemeClr val="bg1">
                    <a:lumMod val="50000"/>
                  </a:schemeClr>
                </a:solidFill>
              </a:rPr>
              <a:t>چالش ها</a:t>
            </a:r>
            <a:endParaRPr lang="en-US" dirty="0" smtClean="0">
              <a:solidFill>
                <a:schemeClr val="bg1">
                  <a:lumMod val="50000"/>
                </a:schemeClr>
              </a:solidFill>
            </a:endParaRPr>
          </a:p>
          <a:p>
            <a:r>
              <a:rPr lang="fa-IR" dirty="0" smtClean="0">
                <a:solidFill>
                  <a:schemeClr val="bg1">
                    <a:lumMod val="50000"/>
                  </a:schemeClr>
                </a:solidFill>
              </a:rPr>
              <a:t>آزادی</a:t>
            </a:r>
            <a:endParaRPr lang="en-US" dirty="0" smtClean="0">
              <a:solidFill>
                <a:schemeClr val="bg1">
                  <a:lumMod val="50000"/>
                </a:schemeClr>
              </a:solidFill>
            </a:endParaRPr>
          </a:p>
          <a:p>
            <a:r>
              <a:rPr lang="fa-IR" dirty="0" smtClean="0">
                <a:solidFill>
                  <a:schemeClr val="bg1">
                    <a:lumMod val="50000"/>
                  </a:schemeClr>
                </a:solidFill>
              </a:rPr>
              <a:t>منابع</a:t>
            </a:r>
            <a:endParaRPr lang="en-US" dirty="0" smtClean="0">
              <a:solidFill>
                <a:schemeClr val="bg1">
                  <a:lumMod val="50000"/>
                </a:schemeClr>
              </a:solidFill>
            </a:endParaRPr>
          </a:p>
          <a:p>
            <a:r>
              <a:rPr lang="fa-IR" dirty="0" smtClean="0">
                <a:solidFill>
                  <a:schemeClr val="bg1">
                    <a:lumMod val="50000"/>
                  </a:schemeClr>
                </a:solidFill>
              </a:rPr>
              <a:t>گروه های کاری</a:t>
            </a:r>
            <a:endParaRPr lang="en-US" dirty="0" smtClean="0">
              <a:solidFill>
                <a:schemeClr val="bg1">
                  <a:lumMod val="50000"/>
                </a:schemeClr>
              </a:solidFill>
            </a:endParaRPr>
          </a:p>
          <a:p>
            <a:r>
              <a:rPr lang="fa-IR" dirty="0" smtClean="0">
                <a:solidFill>
                  <a:schemeClr val="bg1">
                    <a:lumMod val="50000"/>
                  </a:schemeClr>
                </a:solidFill>
              </a:rPr>
              <a:t>تشويق</a:t>
            </a:r>
            <a:endParaRPr lang="en-US" dirty="0" smtClean="0">
              <a:solidFill>
                <a:schemeClr val="bg1">
                  <a:lumMod val="50000"/>
                </a:schemeClr>
              </a:solidFill>
            </a:endParaRPr>
          </a:p>
          <a:p>
            <a:r>
              <a:rPr lang="fa-IR" b="1" dirty="0" smtClean="0">
                <a:solidFill>
                  <a:srgbClr val="FF0000"/>
                </a:solidFill>
                <a:effectLst>
                  <a:outerShdw blurRad="38100" dist="38100" dir="2700000" algn="tl">
                    <a:srgbClr val="000000">
                      <a:alpha val="43137"/>
                    </a:srgbClr>
                  </a:outerShdw>
                </a:effectLst>
              </a:rPr>
              <a:t>حمايت سازمان</a:t>
            </a:r>
            <a:endParaRPr lang="en-US" b="1" dirty="0" smtClean="0">
              <a:solidFill>
                <a:srgbClr val="FF0000"/>
              </a:solidFill>
              <a:effectLst>
                <a:outerShdw blurRad="38100" dist="38100" dir="2700000" algn="tl">
                  <a:srgbClr val="000000">
                    <a:alpha val="43137"/>
                  </a:srgbClr>
                </a:outerShdw>
              </a:effectLst>
            </a:endParaRPr>
          </a:p>
          <a:p>
            <a:endParaRPr lang="en-US" dirty="0"/>
          </a:p>
        </p:txBody>
      </p:sp>
      <p:sp>
        <p:nvSpPr>
          <p:cNvPr id="4" name="Footer Placeholder 3"/>
          <p:cNvSpPr>
            <a:spLocks noGrp="1"/>
          </p:cNvSpPr>
          <p:nvPr>
            <p:ph type="ftr" sz="quarter" idx="11"/>
          </p:nvPr>
        </p:nvSpPr>
        <p:spPr/>
        <p:txBody>
          <a:bodyPr/>
          <a:lstStyle/>
          <a:p>
            <a:pPr>
              <a:defRPr/>
            </a:pPr>
            <a:r>
              <a:rPr lang="fa-IR" dirty="0"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48</a:t>
            </a:fld>
            <a:endParaRPr lang="en-US"/>
          </a:p>
        </p:txBody>
      </p:sp>
      <p:sp>
        <p:nvSpPr>
          <p:cNvPr id="6" name="Title 3"/>
          <p:cNvSpPr txBox="1">
            <a:spLocks/>
          </p:cNvSpPr>
          <p:nvPr/>
        </p:nvSpPr>
        <p:spPr>
          <a:xfrm>
            <a:off x="1428728" y="1643050"/>
            <a:ext cx="3857625" cy="4714875"/>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lvl="0"/>
            <a:r>
              <a:rPr lang="fa-IR" sz="4000" dirty="0" smtClean="0">
                <a:cs typeface="B Nazanin" pitchFamily="2" charset="-78"/>
              </a:rPr>
              <a:t>مسلماً هر </a:t>
            </a:r>
            <a:r>
              <a:rPr lang="fa-IR" sz="4000" dirty="0" smtClean="0">
                <a:solidFill>
                  <a:srgbClr val="FC2E38"/>
                </a:solidFill>
                <a:cs typeface="B Nazanin" pitchFamily="2" charset="-78"/>
              </a:rPr>
              <a:t>ايده</a:t>
            </a:r>
            <a:r>
              <a:rPr lang="fa-IR" sz="4000" dirty="0" smtClean="0">
                <a:cs typeface="B Nazanin" pitchFamily="2" charset="-78"/>
              </a:rPr>
              <a:t> جديدی ارزش بررسی ندارد، ولی نظام مديريتی بيشتر سازمان ها با واکنش ناخودآگاه نسبت به ايده های جديد </a:t>
            </a:r>
            <a:r>
              <a:rPr lang="fa-IR" sz="4000" dirty="0" smtClean="0">
                <a:solidFill>
                  <a:srgbClr val="FC2E38"/>
                </a:solidFill>
                <a:cs typeface="B Nazanin" pitchFamily="2" charset="-78"/>
              </a:rPr>
              <a:t>به خلاقيت صدمه می زند</a:t>
            </a:r>
            <a:endParaRPr kumimoji="0" lang="en-US" sz="4500" b="0" i="0" u="none" strike="noStrike" kern="1200" cap="none" spc="0" normalizeH="0" baseline="0" noProof="0" dirty="0" smtClean="0">
              <a:ln>
                <a:noFill/>
              </a:ln>
              <a:effectLst/>
              <a:uLnTx/>
              <a:uFillTx/>
              <a:latin typeface="+mj-lt"/>
              <a:ea typeface="+mj-ea"/>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سطوح خلاقیت</a:t>
            </a:r>
            <a:endParaRPr lang="en-US" dirty="0"/>
          </a:p>
        </p:txBody>
      </p:sp>
      <p:sp>
        <p:nvSpPr>
          <p:cNvPr id="3" name="Content Placeholder 2"/>
          <p:cNvSpPr>
            <a:spLocks noGrp="1"/>
          </p:cNvSpPr>
          <p:nvPr>
            <p:ph idx="1"/>
          </p:nvPr>
        </p:nvSpPr>
        <p:spPr/>
        <p:txBody>
          <a:bodyPr/>
          <a:lstStyle/>
          <a:p>
            <a:r>
              <a:rPr lang="fa-IR" dirty="0" smtClean="0"/>
              <a:t>دانشمندان دو گونه خلاقيت را تعريف می کنند:</a:t>
            </a:r>
          </a:p>
          <a:p>
            <a:endParaRPr lang="fa-IR" dirty="0" smtClean="0"/>
          </a:p>
          <a:p>
            <a:endParaRPr lang="fa-IR" dirty="0" smtClean="0"/>
          </a:p>
          <a:p>
            <a:pPr lvl="1"/>
            <a:r>
              <a:rPr lang="en-US" dirty="0" smtClean="0">
                <a:cs typeface="Arial" pitchFamily="34" charset="0"/>
              </a:rPr>
              <a:t>Big C</a:t>
            </a:r>
            <a:r>
              <a:rPr lang="fa-IR" dirty="0" smtClean="0"/>
              <a:t> راه حلی برای مسائل مشکل، يا چيزی که در سطح وسيع اجتماعی پذيرفته شود</a:t>
            </a:r>
          </a:p>
          <a:p>
            <a:pPr lvl="1"/>
            <a:r>
              <a:rPr lang="en-US" dirty="0" smtClean="0">
                <a:cs typeface="Arial" pitchFamily="34" charset="0"/>
              </a:rPr>
              <a:t>Little c </a:t>
            </a:r>
            <a:r>
              <a:rPr lang="fa-IR" dirty="0" smtClean="0"/>
              <a:t> هر کار جديدی که هر کسی بکند، حتی تغيير جديدی در دستور پخت آشپزی</a:t>
            </a:r>
          </a:p>
          <a:p>
            <a:pPr lvl="1" algn="l" rtl="0">
              <a:buNone/>
            </a:pPr>
            <a:r>
              <a:rPr lang="en-US" dirty="0" err="1" smtClean="0">
                <a:cs typeface="Arial" pitchFamily="34" charset="0"/>
              </a:rPr>
              <a:t>Socioculturalists</a:t>
            </a:r>
            <a:r>
              <a:rPr lang="fa-IR" dirty="0" smtClean="0">
                <a:cs typeface="Arial" pitchFamily="34" charset="0"/>
              </a:rPr>
              <a:t> </a:t>
            </a:r>
            <a:r>
              <a:rPr lang="en-US" dirty="0" smtClean="0">
                <a:cs typeface="Arial" pitchFamily="34" charset="0"/>
              </a:rPr>
              <a:t>define creativity as a novel product that attains some level of social recognition.</a:t>
            </a:r>
            <a:endParaRPr lang="fa-IR" dirty="0" smtClean="0">
              <a:cs typeface="Arial" pitchFamily="34" charset="0"/>
            </a:endParaRPr>
          </a:p>
          <a:p>
            <a:pPr lvl="1"/>
            <a:endParaRPr lang="fa-IR" dirty="0" smtClean="0"/>
          </a:p>
          <a:p>
            <a:pPr algn="l" rtl="0">
              <a:buNone/>
            </a:pPr>
            <a:endParaRPr lang="en-US" dirty="0" smtClean="0">
              <a:cs typeface="Arial" pitchFamily="34" charset="0"/>
            </a:endParaRPr>
          </a:p>
          <a:p>
            <a:pPr algn="l"/>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a:t>
            </a:fld>
            <a:endParaRPr lang="en-US"/>
          </a:p>
        </p:txBody>
      </p:sp>
      <p:pic>
        <p:nvPicPr>
          <p:cNvPr id="6" name="Picture 2" descr="C:\Documents and Settings\Alireza\My Documents\workshops\pictures\untitled5.bmp"/>
          <p:cNvPicPr>
            <a:picLocks noChangeAspect="1" noChangeArrowheads="1"/>
          </p:cNvPicPr>
          <p:nvPr/>
        </p:nvPicPr>
        <p:blipFill>
          <a:blip r:embed="rId3"/>
          <a:srcRect/>
          <a:stretch>
            <a:fillRect/>
          </a:stretch>
        </p:blipFill>
        <p:spPr bwMode="auto">
          <a:xfrm>
            <a:off x="0" y="1428736"/>
            <a:ext cx="2361702" cy="2071678"/>
          </a:xfrm>
          <a:prstGeom prst="rect">
            <a:avLst/>
          </a:prstGeom>
          <a:noFill/>
          <a:ln w="9525">
            <a:noFill/>
            <a:miter lim="800000"/>
            <a:headEnd/>
            <a:tailEnd/>
          </a:ln>
          <a:effectLst>
            <a:softEdge rad="112500"/>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خلاقيت: مهارتهای تفکر خلاق- تفکر جانبی</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50</a:t>
            </a:fld>
            <a:endParaRPr lang="en-US"/>
          </a:p>
        </p:txBody>
      </p:sp>
      <p:pic>
        <p:nvPicPr>
          <p:cNvPr id="6" name="Picture 4"/>
          <p:cNvPicPr>
            <a:picLocks noGrp="1" noChangeAspect="1" noChangeArrowheads="1"/>
          </p:cNvPicPr>
          <p:nvPr>
            <p:ph idx="1"/>
          </p:nvPr>
        </p:nvPicPr>
        <p:blipFill>
          <a:blip r:embed="rId3"/>
          <a:srcRect/>
          <a:stretch>
            <a:fillRect/>
          </a:stretch>
        </p:blipFill>
        <p:spPr bwMode="auto">
          <a:xfrm>
            <a:off x="1571604" y="1643050"/>
            <a:ext cx="6000792" cy="49097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نقطه ضعف سیستم</a:t>
            </a:r>
            <a:endParaRPr lang="en-US" dirty="0"/>
          </a:p>
        </p:txBody>
      </p:sp>
      <p:sp>
        <p:nvSpPr>
          <p:cNvPr id="3" name="Content Placeholder 2"/>
          <p:cNvSpPr>
            <a:spLocks noGrp="1"/>
          </p:cNvSpPr>
          <p:nvPr>
            <p:ph idx="1"/>
          </p:nvPr>
        </p:nvSpPr>
        <p:spPr/>
        <p:txBody>
          <a:bodyPr/>
          <a:lstStyle/>
          <a:p>
            <a:pPr algn="l" rtl="0"/>
            <a:r>
              <a:rPr lang="en-US" dirty="0" smtClean="0">
                <a:cs typeface="Arial" charset="0"/>
              </a:rPr>
              <a:t>The mind is a pattern making system</a:t>
            </a:r>
          </a:p>
          <a:p>
            <a:r>
              <a:rPr lang="fa-IR" dirty="0" smtClean="0"/>
              <a:t>ذهن ما سيستمی الگو ساز است. </a:t>
            </a:r>
          </a:p>
          <a:p>
            <a:pPr lvl="1"/>
            <a:r>
              <a:rPr lang="fa-IR" dirty="0" smtClean="0"/>
              <a:t>پذيرش الگوهای آماده</a:t>
            </a:r>
          </a:p>
          <a:p>
            <a:pPr lvl="1"/>
            <a:r>
              <a:rPr lang="fa-IR" dirty="0" smtClean="0"/>
              <a:t>الگوهای خود ساخته</a:t>
            </a:r>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52</a:t>
            </a:fld>
            <a:endParaRPr lang="en-US"/>
          </a:p>
        </p:txBody>
      </p:sp>
      <p:pic>
        <p:nvPicPr>
          <p:cNvPr id="8" name="Picture 2" descr="cow"/>
          <p:cNvPicPr>
            <a:picLocks noChangeAspect="1" noChangeArrowheads="1"/>
          </p:cNvPicPr>
          <p:nvPr/>
        </p:nvPicPr>
        <p:blipFill>
          <a:blip r:embed="rId4"/>
          <a:srcRect/>
          <a:stretch>
            <a:fillRect/>
          </a:stretch>
        </p:blipFill>
        <p:spPr bwMode="auto">
          <a:xfrm>
            <a:off x="1285852" y="1783876"/>
            <a:ext cx="6193993" cy="4645495"/>
          </a:xfrm>
          <a:prstGeom prst="rect">
            <a:avLst/>
          </a:prstGeom>
          <a:noFill/>
          <a:ln w="9525">
            <a:noFill/>
            <a:miter lim="800000"/>
            <a:headEnd/>
            <a:tailEnd/>
          </a:ln>
        </p:spPr>
      </p:pic>
      <p:pic>
        <p:nvPicPr>
          <p:cNvPr id="9" name="Picture 3" descr="cow2"/>
          <p:cNvPicPr>
            <a:picLocks noChangeAspect="1" noChangeArrowheads="1"/>
          </p:cNvPicPr>
          <p:nvPr/>
        </p:nvPicPr>
        <p:blipFill>
          <a:blip r:embed="rId5"/>
          <a:srcRect/>
          <a:stretch>
            <a:fillRect/>
          </a:stretch>
        </p:blipFill>
        <p:spPr bwMode="auto">
          <a:xfrm>
            <a:off x="1285852" y="1785926"/>
            <a:ext cx="6297226" cy="4649796"/>
          </a:xfrm>
          <a:prstGeom prst="rect">
            <a:avLst/>
          </a:prstGeom>
          <a:noFill/>
          <a:ln w="9525">
            <a:noFill/>
            <a:miter lim="800000"/>
            <a:headEnd/>
            <a:tailEnd/>
          </a:ln>
        </p:spPr>
      </p:pic>
      <p:pic>
        <p:nvPicPr>
          <p:cNvPr id="10" name="Picture 4" descr="cow"/>
          <p:cNvPicPr>
            <a:picLocks noChangeAspect="1" noChangeArrowheads="1"/>
          </p:cNvPicPr>
          <p:nvPr/>
        </p:nvPicPr>
        <p:blipFill>
          <a:blip r:embed="rId4"/>
          <a:srcRect/>
          <a:stretch>
            <a:fillRect/>
          </a:stretch>
        </p:blipFill>
        <p:spPr bwMode="auto">
          <a:xfrm>
            <a:off x="1285852" y="1785926"/>
            <a:ext cx="6297226" cy="46497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ull.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فرق آها، ها با هاها</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53</a:t>
            </a:fld>
            <a:endParaRPr lang="en-US"/>
          </a:p>
        </p:txBody>
      </p:sp>
      <p:pic>
        <p:nvPicPr>
          <p:cNvPr id="6" name="Picture 2"/>
          <p:cNvPicPr>
            <a:picLocks noGrp="1" noChangeAspect="1" noChangeArrowheads="1"/>
          </p:cNvPicPr>
          <p:nvPr>
            <p:ph idx="1"/>
          </p:nvPr>
        </p:nvPicPr>
        <p:blipFill>
          <a:blip r:embed="rId3"/>
          <a:srcRect/>
          <a:stretch>
            <a:fillRect/>
          </a:stretch>
        </p:blipFill>
        <p:spPr>
          <a:xfrm>
            <a:off x="2878282" y="1801812"/>
            <a:ext cx="3387436" cy="4572000"/>
          </a:xfr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نقطه ضعفهای (بالقوه) استفاده ذهن از الگوها</a:t>
            </a:r>
            <a:endParaRPr lang="en-US" dirty="0"/>
          </a:p>
        </p:txBody>
      </p:sp>
      <p:sp>
        <p:nvSpPr>
          <p:cNvPr id="3" name="Content Placeholder 2"/>
          <p:cNvSpPr>
            <a:spLocks noGrp="1"/>
          </p:cNvSpPr>
          <p:nvPr>
            <p:ph idx="1"/>
          </p:nvPr>
        </p:nvSpPr>
        <p:spPr/>
        <p:txBody>
          <a:bodyPr/>
          <a:lstStyle/>
          <a:p>
            <a:r>
              <a:rPr lang="fa-IR" sz="3600" dirty="0" smtClean="0"/>
              <a:t>به مرور تقويت می شوند </a:t>
            </a:r>
          </a:p>
          <a:p>
            <a:r>
              <a:rPr lang="fa-IR" sz="3600" dirty="0" smtClean="0"/>
              <a:t>سخت بودن تغيير بعد از تشکيل</a:t>
            </a:r>
          </a:p>
          <a:p>
            <a:r>
              <a:rPr lang="fa-IR" sz="3600" dirty="0" smtClean="0"/>
              <a:t>محبوس شدن اطلاعات در الگوها</a:t>
            </a:r>
          </a:p>
          <a:p>
            <a:r>
              <a:rPr lang="fa-IR" sz="3600" dirty="0" smtClean="0"/>
              <a:t>تمايل به </a:t>
            </a:r>
            <a:r>
              <a:rPr lang="en-US" sz="3600" dirty="0" smtClean="0"/>
              <a:t>centering </a:t>
            </a:r>
            <a:r>
              <a:rPr lang="fa-IR" sz="3600" dirty="0" smtClean="0"/>
              <a:t>(اول و آخر کلمات)</a:t>
            </a:r>
          </a:p>
          <a:p>
            <a:endParaRPr lang="en-US" sz="3600"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54</a:t>
            </a:fld>
            <a:endParaRPr lang="en-US"/>
          </a:p>
        </p:txBody>
      </p:sp>
      <p:pic>
        <p:nvPicPr>
          <p:cNvPr id="6" name="Picture 2"/>
          <p:cNvPicPr>
            <a:picLocks noChangeAspect="1" noChangeArrowheads="1"/>
          </p:cNvPicPr>
          <p:nvPr/>
        </p:nvPicPr>
        <p:blipFill>
          <a:blip r:embed="rId3"/>
          <a:srcRect/>
          <a:stretch>
            <a:fillRect/>
          </a:stretch>
        </p:blipFill>
        <p:spPr bwMode="auto">
          <a:xfrm>
            <a:off x="214282" y="3643314"/>
            <a:ext cx="2574956" cy="25669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28926" y="1774825"/>
            <a:ext cx="5757874" cy="4625975"/>
          </a:xfrm>
        </p:spPr>
        <p:txBody>
          <a:bodyPr/>
          <a:lstStyle/>
          <a:p>
            <a:pPr>
              <a:defRPr/>
            </a:pPr>
            <a:r>
              <a:rPr lang="fa-IR" sz="2800" dirty="0" smtClean="0">
                <a:cs typeface="B Nazanin" pitchFamily="2" charset="-78"/>
              </a:rPr>
              <a:t>مغز انسان سيستمی خود تنظيم و الگو ساز است</a:t>
            </a:r>
          </a:p>
          <a:p>
            <a:pPr>
              <a:defRPr/>
            </a:pPr>
            <a:r>
              <a:rPr lang="fa-IR" sz="2800" dirty="0" smtClean="0">
                <a:cs typeface="B Nazanin" pitchFamily="2" charset="-78"/>
              </a:rPr>
              <a:t>ذهن سازنده خوب و تخريب کننده بدِ الگوهاست </a:t>
            </a:r>
          </a:p>
          <a:p>
            <a:pPr>
              <a:defRPr/>
            </a:pPr>
            <a:r>
              <a:rPr lang="fa-IR" sz="2800" dirty="0" smtClean="0">
                <a:cs typeface="B Nazanin" pitchFamily="2" charset="-78"/>
              </a:rPr>
              <a:t>خلاقيت= هنر شکستن الگوها، عادتها و قطعيتها</a:t>
            </a:r>
          </a:p>
          <a:p>
            <a:pPr>
              <a:defRPr/>
            </a:pPr>
            <a:r>
              <a:rPr lang="fa-IR" sz="2800" dirty="0" smtClean="0">
                <a:cs typeface="B Nazanin" pitchFamily="2" charset="-78"/>
              </a:rPr>
              <a:t>مغز راست و چپ:</a:t>
            </a:r>
          </a:p>
          <a:p>
            <a:pPr lvl="1">
              <a:defRPr/>
            </a:pPr>
            <a:r>
              <a:rPr lang="fa-IR" dirty="0" smtClean="0">
                <a:cs typeface="B Nazanin" pitchFamily="2" charset="-78"/>
              </a:rPr>
              <a:t>مغز راست:عاطفی، بازی هنرمندانه، شوخ طبع، </a:t>
            </a:r>
          </a:p>
          <a:p>
            <a:pPr lvl="1">
              <a:defRPr/>
            </a:pPr>
            <a:r>
              <a:rPr lang="fa-IR" dirty="0" smtClean="0">
                <a:cs typeface="B Nazanin" pitchFamily="2" charset="-78"/>
              </a:rPr>
              <a:t>مغز چپ منطقی، تحليلی، مبتنی بر فرآيند، به دور از مخاطره</a:t>
            </a:r>
          </a:p>
          <a:p>
            <a:pPr lvl="1">
              <a:defRPr/>
            </a:pPr>
            <a:r>
              <a:rPr lang="fa-IR" dirty="0" smtClean="0">
                <a:cs typeface="B Nazanin" pitchFamily="2" charset="-78"/>
              </a:rPr>
              <a:t>ايده آل: تلفيق هر دو</a:t>
            </a:r>
          </a:p>
          <a:p>
            <a:endParaRPr lang="en-US" sz="4000" dirty="0">
              <a:cs typeface="B Nazanin" pitchFamily="2" charset="-78"/>
            </a:endParaRPr>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55</a:t>
            </a:fld>
            <a:endParaRPr lang="en-US"/>
          </a:p>
        </p:txBody>
      </p:sp>
      <p:pic>
        <p:nvPicPr>
          <p:cNvPr id="6" name="Picture 4"/>
          <p:cNvPicPr>
            <a:picLocks noChangeAspect="1" noChangeArrowheads="1"/>
          </p:cNvPicPr>
          <p:nvPr/>
        </p:nvPicPr>
        <p:blipFill>
          <a:blip r:embed="rId3"/>
          <a:srcRect/>
          <a:stretch>
            <a:fillRect/>
          </a:stretch>
        </p:blipFill>
        <p:spPr bwMode="auto">
          <a:xfrm>
            <a:off x="0" y="2786058"/>
            <a:ext cx="3003993"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تفکر جانبی</a:t>
            </a:r>
            <a:endParaRPr lang="en-US" dirty="0"/>
          </a:p>
        </p:txBody>
      </p:sp>
      <p:sp>
        <p:nvSpPr>
          <p:cNvPr id="3" name="Content Placeholder 2"/>
          <p:cNvSpPr>
            <a:spLocks noGrp="1"/>
          </p:cNvSpPr>
          <p:nvPr>
            <p:ph idx="1"/>
          </p:nvPr>
        </p:nvSpPr>
        <p:spPr>
          <a:xfrm>
            <a:off x="3643306" y="1774825"/>
            <a:ext cx="5043494" cy="4625975"/>
          </a:xfrm>
        </p:spPr>
        <p:txBody>
          <a:bodyPr/>
          <a:lstStyle/>
          <a:p>
            <a:r>
              <a:rPr lang="fa-IR" dirty="0" smtClean="0"/>
              <a:t>هدف تفکر جانبی فائق آمدن بر اين محدوديتها از طريق ارائه ابزاری برای:</a:t>
            </a:r>
          </a:p>
          <a:p>
            <a:pPr lvl="1"/>
            <a:r>
              <a:rPr lang="fa-IR" dirty="0" smtClean="0"/>
              <a:t> دوباره سازمان دهی کردن، </a:t>
            </a:r>
          </a:p>
          <a:p>
            <a:pPr lvl="1"/>
            <a:r>
              <a:rPr lang="fa-IR" dirty="0" smtClean="0"/>
              <a:t>برای فرار از کليشه الگوها، </a:t>
            </a:r>
          </a:p>
          <a:p>
            <a:pPr lvl="1"/>
            <a:r>
              <a:rPr lang="fa-IR" dirty="0" smtClean="0"/>
              <a:t>برای کنار هم گذاشتن اطلاعات به طريقی جديد تا ايده های جديد بوجود آيند.</a:t>
            </a:r>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56</a:t>
            </a:fld>
            <a:endParaRPr lang="en-US"/>
          </a:p>
        </p:txBody>
      </p:sp>
      <p:pic>
        <p:nvPicPr>
          <p:cNvPr id="6" name="Picture 4" descr="7056"/>
          <p:cNvPicPr>
            <a:picLocks noChangeAspect="1" noChangeArrowheads="1"/>
          </p:cNvPicPr>
          <p:nvPr/>
        </p:nvPicPr>
        <p:blipFill>
          <a:blip r:embed="rId3"/>
          <a:srcRect/>
          <a:stretch>
            <a:fillRect/>
          </a:stretch>
        </p:blipFill>
        <p:spPr bwMode="auto">
          <a:xfrm>
            <a:off x="214282" y="1714488"/>
            <a:ext cx="3186928" cy="47149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تفکر عمودی در مقایسه با تفکر جانبی</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57</a:t>
            </a:fld>
            <a:endParaRPr lang="en-US"/>
          </a:p>
        </p:txBody>
      </p:sp>
      <p:sp>
        <p:nvSpPr>
          <p:cNvPr id="6" name="Text Placeholder 4"/>
          <p:cNvSpPr txBox="1">
            <a:spLocks/>
          </p:cNvSpPr>
          <p:nvPr/>
        </p:nvSpPr>
        <p:spPr bwMode="auto">
          <a:xfrm>
            <a:off x="457200" y="1535113"/>
            <a:ext cx="4040188" cy="639762"/>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marL="438150" marR="0" lvl="0" indent="-319088" algn="ctr" defTabSz="914400" rtl="1" eaLnBrk="1" fontAlgn="base" latinLnBrk="0" hangingPunct="1">
              <a:lnSpc>
                <a:spcPct val="100000"/>
              </a:lnSpc>
              <a:spcBef>
                <a:spcPct val="0"/>
              </a:spcBef>
              <a:spcAft>
                <a:spcPct val="0"/>
              </a:spcAft>
              <a:buClr>
                <a:schemeClr val="accent1"/>
              </a:buClr>
              <a:buSzPct val="80000"/>
              <a:tabLst/>
              <a:defRPr/>
            </a:pPr>
            <a:r>
              <a:rPr lang="fa-IR" sz="3200" b="1" dirty="0" smtClean="0">
                <a:effectLst>
                  <a:outerShdw blurRad="38100" dist="38100" dir="2700000" algn="tl">
                    <a:srgbClr val="000000">
                      <a:alpha val="43137"/>
                    </a:srgbClr>
                  </a:outerShdw>
                </a:effectLst>
                <a:latin typeface="+mn-lt"/>
                <a:cs typeface="B Nazanin" pitchFamily="2" charset="-78"/>
              </a:rPr>
              <a:t>تفکر جانبی</a:t>
            </a:r>
          </a:p>
        </p:txBody>
      </p:sp>
      <p:sp>
        <p:nvSpPr>
          <p:cNvPr id="7" name="Content Placeholder 2"/>
          <p:cNvSpPr txBox="1">
            <a:spLocks/>
          </p:cNvSpPr>
          <p:nvPr/>
        </p:nvSpPr>
        <p:spPr>
          <a:xfrm>
            <a:off x="457200" y="2174875"/>
            <a:ext cx="4040188" cy="3951288"/>
          </a:xfrm>
          <a:prstGeom prst="rect">
            <a:avLst/>
          </a:prstGeom>
        </p:spPr>
        <p:txBody>
          <a:bodyPr/>
          <a:lstStyle/>
          <a:p>
            <a:pPr marL="438150" marR="0" lvl="0" indent="-319088" algn="r" defTabSz="914400" eaLnBrk="1" fontAlgn="base" latinLnBrk="0" hangingPunct="1">
              <a:lnSpc>
                <a:spcPct val="100000"/>
              </a:lnSpc>
              <a:spcBef>
                <a:spcPct val="0"/>
              </a:spcBef>
              <a:spcAft>
                <a:spcPct val="0"/>
              </a:spcAft>
              <a:buClr>
                <a:schemeClr val="accent1"/>
              </a:buClr>
              <a:buSzPct val="80000"/>
              <a:buFont typeface="Wingdings 2" pitchFamily="18" charset="2"/>
              <a:buChar char=""/>
              <a:tabLst/>
              <a:defRPr/>
            </a:pPr>
            <a:r>
              <a:rPr kumimoji="0" lang="fa-IR" sz="3200" b="0" i="0" u="none" strike="noStrike" kern="1200" cap="none" spc="0" normalizeH="0" baseline="0" noProof="0" dirty="0" smtClean="0">
                <a:ln>
                  <a:noFill/>
                </a:ln>
                <a:solidFill>
                  <a:schemeClr val="tx1"/>
                </a:solidFill>
                <a:effectLst/>
                <a:uLnTx/>
                <a:uFillTx/>
                <a:latin typeface="+mn-lt"/>
                <a:cs typeface="B Nazanin" pitchFamily="2" charset="-78"/>
              </a:rPr>
              <a:t>بدون هدف با ايده ها ، مدلها و آزمايشات بازی می کنيم</a:t>
            </a:r>
          </a:p>
          <a:p>
            <a:pPr marL="438150" marR="0" lvl="0" indent="-319088" algn="r" defTabSz="914400" eaLnBrk="1" fontAlgn="base" latinLnBrk="0" hangingPunct="1">
              <a:lnSpc>
                <a:spcPct val="100000"/>
              </a:lnSpc>
              <a:spcBef>
                <a:spcPct val="0"/>
              </a:spcBef>
              <a:spcAft>
                <a:spcPct val="0"/>
              </a:spcAft>
              <a:buClr>
                <a:schemeClr val="accent1"/>
              </a:buClr>
              <a:buSzPct val="80000"/>
              <a:buFont typeface="Wingdings 2" pitchFamily="18" charset="2"/>
              <a:buChar char=""/>
              <a:tabLst/>
              <a:defRPr/>
            </a:pPr>
            <a:endParaRPr kumimoji="0" lang="fa-IR" sz="3200" b="0" i="0" u="none" strike="noStrike" kern="1200" cap="none" spc="0" normalizeH="0" baseline="0" noProof="0" dirty="0" smtClean="0">
              <a:ln>
                <a:noFill/>
              </a:ln>
              <a:solidFill>
                <a:schemeClr val="tx1"/>
              </a:solidFill>
              <a:effectLst/>
              <a:uLnTx/>
              <a:uFillTx/>
              <a:latin typeface="+mn-lt"/>
              <a:cs typeface="B Nazanin" pitchFamily="2" charset="-78"/>
            </a:endParaRPr>
          </a:p>
          <a:p>
            <a:pPr marL="438150" marR="0" lvl="0" indent="-319088" algn="r" defTabSz="914400" eaLnBrk="1" fontAlgn="base" latinLnBrk="0" hangingPunct="1">
              <a:lnSpc>
                <a:spcPct val="100000"/>
              </a:lnSpc>
              <a:spcBef>
                <a:spcPct val="0"/>
              </a:spcBef>
              <a:spcAft>
                <a:spcPct val="0"/>
              </a:spcAft>
              <a:buClr>
                <a:schemeClr val="accent1"/>
              </a:buClr>
              <a:buSzPct val="80000"/>
              <a:buFont typeface="Wingdings 2" pitchFamily="18" charset="2"/>
              <a:buChar char=""/>
              <a:tabLst/>
              <a:defRPr/>
            </a:pPr>
            <a:r>
              <a:rPr kumimoji="0" lang="fa-IR" sz="3200" b="0" i="0" u="none" strike="noStrike" kern="1200" cap="none" spc="0" normalizeH="0" baseline="0" noProof="0" dirty="0" smtClean="0">
                <a:ln>
                  <a:noFill/>
                </a:ln>
                <a:solidFill>
                  <a:schemeClr val="tx1"/>
                </a:solidFill>
                <a:effectLst/>
                <a:uLnTx/>
                <a:uFillTx/>
                <a:latin typeface="+mn-lt"/>
                <a:cs typeface="B Nazanin" pitchFamily="2" charset="-78"/>
              </a:rPr>
              <a:t>کسی که تفکر جانبی دارد می گويد: ” من به دنبال چيزی می گردم، اما تا نيابمش، نمی دانم چيست.“</a:t>
            </a:r>
          </a:p>
          <a:p>
            <a:pPr marL="438150" marR="0" lvl="0" indent="-319088"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defRPr/>
            </a:pPr>
            <a:endParaRPr kumimoji="0" lang="fa-IR" sz="3200" b="0" i="0" u="none" strike="noStrike" kern="1200" cap="none" spc="0" normalizeH="0" baseline="0" noProof="0" dirty="0" smtClean="0">
              <a:ln>
                <a:noFill/>
              </a:ln>
              <a:solidFill>
                <a:schemeClr val="tx1"/>
              </a:solidFill>
              <a:effectLst/>
              <a:uLnTx/>
              <a:uFillTx/>
              <a:latin typeface="+mn-lt"/>
              <a:cs typeface="B Nazanin" pitchFamily="2" charset="-78"/>
            </a:endParaRPr>
          </a:p>
        </p:txBody>
      </p:sp>
      <p:sp>
        <p:nvSpPr>
          <p:cNvPr id="8" name="Text Placeholder 5"/>
          <p:cNvSpPr txBox="1">
            <a:spLocks/>
          </p:cNvSpPr>
          <p:nvPr/>
        </p:nvSpPr>
        <p:spPr>
          <a:xfrm>
            <a:off x="4645025" y="1535113"/>
            <a:ext cx="4041775" cy="639762"/>
          </a:xfrm>
          <a:prstGeom prst="rect">
            <a:avLst/>
          </a:prstGeom>
        </p:spPr>
        <p:txBody>
          <a:bodyPr/>
          <a:lstStyle/>
          <a:p>
            <a:pPr marL="438150" marR="0" lvl="0" indent="-319088" algn="ctr" defTabSz="914400" rtl="0" eaLnBrk="1" fontAlgn="base" latinLnBrk="0" hangingPunct="1">
              <a:lnSpc>
                <a:spcPct val="100000"/>
              </a:lnSpc>
              <a:spcBef>
                <a:spcPct val="0"/>
              </a:spcBef>
              <a:spcAft>
                <a:spcPct val="0"/>
              </a:spcAft>
              <a:buClr>
                <a:schemeClr val="accent1"/>
              </a:buClr>
              <a:buSzPct val="80000"/>
              <a:tabLst/>
              <a:defRPr/>
            </a:pPr>
            <a:r>
              <a:rPr kumimoji="0" lang="fa-IR"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cs typeface="B Nazanin" pitchFamily="2" charset="-78"/>
              </a:rPr>
              <a:t>تفکر عمودی</a:t>
            </a:r>
          </a:p>
        </p:txBody>
      </p:sp>
      <p:sp>
        <p:nvSpPr>
          <p:cNvPr id="9" name="Content Placeholder 6"/>
          <p:cNvSpPr txBox="1">
            <a:spLocks/>
          </p:cNvSpPr>
          <p:nvPr/>
        </p:nvSpPr>
        <p:spPr>
          <a:xfrm>
            <a:off x="4645025" y="2174875"/>
            <a:ext cx="4041775" cy="3951288"/>
          </a:xfrm>
          <a:prstGeom prst="rect">
            <a:avLst/>
          </a:prstGeom>
        </p:spPr>
        <p:txBody>
          <a:bodyPr/>
          <a:lstStyle/>
          <a:p>
            <a:pPr marL="438150" marR="0" lvl="0" indent="-319088" algn="r" defTabSz="914400" eaLnBrk="1" fontAlgn="base" latinLnBrk="0" hangingPunct="1">
              <a:lnSpc>
                <a:spcPct val="100000"/>
              </a:lnSpc>
              <a:spcBef>
                <a:spcPct val="0"/>
              </a:spcBef>
              <a:spcAft>
                <a:spcPct val="0"/>
              </a:spcAft>
              <a:buClr>
                <a:schemeClr val="accent1"/>
              </a:buClr>
              <a:buSzPct val="80000"/>
              <a:buFont typeface="Wingdings 2" pitchFamily="18" charset="2"/>
              <a:buChar char=""/>
              <a:tabLst/>
              <a:defRPr/>
            </a:pPr>
            <a:r>
              <a:rPr kumimoji="0" lang="fa-IR" sz="3200" b="0" i="0" u="none" strike="noStrike" kern="1200" cap="none" spc="0" normalizeH="0" baseline="0" noProof="0" dirty="0" smtClean="0">
                <a:ln>
                  <a:noFill/>
                </a:ln>
                <a:solidFill>
                  <a:schemeClr val="tx1"/>
                </a:solidFill>
                <a:effectLst/>
                <a:uLnTx/>
                <a:uFillTx/>
                <a:latin typeface="+mn-lt"/>
                <a:cs typeface="B Nazanin" pitchFamily="2" charset="-78"/>
              </a:rPr>
              <a:t>در تفکر عمودی بايد در جهتی خاص حرکت مفيد داشته باشيم</a:t>
            </a:r>
          </a:p>
          <a:p>
            <a:pPr marL="438150" marR="0" lvl="0" indent="-319088" algn="r" defTabSz="914400" eaLnBrk="1" fontAlgn="base" latinLnBrk="0" hangingPunct="1">
              <a:lnSpc>
                <a:spcPct val="100000"/>
              </a:lnSpc>
              <a:spcBef>
                <a:spcPct val="0"/>
              </a:spcBef>
              <a:spcAft>
                <a:spcPct val="0"/>
              </a:spcAft>
              <a:buClr>
                <a:schemeClr val="accent1"/>
              </a:buClr>
              <a:buSzPct val="80000"/>
              <a:buFont typeface="Wingdings 2" pitchFamily="18" charset="2"/>
              <a:buChar char=""/>
              <a:tabLst/>
              <a:defRPr/>
            </a:pPr>
            <a:endParaRPr kumimoji="0" lang="fa-IR" sz="3200" b="0" i="0" u="none" strike="noStrike" kern="1200" cap="none" spc="0" normalizeH="0" baseline="0" noProof="0" dirty="0" smtClean="0">
              <a:ln>
                <a:noFill/>
              </a:ln>
              <a:solidFill>
                <a:schemeClr val="tx1"/>
              </a:solidFill>
              <a:effectLst/>
              <a:uLnTx/>
              <a:uFillTx/>
              <a:latin typeface="+mn-lt"/>
              <a:cs typeface="B Nazanin" pitchFamily="2" charset="-78"/>
            </a:endParaRPr>
          </a:p>
          <a:p>
            <a:pPr marL="438150" marR="0" lvl="0" indent="-319088" algn="r" defTabSz="914400" eaLnBrk="1" fontAlgn="base" latinLnBrk="0" hangingPunct="1">
              <a:lnSpc>
                <a:spcPct val="100000"/>
              </a:lnSpc>
              <a:spcBef>
                <a:spcPct val="0"/>
              </a:spcBef>
              <a:spcAft>
                <a:spcPct val="0"/>
              </a:spcAft>
              <a:buClr>
                <a:schemeClr val="accent1"/>
              </a:buClr>
              <a:buSzPct val="80000"/>
              <a:buFont typeface="Wingdings 2" pitchFamily="18" charset="2"/>
              <a:buChar char=""/>
              <a:tabLst/>
              <a:defRPr/>
            </a:pPr>
            <a:r>
              <a:rPr kumimoji="0" lang="fa-IR" sz="3200" b="0" i="0" u="none" strike="noStrike" kern="1200" cap="none" spc="0" normalizeH="0" baseline="0" noProof="0" dirty="0" smtClean="0">
                <a:ln>
                  <a:noFill/>
                </a:ln>
                <a:solidFill>
                  <a:schemeClr val="tx1"/>
                </a:solidFill>
                <a:effectLst/>
                <a:uLnTx/>
                <a:uFillTx/>
                <a:latin typeface="+mn-lt"/>
                <a:cs typeface="B Nazanin" pitchFamily="2" charset="-78"/>
              </a:rPr>
              <a:t>کسی که تفکر عمودی دارد می گويد:“می دانم به دنبال چه می گردم.“</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تفکر عمودی در مقایسه با تفکر جانبی</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58</a:t>
            </a:fld>
            <a:endParaRPr lang="en-US"/>
          </a:p>
        </p:txBody>
      </p:sp>
      <p:pic>
        <p:nvPicPr>
          <p:cNvPr id="6" name="Picture 2"/>
          <p:cNvPicPr>
            <a:picLocks noGrp="1" noChangeAspect="1" noChangeArrowheads="1"/>
          </p:cNvPicPr>
          <p:nvPr>
            <p:ph idx="1"/>
          </p:nvPr>
        </p:nvPicPr>
        <p:blipFill>
          <a:blip r:embed="rId3"/>
          <a:srcRect/>
          <a:stretch>
            <a:fillRect/>
          </a:stretch>
        </p:blipFill>
        <p:spPr bwMode="auto">
          <a:xfrm>
            <a:off x="357158" y="2000240"/>
            <a:ext cx="4366900" cy="3714776"/>
          </a:xfrm>
          <a:prstGeom prst="rect">
            <a:avLst/>
          </a:prstGeom>
          <a:noFill/>
          <a:ln w="9525">
            <a:noFill/>
            <a:miter lim="800000"/>
            <a:headEnd/>
            <a:tailEnd/>
          </a:ln>
        </p:spPr>
      </p:pic>
      <p:sp>
        <p:nvSpPr>
          <p:cNvPr id="7" name="Rectangle 6"/>
          <p:cNvSpPr/>
          <p:nvPr/>
        </p:nvSpPr>
        <p:spPr>
          <a:xfrm>
            <a:off x="4929190" y="2214554"/>
            <a:ext cx="3571868" cy="2862322"/>
          </a:xfrm>
          <a:prstGeom prst="rect">
            <a:avLst/>
          </a:prstGeom>
        </p:spPr>
        <p:txBody>
          <a:bodyPr wrap="square">
            <a:spAutoFit/>
          </a:bodyPr>
          <a:lstStyle/>
          <a:p>
            <a:r>
              <a:rPr lang="fa-IR" sz="3600" dirty="0" smtClean="0">
                <a:cs typeface="B Nazanin" pitchFamily="2" charset="-78"/>
              </a:rPr>
              <a:t>برای شناختن بهترين راهی که به بالای کوه می رسد شايد لازم باشد اول از قله پايين را نگاه کنيم</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تفکر عمودی در مقایسه با تفکر جانبی</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59</a:t>
            </a:fld>
            <a:endParaRPr lang="en-US"/>
          </a:p>
        </p:txBody>
      </p:sp>
      <p:pic>
        <p:nvPicPr>
          <p:cNvPr id="6" name="Picture 2"/>
          <p:cNvPicPr>
            <a:picLocks noGrp="1" noChangeAspect="1" noChangeArrowheads="1"/>
          </p:cNvPicPr>
          <p:nvPr>
            <p:ph idx="1"/>
          </p:nvPr>
        </p:nvPicPr>
        <p:blipFill>
          <a:blip r:embed="rId3"/>
          <a:srcRect/>
          <a:stretch>
            <a:fillRect/>
          </a:stretch>
        </p:blipFill>
        <p:spPr bwMode="auto">
          <a:xfrm>
            <a:off x="428596" y="2285992"/>
            <a:ext cx="4591050" cy="3448050"/>
          </a:xfrm>
          <a:prstGeom prst="rect">
            <a:avLst/>
          </a:prstGeom>
          <a:ln>
            <a:noFill/>
          </a:ln>
          <a:effectLst>
            <a:softEdge rad="112500"/>
          </a:effectLst>
        </p:spPr>
      </p:pic>
      <p:sp>
        <p:nvSpPr>
          <p:cNvPr id="7" name="Rectangle 6"/>
          <p:cNvSpPr/>
          <p:nvPr/>
        </p:nvSpPr>
        <p:spPr>
          <a:xfrm>
            <a:off x="5214942" y="2143116"/>
            <a:ext cx="3714744" cy="3416320"/>
          </a:xfrm>
          <a:prstGeom prst="rect">
            <a:avLst/>
          </a:prstGeom>
        </p:spPr>
        <p:txBody>
          <a:bodyPr wrap="square">
            <a:spAutoFit/>
          </a:bodyPr>
          <a:lstStyle/>
          <a:p>
            <a:r>
              <a:rPr lang="fa-IR" sz="3600" dirty="0" smtClean="0">
                <a:cs typeface="B Nazanin" pitchFamily="2" charset="-78"/>
              </a:rPr>
              <a:t>تفکر عمودی وجود دست کم يک راه حل را قول می دهد، تفکر جانبی امکان حداکثر راه حلهای ممکن را بررسی می کند، ولی قولی نمی دهد</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مشخصه های يک ايده خلاق</a:t>
            </a:r>
            <a:endParaRPr lang="en-US" dirty="0" smtClean="0"/>
          </a:p>
        </p:txBody>
      </p:sp>
      <p:sp>
        <p:nvSpPr>
          <p:cNvPr id="3" name="Content Placeholder 2"/>
          <p:cNvSpPr>
            <a:spLocks noGrp="1"/>
          </p:cNvSpPr>
          <p:nvPr>
            <p:ph idx="1"/>
          </p:nvPr>
        </p:nvSpPr>
        <p:spPr/>
        <p:txBody>
          <a:bodyPr/>
          <a:lstStyle/>
          <a:p>
            <a:r>
              <a:rPr lang="fa-IR" dirty="0" smtClean="0"/>
              <a:t>نوآورانه باشد</a:t>
            </a:r>
          </a:p>
          <a:p>
            <a:r>
              <a:rPr lang="fa-IR" dirty="0" smtClean="0"/>
              <a:t>متناسب و قابل قبول باشد</a:t>
            </a:r>
          </a:p>
          <a:p>
            <a:endParaRPr lang="fa-IR" dirty="0" smtClean="0"/>
          </a:p>
          <a:p>
            <a:r>
              <a:rPr lang="fa-IR" dirty="0" smtClean="0"/>
              <a:t>مثالی از کاری که نو بود ولی مناسب نبود</a:t>
            </a:r>
          </a:p>
          <a:p>
            <a:endParaRPr lang="fa-IR" dirty="0" smtClean="0"/>
          </a:p>
          <a:p>
            <a:pPr lvl="2">
              <a:buNone/>
            </a:pPr>
            <a:r>
              <a:rPr lang="en-US" dirty="0" smtClean="0">
                <a:cs typeface="Arial" pitchFamily="34" charset="0"/>
              </a:rPr>
              <a:t>Harry </a:t>
            </a:r>
            <a:r>
              <a:rPr lang="en-US" dirty="0" err="1" smtClean="0">
                <a:cs typeface="Arial" pitchFamily="34" charset="0"/>
              </a:rPr>
              <a:t>Partch</a:t>
            </a:r>
            <a:r>
              <a:rPr lang="fa-IR" dirty="0" smtClean="0"/>
              <a:t>به جای سيستم 12 نتی سيستمی 42 نتی درست کرد و برای آن سازی هم ساخت. به ياد داشته باشيم که مناسب بودن، کاملا وابسته به زمان است، به نظر من اين جائی است که خلاقيت از نوآوری جدا می شود.</a:t>
            </a:r>
          </a:p>
          <a:p>
            <a:endParaRPr lang="en-US" dirty="0"/>
          </a:p>
        </p:txBody>
      </p:sp>
      <p:sp>
        <p:nvSpPr>
          <p:cNvPr id="4" name="Footer Placeholder 3"/>
          <p:cNvSpPr>
            <a:spLocks noGrp="1"/>
          </p:cNvSpPr>
          <p:nvPr>
            <p:ph type="ftr" sz="quarter" idx="11"/>
          </p:nvPr>
        </p:nvSpPr>
        <p:spPr/>
        <p:txBody>
          <a:bodyPr/>
          <a:lstStyle/>
          <a:p>
            <a:pPr>
              <a:defRPr/>
            </a:pPr>
            <a:r>
              <a:rPr lang="fa-IR" dirty="0"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آیا الهامات ناگهانی وجود دارد؟</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60</a:t>
            </a:fld>
            <a:endParaRPr lang="en-US"/>
          </a:p>
        </p:txBody>
      </p:sp>
      <p:sp>
        <p:nvSpPr>
          <p:cNvPr id="6" name="Oval 3"/>
          <p:cNvSpPr>
            <a:spLocks noChangeArrowheads="1"/>
          </p:cNvSpPr>
          <p:nvPr/>
        </p:nvSpPr>
        <p:spPr bwMode="auto">
          <a:xfrm>
            <a:off x="214307" y="1500174"/>
            <a:ext cx="2214563" cy="1357312"/>
          </a:xfrm>
          <a:prstGeom prst="ellipse">
            <a:avLst/>
          </a:prstGeom>
          <a:solidFill>
            <a:schemeClr val="accent6">
              <a:lumMod val="60000"/>
              <a:lumOff val="40000"/>
            </a:schemeClr>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l" rtl="0"/>
            <a:endParaRPr lang="en-US" sz="2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l" rtl="0"/>
            <a:r>
              <a:rPr lang="en-US" sz="2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Saturation</a:t>
            </a:r>
            <a:endParaRPr lang="fa-IR" sz="2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ight Arrow 4"/>
          <p:cNvSpPr>
            <a:spLocks noChangeArrowheads="1"/>
          </p:cNvSpPr>
          <p:nvPr/>
        </p:nvSpPr>
        <p:spPr bwMode="auto">
          <a:xfrm>
            <a:off x="2214546" y="2428868"/>
            <a:ext cx="571500" cy="357187"/>
          </a:xfrm>
          <a:prstGeom prst="rightArrow">
            <a:avLst>
              <a:gd name="adj1" fmla="val 50000"/>
              <a:gd name="adj2" fmla="val 50000"/>
            </a:avLst>
          </a:prstGeom>
          <a:solidFill>
            <a:schemeClr val="accent6">
              <a:lumMod val="75000"/>
            </a:schemeClr>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l" rtl="0"/>
            <a:endParaRPr lang="fa-I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Oval 5"/>
          <p:cNvSpPr>
            <a:spLocks noChangeArrowheads="1"/>
          </p:cNvSpPr>
          <p:nvPr/>
        </p:nvSpPr>
        <p:spPr bwMode="auto">
          <a:xfrm>
            <a:off x="2428860" y="2500306"/>
            <a:ext cx="2214562" cy="1357312"/>
          </a:xfrm>
          <a:prstGeom prst="ellipse">
            <a:avLst/>
          </a:prstGeom>
          <a:solidFill>
            <a:schemeClr val="accent3">
              <a:lumMod val="20000"/>
              <a:lumOff val="80000"/>
            </a:schemeClr>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l" rtl="0"/>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l" rtl="0"/>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Incubation</a:t>
            </a:r>
            <a:endParaRPr lang="fa-I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Oval 7"/>
          <p:cNvSpPr>
            <a:spLocks noChangeArrowheads="1"/>
          </p:cNvSpPr>
          <p:nvPr/>
        </p:nvSpPr>
        <p:spPr bwMode="auto">
          <a:xfrm>
            <a:off x="4500562" y="3571876"/>
            <a:ext cx="2214562" cy="1357313"/>
          </a:xfrm>
          <a:prstGeom prst="ellipse">
            <a:avLst/>
          </a:prstGeom>
          <a:solidFill>
            <a:srgbClr val="FFFF00"/>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l" rtl="0"/>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l" rtl="0"/>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Illumination</a:t>
            </a:r>
            <a:endPar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ight Arrow 8"/>
          <p:cNvSpPr>
            <a:spLocks noChangeArrowheads="1"/>
          </p:cNvSpPr>
          <p:nvPr/>
        </p:nvSpPr>
        <p:spPr bwMode="auto">
          <a:xfrm>
            <a:off x="4500562" y="3429000"/>
            <a:ext cx="571500" cy="357188"/>
          </a:xfrm>
          <a:prstGeom prst="rightArrow">
            <a:avLst>
              <a:gd name="adj1" fmla="val 50000"/>
              <a:gd name="adj2" fmla="val 50000"/>
            </a:avLst>
          </a:prstGeom>
          <a:solidFill>
            <a:schemeClr val="accent6">
              <a:lumMod val="75000"/>
            </a:schemeClr>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l" rtl="0"/>
            <a:endParaRPr lang="fa-I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Oval 9"/>
          <p:cNvSpPr>
            <a:spLocks noChangeArrowheads="1"/>
          </p:cNvSpPr>
          <p:nvPr/>
        </p:nvSpPr>
        <p:spPr bwMode="auto">
          <a:xfrm>
            <a:off x="6715140" y="4572008"/>
            <a:ext cx="2214563" cy="1357313"/>
          </a:xfrm>
          <a:prstGeom prst="ellipse">
            <a:avLst/>
          </a:prstGeom>
          <a:solidFill>
            <a:schemeClr val="accent6">
              <a:lumMod val="75000"/>
            </a:schemeClr>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l" rtl="0"/>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l" rtl="0"/>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Verification</a:t>
            </a:r>
            <a:endParaRPr lang="fa-I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Right Arrow 4"/>
          <p:cNvSpPr>
            <a:spLocks noChangeArrowheads="1"/>
          </p:cNvSpPr>
          <p:nvPr/>
        </p:nvSpPr>
        <p:spPr bwMode="auto">
          <a:xfrm>
            <a:off x="6500826" y="4572008"/>
            <a:ext cx="571500" cy="357187"/>
          </a:xfrm>
          <a:prstGeom prst="rightArrow">
            <a:avLst>
              <a:gd name="adj1" fmla="val 50000"/>
              <a:gd name="adj2" fmla="val 50000"/>
            </a:avLst>
          </a:prstGeom>
          <a:solidFill>
            <a:schemeClr val="accent6">
              <a:lumMod val="75000"/>
            </a:schemeClr>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l" rtl="0"/>
            <a:endParaRPr lang="fa-I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یک تمرین</a:t>
            </a:r>
            <a:endParaRPr lang="en-US" dirty="0"/>
          </a:p>
        </p:txBody>
      </p:sp>
      <p:sp>
        <p:nvSpPr>
          <p:cNvPr id="3" name="Content Placeholder 2"/>
          <p:cNvSpPr>
            <a:spLocks noGrp="1"/>
          </p:cNvSpPr>
          <p:nvPr>
            <p:ph idx="1"/>
          </p:nvPr>
        </p:nvSpPr>
        <p:spPr>
          <a:xfrm>
            <a:off x="5643570" y="2071678"/>
            <a:ext cx="3014626" cy="4286280"/>
          </a:xfrm>
        </p:spPr>
        <p:txBody>
          <a:bodyPr/>
          <a:lstStyle/>
          <a:p>
            <a:pPr lvl="1"/>
            <a:r>
              <a:rPr lang="fa-IR" dirty="0" smtClean="0"/>
              <a:t>نوشتن</a:t>
            </a:r>
          </a:p>
          <a:p>
            <a:pPr lvl="1"/>
            <a:r>
              <a:rPr lang="fa-IR" dirty="0" smtClean="0"/>
              <a:t>نقاشی کردن</a:t>
            </a:r>
          </a:p>
          <a:p>
            <a:pPr lvl="1"/>
            <a:r>
              <a:rPr lang="fa-IR" dirty="0" smtClean="0"/>
              <a:t>شیشه پاک کردن</a:t>
            </a:r>
          </a:p>
          <a:p>
            <a:pPr lvl="1"/>
            <a:r>
              <a:rPr lang="fa-IR" dirty="0" smtClean="0"/>
              <a:t>کاردستی درست نمودن</a:t>
            </a:r>
          </a:p>
          <a:p>
            <a:pPr lvl="1"/>
            <a:r>
              <a:rPr lang="fa-IR" dirty="0" smtClean="0"/>
              <a:t>چسباندن پشت پنجره</a:t>
            </a:r>
          </a:p>
          <a:p>
            <a:pPr lvl="1"/>
            <a:r>
              <a:rPr lang="fa-IR" dirty="0" smtClean="0"/>
              <a:t>باد زدن</a:t>
            </a:r>
          </a:p>
          <a:p>
            <a:pPr lvl="1"/>
            <a:r>
              <a:rPr lang="fa-IR" dirty="0" smtClean="0"/>
              <a:t>آتش درست کردن</a:t>
            </a:r>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61</a:t>
            </a:fld>
            <a:endParaRPr lang="en-US"/>
          </a:p>
        </p:txBody>
      </p:sp>
      <p:sp>
        <p:nvSpPr>
          <p:cNvPr id="6" name="Rectangle 5"/>
          <p:cNvSpPr/>
          <p:nvPr/>
        </p:nvSpPr>
        <p:spPr>
          <a:xfrm>
            <a:off x="5019862" y="1571612"/>
            <a:ext cx="3635932" cy="584775"/>
          </a:xfrm>
          <a:prstGeom prst="rect">
            <a:avLst/>
          </a:prstGeom>
        </p:spPr>
        <p:txBody>
          <a:bodyPr wrap="none">
            <a:spAutoFit/>
          </a:bodyPr>
          <a:lstStyle/>
          <a:p>
            <a:r>
              <a:rPr lang="fa-IR" sz="3200" b="1" dirty="0" smtClean="0">
                <a:cs typeface="B Nazanin" pitchFamily="2" charset="-78"/>
              </a:rPr>
              <a:t>کاربردهای کاغذ چیست؟</a:t>
            </a:r>
          </a:p>
        </p:txBody>
      </p:sp>
      <p:pic>
        <p:nvPicPr>
          <p:cNvPr id="7" name="Picture 6" descr="paper.jpg"/>
          <p:cNvPicPr>
            <a:picLocks noChangeAspect="1"/>
          </p:cNvPicPr>
          <p:nvPr/>
        </p:nvPicPr>
        <p:blipFill>
          <a:blip r:embed="rId3"/>
          <a:stretch>
            <a:fillRect/>
          </a:stretch>
        </p:blipFill>
        <p:spPr>
          <a:xfrm>
            <a:off x="214282" y="142852"/>
            <a:ext cx="2643174" cy="1184871"/>
          </a:xfrm>
          <a:prstGeom prst="rect">
            <a:avLst/>
          </a:prstGeom>
        </p:spPr>
      </p:pic>
      <p:sp>
        <p:nvSpPr>
          <p:cNvPr id="8" name="Content Placeholder 2"/>
          <p:cNvSpPr txBox="1">
            <a:spLocks/>
          </p:cNvSpPr>
          <p:nvPr/>
        </p:nvSpPr>
        <p:spPr bwMode="auto">
          <a:xfrm>
            <a:off x="1285852" y="1928802"/>
            <a:ext cx="3014626" cy="4286280"/>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marL="730250" marR="0" lvl="1" indent="-273050" algn="r" defTabSz="914400" rtl="1" eaLnBrk="1" fontAlgn="base" latinLnBrk="0" hangingPunct="1">
              <a:lnSpc>
                <a:spcPct val="100000"/>
              </a:lnSpc>
              <a:spcBef>
                <a:spcPct val="20000"/>
              </a:spcBef>
              <a:spcAft>
                <a:spcPct val="0"/>
              </a:spcAft>
              <a:buClr>
                <a:schemeClr val="accent2"/>
              </a:buClr>
              <a:buSzPct val="90000"/>
              <a:buFont typeface="Wingdings" pitchFamily="2" charset="2"/>
              <a:buChar char=""/>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پول</a:t>
            </a:r>
          </a:p>
          <a:p>
            <a:pPr marL="730250" marR="0" lvl="1" indent="-273050" algn="r" defTabSz="914400" rtl="1" eaLnBrk="1" fontAlgn="base" latinLnBrk="0" hangingPunct="1">
              <a:lnSpc>
                <a:spcPct val="100000"/>
              </a:lnSpc>
              <a:spcBef>
                <a:spcPct val="20000"/>
              </a:spcBef>
              <a:spcAft>
                <a:spcPct val="0"/>
              </a:spcAft>
              <a:buClr>
                <a:schemeClr val="accent2"/>
              </a:buClr>
              <a:buSzPct val="90000"/>
              <a:buFont typeface="Wingdings" pitchFamily="2" charset="2"/>
              <a:buChar char=""/>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دستمال کاغذی</a:t>
            </a:r>
          </a:p>
          <a:p>
            <a:pPr marL="730250" marR="0" lvl="1" indent="-273050" algn="r" defTabSz="914400" rtl="1" eaLnBrk="1" fontAlgn="base" latinLnBrk="0" hangingPunct="1">
              <a:lnSpc>
                <a:spcPct val="100000"/>
              </a:lnSpc>
              <a:spcBef>
                <a:spcPct val="20000"/>
              </a:spcBef>
              <a:spcAft>
                <a:spcPct val="0"/>
              </a:spcAft>
              <a:buClr>
                <a:schemeClr val="accent2"/>
              </a:buClr>
              <a:buSzPct val="90000"/>
              <a:buFont typeface="Wingdings" pitchFamily="2" charset="2"/>
              <a:buChar char=""/>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بسته بندی</a:t>
            </a:r>
          </a:p>
          <a:p>
            <a:pPr marL="730250" marR="0" lvl="1" indent="-273050" algn="r" defTabSz="914400" rtl="1" eaLnBrk="1" fontAlgn="base" latinLnBrk="0" hangingPunct="1">
              <a:lnSpc>
                <a:spcPct val="100000"/>
              </a:lnSpc>
              <a:spcBef>
                <a:spcPct val="20000"/>
              </a:spcBef>
              <a:spcAft>
                <a:spcPct val="0"/>
              </a:spcAft>
              <a:buClr>
                <a:schemeClr val="accent2"/>
              </a:buClr>
              <a:buSzPct val="90000"/>
              <a:buFont typeface="Wingdings" pitchFamily="2" charset="2"/>
              <a:buChar char=""/>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درست</a:t>
            </a:r>
            <a:r>
              <a:rPr kumimoji="0" lang="fa-IR" sz="2800" b="0" i="0" u="none" strike="noStrike" kern="1200" cap="none" spc="0" normalizeH="0" noProof="0" dirty="0" smtClean="0">
                <a:ln>
                  <a:noFill/>
                </a:ln>
                <a:solidFill>
                  <a:schemeClr val="tx1"/>
                </a:solidFill>
                <a:effectLst/>
                <a:uLnTx/>
                <a:uFillTx/>
                <a:latin typeface="+mn-lt"/>
                <a:ea typeface="+mn-ea"/>
                <a:cs typeface="B Mitra" pitchFamily="2" charset="-78"/>
              </a:rPr>
              <a:t> کردن پاکت</a:t>
            </a:r>
          </a:p>
          <a:p>
            <a:pPr marL="730250" marR="0" lvl="1" indent="-273050" algn="r" defTabSz="914400" rtl="1" eaLnBrk="1" fontAlgn="base" latinLnBrk="0" hangingPunct="1">
              <a:lnSpc>
                <a:spcPct val="100000"/>
              </a:lnSpc>
              <a:spcBef>
                <a:spcPct val="20000"/>
              </a:spcBef>
              <a:spcAft>
                <a:spcPct val="0"/>
              </a:spcAft>
              <a:buClr>
                <a:schemeClr val="accent2"/>
              </a:buClr>
              <a:buSzPct val="90000"/>
              <a:buFont typeface="Wingdings" pitchFamily="2" charset="2"/>
              <a:buChar char=""/>
              <a:tabLst/>
              <a:defRPr/>
            </a:pPr>
            <a:r>
              <a:rPr lang="fa-IR" sz="2800" baseline="0" dirty="0" smtClean="0">
                <a:latin typeface="+mn-lt"/>
                <a:cs typeface="B Mitra" pitchFamily="2" charset="-78"/>
              </a:rPr>
              <a:t>مانع</a:t>
            </a:r>
            <a:r>
              <a:rPr lang="fa-IR" sz="2800" dirty="0" smtClean="0">
                <a:latin typeface="+mn-lt"/>
                <a:cs typeface="B Mitra" pitchFamily="2" charset="-78"/>
              </a:rPr>
              <a:t> آفتاب شدن</a:t>
            </a:r>
          </a:p>
          <a:p>
            <a:pPr marL="730250" marR="0" lvl="1" indent="-273050" algn="r" defTabSz="914400" rtl="1" eaLnBrk="1" fontAlgn="base" latinLnBrk="0" hangingPunct="1">
              <a:lnSpc>
                <a:spcPct val="100000"/>
              </a:lnSpc>
              <a:spcBef>
                <a:spcPct val="20000"/>
              </a:spcBef>
              <a:spcAft>
                <a:spcPct val="0"/>
              </a:spcAft>
              <a:buClr>
                <a:schemeClr val="accent2"/>
              </a:buClr>
              <a:buSzPct val="90000"/>
              <a:buFont typeface="Wingdings" pitchFamily="2" charset="2"/>
              <a:buChar char=""/>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درست</a:t>
            </a:r>
            <a:r>
              <a:rPr kumimoji="0" lang="fa-IR" sz="2800" b="0" i="0" u="none" strike="noStrike" kern="1200" cap="none" spc="0" normalizeH="0" noProof="0" dirty="0" smtClean="0">
                <a:ln>
                  <a:noFill/>
                </a:ln>
                <a:solidFill>
                  <a:schemeClr val="tx1"/>
                </a:solidFill>
                <a:effectLst/>
                <a:uLnTx/>
                <a:uFillTx/>
                <a:latin typeface="+mn-lt"/>
                <a:ea typeface="+mn-ea"/>
                <a:cs typeface="B Mitra" pitchFamily="2" charset="-78"/>
              </a:rPr>
              <a:t> کردن قیف</a:t>
            </a:r>
          </a:p>
          <a:p>
            <a:pPr marL="730250" marR="0" lvl="1" indent="-273050" algn="r" defTabSz="914400" rtl="1" eaLnBrk="1" fontAlgn="base" latinLnBrk="0" hangingPunct="1">
              <a:lnSpc>
                <a:spcPct val="100000"/>
              </a:lnSpc>
              <a:spcBef>
                <a:spcPct val="20000"/>
              </a:spcBef>
              <a:spcAft>
                <a:spcPct val="0"/>
              </a:spcAft>
              <a:buClr>
                <a:schemeClr val="accent2"/>
              </a:buClr>
              <a:buSzPct val="90000"/>
              <a:buFont typeface="Wingdings" pitchFamily="2" charset="2"/>
              <a:buChar char=""/>
              <a:tabLst/>
              <a:defRPr/>
            </a:pPr>
            <a:r>
              <a:rPr lang="fa-IR" sz="2800" baseline="0" dirty="0" smtClean="0">
                <a:latin typeface="+mn-lt"/>
                <a:cs typeface="B Mitra" pitchFamily="2" charset="-78"/>
              </a:rPr>
              <a:t>تزئین</a:t>
            </a:r>
            <a:r>
              <a:rPr lang="fa-IR" sz="2800" dirty="0" smtClean="0">
                <a:latin typeface="+mn-lt"/>
                <a:cs typeface="B Mitra" pitchFamily="2" charset="-78"/>
              </a:rPr>
              <a:t> نمودن</a:t>
            </a:r>
          </a:p>
          <a:p>
            <a:pPr marL="730250" marR="0" lvl="1" indent="-273050" algn="r" defTabSz="914400" rtl="1" eaLnBrk="1" fontAlgn="base" latinLnBrk="0" hangingPunct="1">
              <a:lnSpc>
                <a:spcPct val="100000"/>
              </a:lnSpc>
              <a:spcBef>
                <a:spcPct val="20000"/>
              </a:spcBef>
              <a:spcAft>
                <a:spcPct val="0"/>
              </a:spcAft>
              <a:buClr>
                <a:schemeClr val="accent2"/>
              </a:buClr>
              <a:buSzPct val="90000"/>
              <a:buFont typeface="Wingdings" pitchFamily="2" charset="2"/>
              <a:buChar char=""/>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پوشش</a:t>
            </a:r>
            <a:r>
              <a:rPr kumimoji="0" lang="fa-IR" sz="2800" b="0" i="0" u="none" strike="noStrike" kern="1200" cap="none" spc="0" normalizeH="0" noProof="0" dirty="0" smtClean="0">
                <a:ln>
                  <a:noFill/>
                </a:ln>
                <a:solidFill>
                  <a:schemeClr val="tx1"/>
                </a:solidFill>
                <a:effectLst/>
                <a:uLnTx/>
                <a:uFillTx/>
                <a:latin typeface="+mn-lt"/>
                <a:ea typeface="+mn-ea"/>
                <a:cs typeface="B Mitra" pitchFamily="2" charset="-78"/>
              </a:rPr>
              <a:t> دیوار</a:t>
            </a:r>
          </a:p>
          <a:p>
            <a:pPr marL="730250" marR="0" lvl="1" indent="-273050" algn="r" defTabSz="914400" rtl="1" eaLnBrk="1" fontAlgn="base" latinLnBrk="0" hangingPunct="1">
              <a:lnSpc>
                <a:spcPct val="100000"/>
              </a:lnSpc>
              <a:spcBef>
                <a:spcPct val="20000"/>
              </a:spcBef>
              <a:spcAft>
                <a:spcPct val="0"/>
              </a:spcAft>
              <a:buClr>
                <a:schemeClr val="accent2"/>
              </a:buClr>
              <a:buSzPct val="90000"/>
              <a:buFont typeface="Wingdings" pitchFamily="2" charset="2"/>
              <a:buChar char=""/>
              <a:tabLst/>
              <a:defRPr/>
            </a:pPr>
            <a:r>
              <a:rPr lang="fa-IR" sz="2800" baseline="0" dirty="0" smtClean="0">
                <a:latin typeface="+mn-lt"/>
                <a:cs typeface="B Mitra" pitchFamily="2" charset="-78"/>
              </a:rPr>
              <a:t>.............</a:t>
            </a:r>
            <a:endPar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dirty="0" smtClean="0">
                <a:cs typeface="B Nazanin" pitchFamily="2" charset="-78"/>
              </a:rPr>
              <a:t>اصول کوتا</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62</a:t>
            </a:fld>
            <a:endParaRPr lang="en-US"/>
          </a:p>
        </p:txBody>
      </p:sp>
      <p:pic>
        <p:nvPicPr>
          <p:cNvPr id="6" name="Picture 2" descr="C:\Documents and Settings\Alireza\My Documents\interesting ppts\interesting2\kitteens.jpg"/>
          <p:cNvPicPr>
            <a:picLocks noGrp="1" noChangeAspect="1" noChangeArrowheads="1"/>
          </p:cNvPicPr>
          <p:nvPr>
            <p:ph idx="1"/>
          </p:nvPr>
        </p:nvPicPr>
        <p:blipFill>
          <a:blip r:embed="rId3"/>
          <a:srcRect/>
          <a:stretch>
            <a:fillRect/>
          </a:stretch>
        </p:blipFill>
        <p:spPr bwMode="auto">
          <a:xfrm>
            <a:off x="0" y="4214818"/>
            <a:ext cx="3519029" cy="2643182"/>
          </a:xfrm>
          <a:prstGeom prst="rect">
            <a:avLst/>
          </a:prstGeom>
          <a:ln>
            <a:noFill/>
          </a:ln>
          <a:effectLst>
            <a:softEdge rad="112500"/>
          </a:effectLst>
        </p:spPr>
      </p:pic>
      <p:sp>
        <p:nvSpPr>
          <p:cNvPr id="8" name="Rectangle 7"/>
          <p:cNvSpPr/>
          <p:nvPr/>
        </p:nvSpPr>
        <p:spPr>
          <a:xfrm>
            <a:off x="4071934" y="2143116"/>
            <a:ext cx="4500562" cy="2554545"/>
          </a:xfrm>
          <a:prstGeom prst="rect">
            <a:avLst/>
          </a:prstGeom>
        </p:spPr>
        <p:txBody>
          <a:bodyPr wrap="square">
            <a:spAutoFit/>
          </a:bodyPr>
          <a:lstStyle/>
          <a:p>
            <a:pPr marL="514350" indent="-514350">
              <a:buFont typeface="+mj-lt"/>
              <a:buAutoNum type="arabicPeriod"/>
            </a:pPr>
            <a:r>
              <a:rPr lang="fa-IR" sz="3200" dirty="0" smtClean="0">
                <a:cs typeface="B Nazanin" pitchFamily="2" charset="-78"/>
              </a:rPr>
              <a:t>مشکلت را کامل تعريف کن</a:t>
            </a:r>
          </a:p>
          <a:p>
            <a:pPr marL="514350" indent="-514350">
              <a:buFont typeface="+mj-lt"/>
              <a:buAutoNum type="arabicPeriod"/>
            </a:pPr>
            <a:r>
              <a:rPr lang="fa-IR" sz="3200" dirty="0" smtClean="0">
                <a:cs typeface="B Nazanin" pitchFamily="2" charset="-78"/>
              </a:rPr>
              <a:t>به کوتايت احترام بگذار</a:t>
            </a:r>
          </a:p>
          <a:p>
            <a:pPr marL="514350" indent="-514350">
              <a:buFont typeface="+mj-lt"/>
              <a:buAutoNum type="arabicPeriod"/>
            </a:pPr>
            <a:r>
              <a:rPr lang="fa-IR" sz="3200" dirty="0" smtClean="0">
                <a:cs typeface="B Nazanin" pitchFamily="2" charset="-78"/>
              </a:rPr>
              <a:t>اجازه بده ايده ها جريان يابند</a:t>
            </a:r>
          </a:p>
          <a:p>
            <a:pPr marL="514350" indent="-514350">
              <a:buFont typeface="+mj-lt"/>
              <a:buAutoNum type="arabicPeriod"/>
            </a:pPr>
            <a:r>
              <a:rPr lang="fa-IR" sz="3200" dirty="0" smtClean="0">
                <a:cs typeface="B Nazanin" pitchFamily="2" charset="-78"/>
              </a:rPr>
              <a:t>خود را به کوتا محدود نکنن</a:t>
            </a:r>
          </a:p>
          <a:p>
            <a:pPr marL="514350" indent="-514350">
              <a:buFont typeface="+mj-lt"/>
              <a:buAutoNum type="arabicPeriod"/>
            </a:pPr>
            <a:r>
              <a:rPr lang="fa-IR" sz="3200" dirty="0" smtClean="0">
                <a:cs typeface="B Nazanin" pitchFamily="2" charset="-78"/>
              </a:rPr>
              <a:t>کارت مفرح باشد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885ff1ddfa40ae47c0.jpg                                         001E2B61Macintosh HD                   BD6BABD0:"/>
          <p:cNvPicPr>
            <a:picLocks noChangeAspect="1" noChangeArrowheads="1"/>
          </p:cNvPicPr>
          <p:nvPr/>
        </p:nvPicPr>
        <p:blipFill>
          <a:blip r:embed="rId3">
            <a:grayscl/>
          </a:blip>
          <a:srcRect/>
          <a:stretch>
            <a:fillRect/>
          </a:stretch>
        </p:blipFill>
        <p:spPr>
          <a:xfrm>
            <a:off x="0" y="4157660"/>
            <a:ext cx="4211807" cy="2700340"/>
          </a:xfrm>
          <a:prstGeom prst="rect">
            <a:avLst/>
          </a:prstGeom>
        </p:spPr>
      </p:pic>
      <p:sp>
        <p:nvSpPr>
          <p:cNvPr id="2" name="Title 1"/>
          <p:cNvSpPr>
            <a:spLocks noGrp="1"/>
          </p:cNvSpPr>
          <p:nvPr>
            <p:ph type="title"/>
          </p:nvPr>
        </p:nvSpPr>
        <p:spPr/>
        <p:txBody>
          <a:bodyPr/>
          <a:lstStyle/>
          <a:p>
            <a:r>
              <a:rPr lang="fa-IR" dirty="0" smtClean="0"/>
              <a:t>تمرین راههای جایگزین</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63</a:t>
            </a:fld>
            <a:endParaRPr lang="en-US"/>
          </a:p>
        </p:txBody>
      </p:sp>
      <p:pic>
        <p:nvPicPr>
          <p:cNvPr id="6" name="Picture 3" descr="885ff1ddfa40ae47c0.jpg                                         001E2B61Macintosh HD                   BD6BABD0:"/>
          <p:cNvPicPr>
            <a:picLocks noGrp="1" noChangeAspect="1" noChangeArrowheads="1"/>
          </p:cNvPicPr>
          <p:nvPr>
            <p:ph idx="1"/>
          </p:nvPr>
        </p:nvPicPr>
        <p:blipFill>
          <a:blip r:embed="rId3"/>
          <a:srcRect/>
          <a:stretch>
            <a:fillRect/>
          </a:stretch>
        </p:blipFill>
        <p:spPr>
          <a:xfrm>
            <a:off x="0" y="4143356"/>
            <a:ext cx="4233363" cy="2714644"/>
          </a:xfrm>
        </p:spPr>
      </p:pic>
      <p:sp>
        <p:nvSpPr>
          <p:cNvPr id="8" name="Content Placeholder 2"/>
          <p:cNvSpPr txBox="1">
            <a:spLocks/>
          </p:cNvSpPr>
          <p:nvPr/>
        </p:nvSpPr>
        <p:spPr bwMode="auto">
          <a:xfrm>
            <a:off x="642910" y="1600200"/>
            <a:ext cx="8023253" cy="2471742"/>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marL="438150" marR="0" lvl="0" indent="-319088" algn="r" defTabSz="914400" rtl="1" eaLnBrk="1" fontAlgn="base" latinLnBrk="0" hangingPunct="1">
              <a:lnSpc>
                <a:spcPct val="100000"/>
              </a:lnSpc>
              <a:spcBef>
                <a:spcPct val="0"/>
              </a:spcBef>
              <a:spcAft>
                <a:spcPct val="0"/>
              </a:spcAft>
              <a:buClr>
                <a:schemeClr val="accent1"/>
              </a:buClr>
              <a:buSzPct val="80000"/>
              <a:buFont typeface="Wingdings 2" pitchFamily="18" charset="2"/>
              <a:buChar char=""/>
              <a:tabLst/>
              <a:defRPr/>
            </a:pPr>
            <a:r>
              <a:rPr kumimoji="0" lang="fa-IR" sz="3200" b="0" i="0" u="none" strike="noStrike" kern="1200" cap="none" spc="0" normalizeH="0" baseline="0" noProof="0" smtClean="0">
                <a:ln>
                  <a:noFill/>
                </a:ln>
                <a:solidFill>
                  <a:schemeClr val="tx1"/>
                </a:solidFill>
                <a:effectLst/>
                <a:uLnTx/>
                <a:uFillTx/>
                <a:latin typeface="+mn-lt"/>
                <a:ea typeface="+mn-ea"/>
                <a:cs typeface="B Mitra" pitchFamily="2" charset="-78"/>
              </a:rPr>
              <a:t>داستانهای نيمه تمام</a:t>
            </a:r>
          </a:p>
          <a:p>
            <a:pPr marL="995363" marR="0" lvl="2" indent="-228600" algn="r" defTabSz="914400" rtl="1" eaLnBrk="1" fontAlgn="base" latinLnBrk="0" hangingPunct="1">
              <a:lnSpc>
                <a:spcPct val="100000"/>
              </a:lnSpc>
              <a:spcBef>
                <a:spcPct val="20000"/>
              </a:spcBef>
              <a:spcAft>
                <a:spcPct val="0"/>
              </a:spcAft>
              <a:buClr>
                <a:srgbClr val="E66C7D"/>
              </a:buClr>
              <a:buSzTx/>
              <a:buFont typeface="Arial" pitchFamily="34" charset="0"/>
              <a:buChar char="▪"/>
              <a:tabLst/>
              <a:defRPr/>
            </a:pPr>
            <a:r>
              <a:rPr kumimoji="0" lang="fa-IR" sz="2400" b="0" i="0" u="none" strike="noStrike" kern="1200" cap="none" spc="0" normalizeH="0" baseline="0" noProof="0" smtClean="0">
                <a:ln>
                  <a:noFill/>
                </a:ln>
                <a:solidFill>
                  <a:schemeClr val="tx1"/>
                </a:solidFill>
                <a:effectLst/>
                <a:uLnTx/>
                <a:uFillTx/>
                <a:latin typeface="+mn-lt"/>
                <a:ea typeface="+mn-ea"/>
                <a:cs typeface="B Mitra" pitchFamily="2" charset="-78"/>
              </a:rPr>
              <a:t>ايجاد زاويه ديدهای مختلف</a:t>
            </a:r>
          </a:p>
          <a:p>
            <a:pPr marL="995363" marR="0" lvl="2" indent="-228600" algn="r" defTabSz="914400" rtl="1" eaLnBrk="1" fontAlgn="base" latinLnBrk="0" hangingPunct="1">
              <a:lnSpc>
                <a:spcPct val="100000"/>
              </a:lnSpc>
              <a:spcBef>
                <a:spcPct val="20000"/>
              </a:spcBef>
              <a:spcAft>
                <a:spcPct val="0"/>
              </a:spcAft>
              <a:buClr>
                <a:srgbClr val="E66C7D"/>
              </a:buClr>
              <a:buSzTx/>
              <a:buFont typeface="Arial" pitchFamily="34" charset="0"/>
              <a:buChar char="▪"/>
              <a:tabLst/>
              <a:defRPr/>
            </a:pPr>
            <a:r>
              <a:rPr kumimoji="0" lang="fa-IR" sz="2400" b="0" i="0" u="none" strike="noStrike" kern="1200" cap="none" spc="0" normalizeH="0" baseline="0" noProof="0" smtClean="0">
                <a:ln>
                  <a:noFill/>
                </a:ln>
                <a:solidFill>
                  <a:schemeClr val="tx1"/>
                </a:solidFill>
                <a:effectLst/>
                <a:uLnTx/>
                <a:uFillTx/>
                <a:latin typeface="+mn-lt"/>
                <a:ea typeface="+mn-ea"/>
                <a:cs typeface="B Mitra" pitchFamily="2" charset="-78"/>
              </a:rPr>
              <a:t>تغيير توضيح مطلوب به غيرمطلوب</a:t>
            </a:r>
          </a:p>
          <a:p>
            <a:pPr marL="995363" marR="0" lvl="2" indent="-228600" algn="r" defTabSz="914400" rtl="1" eaLnBrk="1" fontAlgn="base" latinLnBrk="0" hangingPunct="1">
              <a:lnSpc>
                <a:spcPct val="100000"/>
              </a:lnSpc>
              <a:spcBef>
                <a:spcPct val="20000"/>
              </a:spcBef>
              <a:spcAft>
                <a:spcPct val="0"/>
              </a:spcAft>
              <a:buClr>
                <a:srgbClr val="E66C7D"/>
              </a:buClr>
              <a:buSzTx/>
              <a:buFont typeface="Arial" pitchFamily="34" charset="0"/>
              <a:buChar char="▪"/>
              <a:tabLst/>
              <a:defRPr/>
            </a:pPr>
            <a:r>
              <a:rPr kumimoji="0" lang="fa-IR" sz="2400" b="0" i="0" u="none" strike="noStrike" kern="1200" cap="none" spc="0" normalizeH="0" baseline="0" noProof="0" smtClean="0">
                <a:ln>
                  <a:noFill/>
                </a:ln>
                <a:solidFill>
                  <a:schemeClr val="tx1"/>
                </a:solidFill>
                <a:effectLst/>
                <a:uLnTx/>
                <a:uFillTx/>
                <a:latin typeface="+mn-lt"/>
                <a:ea typeface="+mn-ea"/>
                <a:cs typeface="B Mitra" pitchFamily="2" charset="-78"/>
              </a:rPr>
              <a:t>اهميتی متفاوت از آنچه نويسنده داستان می خواسته از اطلاعات داستان بگير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تمرین راههای جایگزین</a:t>
            </a:r>
            <a:endParaRPr lang="en-US" dirty="0"/>
          </a:p>
        </p:txBody>
      </p:sp>
      <p:sp>
        <p:nvSpPr>
          <p:cNvPr id="3" name="Content Placeholder 2"/>
          <p:cNvSpPr>
            <a:spLocks noGrp="1"/>
          </p:cNvSpPr>
          <p:nvPr>
            <p:ph idx="1"/>
          </p:nvPr>
        </p:nvSpPr>
        <p:spPr>
          <a:xfrm>
            <a:off x="3428992" y="1774825"/>
            <a:ext cx="5257808" cy="4625975"/>
          </a:xfrm>
        </p:spPr>
        <p:txBody>
          <a:bodyPr/>
          <a:lstStyle/>
          <a:p>
            <a:r>
              <a:rPr lang="fa-IR" dirty="0" smtClean="0"/>
              <a:t>اغلب فرضياتی  اساسی که بر اساس آنها راه حلهايمان را می سازيم، به آن با ثباتی که فکر می کنيم نيستند</a:t>
            </a:r>
          </a:p>
          <a:p>
            <a:r>
              <a:rPr lang="fa-IR" dirty="0" smtClean="0"/>
              <a:t>معکوس کردن فرضيات راه خوبی برای فعال کردن افکار خلاق به جهت حل مشکل </a:t>
            </a:r>
          </a:p>
          <a:p>
            <a:r>
              <a:rPr lang="fa-IR" dirty="0" smtClean="0"/>
              <a:t>روش عکس بر عکس سعی در استفاده از اين ايده دارد.</a:t>
            </a:r>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64</a:t>
            </a:fld>
            <a:endParaRPr lang="en-US"/>
          </a:p>
        </p:txBody>
      </p:sp>
      <p:pic>
        <p:nvPicPr>
          <p:cNvPr id="6" name="Picture 5"/>
          <p:cNvPicPr>
            <a:picLocks noChangeAspect="1" noChangeArrowheads="1"/>
          </p:cNvPicPr>
          <p:nvPr/>
        </p:nvPicPr>
        <p:blipFill>
          <a:blip r:embed="rId3"/>
          <a:srcRect r="51472" b="2182"/>
          <a:stretch>
            <a:fillRect/>
          </a:stretch>
        </p:blipFill>
        <p:spPr bwMode="auto">
          <a:xfrm>
            <a:off x="1216021" y="1643050"/>
            <a:ext cx="2278063" cy="3416300"/>
          </a:xfrm>
          <a:prstGeom prst="rect">
            <a:avLst/>
          </a:prstGeom>
          <a:noFill/>
          <a:ln w="12700">
            <a:noFill/>
            <a:miter lim="800000"/>
            <a:headEnd/>
            <a:tailEnd/>
          </a:ln>
        </p:spPr>
      </p:pic>
      <p:pic>
        <p:nvPicPr>
          <p:cNvPr id="7" name="Picture 6"/>
          <p:cNvPicPr>
            <a:picLocks noChangeAspect="1" noChangeArrowheads="1"/>
          </p:cNvPicPr>
          <p:nvPr/>
        </p:nvPicPr>
        <p:blipFill>
          <a:blip r:embed="rId4"/>
          <a:srcRect t="2182" r="51472"/>
          <a:stretch>
            <a:fillRect/>
          </a:stretch>
        </p:blipFill>
        <p:spPr bwMode="auto">
          <a:xfrm>
            <a:off x="1142976" y="1714488"/>
            <a:ext cx="2278063" cy="3416300"/>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مثالی از عکس نمودن فرضیه</a:t>
            </a:r>
            <a:endParaRPr lang="en-US" dirty="0"/>
          </a:p>
        </p:txBody>
      </p:sp>
      <p:sp>
        <p:nvSpPr>
          <p:cNvPr id="3" name="Content Placeholder 2"/>
          <p:cNvSpPr>
            <a:spLocks noGrp="1"/>
          </p:cNvSpPr>
          <p:nvPr>
            <p:ph idx="1"/>
          </p:nvPr>
        </p:nvSpPr>
        <p:spPr/>
        <p:txBody>
          <a:bodyPr/>
          <a:lstStyle/>
          <a:p>
            <a:r>
              <a:rPr lang="fa-IR" dirty="0" smtClean="0"/>
              <a:t>تفکر غالب در اوائل قرن نوزدهم اين بود که ”افراد را بايد به محل انجام کارآورد</a:t>
            </a:r>
          </a:p>
          <a:p>
            <a:r>
              <a:rPr lang="fa-IR" dirty="0" smtClean="0"/>
              <a:t>هنری فورد اين فرضيه را معکوس کرد، او محل انجام کار را به سمت مردم برد و به اين ترتيب خط توليد را تکميل کرد.</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مراحل عکس نمودن</a:t>
            </a:r>
            <a:endParaRPr lang="en-US" dirty="0"/>
          </a:p>
        </p:txBody>
      </p:sp>
      <p:sp>
        <p:nvSpPr>
          <p:cNvPr id="3" name="Content Placeholder 2"/>
          <p:cNvSpPr>
            <a:spLocks noGrp="1"/>
          </p:cNvSpPr>
          <p:nvPr>
            <p:ph idx="1"/>
          </p:nvPr>
        </p:nvSpPr>
        <p:spPr/>
        <p:txBody>
          <a:bodyPr/>
          <a:lstStyle/>
          <a:p>
            <a:r>
              <a:rPr lang="fa-IR" dirty="0" smtClean="0"/>
              <a:t>چالش خود را مطرح کنيد</a:t>
            </a:r>
          </a:p>
          <a:p>
            <a:r>
              <a:rPr lang="fa-IR" dirty="0" smtClean="0"/>
              <a:t>ليست فرضيات خود را بنويسيد</a:t>
            </a:r>
          </a:p>
          <a:p>
            <a:r>
              <a:rPr lang="fa-IR" dirty="0" smtClean="0"/>
              <a:t>فرضيات اساسی خود را به چالش بکشيد:</a:t>
            </a:r>
          </a:p>
          <a:p>
            <a:pPr lvl="1"/>
            <a:r>
              <a:rPr lang="fa-IR" dirty="0" smtClean="0"/>
              <a:t>آنها را معکوس کنيد، فرضيه مخالف هرفرضيه را بنويسيد</a:t>
            </a:r>
          </a:p>
          <a:p>
            <a:pPr lvl="1"/>
            <a:r>
              <a:rPr lang="fa-IR" dirty="0" smtClean="0"/>
              <a:t>چه ايده ها ی جديدی با اين معکوس کردن بوجود می آيد</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چگونه می توان سریعتر به محل کار رسید؟</a:t>
            </a:r>
            <a:endParaRPr lang="en-US" dirty="0"/>
          </a:p>
        </p:txBody>
      </p:sp>
      <p:sp>
        <p:nvSpPr>
          <p:cNvPr id="3" name="Content Placeholder 2"/>
          <p:cNvSpPr>
            <a:spLocks noGrp="1"/>
          </p:cNvSpPr>
          <p:nvPr>
            <p:ph idx="1"/>
          </p:nvPr>
        </p:nvSpPr>
        <p:spPr/>
        <p:txBody>
          <a:bodyPr/>
          <a:lstStyle/>
          <a:p>
            <a:r>
              <a:rPr lang="fa-IR" dirty="0" smtClean="0"/>
              <a:t>وسیله نقلیه سریعتر یافت</a:t>
            </a:r>
          </a:p>
          <a:p>
            <a:r>
              <a:rPr lang="fa-IR" dirty="0" smtClean="0"/>
              <a:t>مسیر رفت و آمد را تغییر داد</a:t>
            </a:r>
          </a:p>
          <a:p>
            <a:r>
              <a:rPr lang="fa-IR" dirty="0" smtClean="0"/>
              <a:t>محل سکونت را تغییر داد</a:t>
            </a:r>
          </a:p>
          <a:p>
            <a:r>
              <a:rPr lang="fa-IR" dirty="0" smtClean="0"/>
              <a:t>زمان کار را عوض نمود</a:t>
            </a:r>
          </a:p>
          <a:p>
            <a:endParaRPr lang="fa-IR" dirty="0" smtClean="0"/>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IE" dirty="0" smtClean="0"/>
              <a:t>Slice &amp; Dice</a:t>
            </a:r>
            <a:endParaRPr lang="en-US" dirty="0"/>
          </a:p>
        </p:txBody>
      </p:sp>
      <p:sp>
        <p:nvSpPr>
          <p:cNvPr id="3" name="Content Placeholder 2"/>
          <p:cNvSpPr>
            <a:spLocks noGrp="1"/>
          </p:cNvSpPr>
          <p:nvPr>
            <p:ph idx="1"/>
          </p:nvPr>
        </p:nvSpPr>
        <p:spPr/>
        <p:txBody>
          <a:bodyPr/>
          <a:lstStyle/>
          <a:p>
            <a:r>
              <a:rPr lang="fa-IR" dirty="0" smtClean="0"/>
              <a:t>اغلب در حالی که داريم تصوير بزرگتر مشکلی را می بينيم، چشممان به جزييات مشکل بسته است</a:t>
            </a:r>
          </a:p>
          <a:p>
            <a:r>
              <a:rPr lang="fa-IR" dirty="0" smtClean="0"/>
              <a:t>در اين روش تلاش به ايجاد ايده های جديد در اطراف يک مشکل با تمرکز بر جزييات آن است.</a:t>
            </a:r>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IE" dirty="0" smtClean="0"/>
              <a:t>Slice &amp; Dice</a:t>
            </a:r>
            <a:endParaRPr lang="en-US" dirty="0"/>
          </a:p>
        </p:txBody>
      </p:sp>
      <p:sp>
        <p:nvSpPr>
          <p:cNvPr id="3" name="Content Placeholder 2"/>
          <p:cNvSpPr>
            <a:spLocks noGrp="1"/>
          </p:cNvSpPr>
          <p:nvPr>
            <p:ph idx="1"/>
          </p:nvPr>
        </p:nvSpPr>
        <p:spPr/>
        <p:txBody>
          <a:bodyPr/>
          <a:lstStyle/>
          <a:p>
            <a:r>
              <a:rPr lang="fa-IR" dirty="0" smtClean="0"/>
              <a:t>کارخانه ابزار </a:t>
            </a:r>
            <a:r>
              <a:rPr lang="en-IE" dirty="0" smtClean="0"/>
              <a:t>AB </a:t>
            </a:r>
            <a:r>
              <a:rPr lang="en-IE" dirty="0" err="1" smtClean="0"/>
              <a:t>Bacho</a:t>
            </a:r>
            <a:r>
              <a:rPr lang="en-IE" dirty="0" smtClean="0"/>
              <a:t> </a:t>
            </a:r>
            <a:r>
              <a:rPr lang="fa-IR" dirty="0" smtClean="0"/>
              <a:t> در سوئد به دنبال تغيير طراحی آچارهای پيچ گوشتی بود:</a:t>
            </a:r>
          </a:p>
          <a:p>
            <a:r>
              <a:rPr lang="fa-IR" dirty="0" smtClean="0"/>
              <a:t>با استفاده از روش </a:t>
            </a:r>
            <a:r>
              <a:rPr lang="en-US" dirty="0" smtClean="0"/>
              <a:t>Dice and Slice </a:t>
            </a:r>
            <a:r>
              <a:rPr lang="fa-IR" dirty="0" smtClean="0"/>
              <a:t> اين ليست خصائص را به دست آورد:</a:t>
            </a:r>
          </a:p>
          <a:p>
            <a:pPr lvl="3">
              <a:buFont typeface="Wingdings" pitchFamily="2" charset="2"/>
              <a:buChar char="Ø"/>
            </a:pPr>
            <a:r>
              <a:rPr lang="fa-IR" dirty="0" smtClean="0"/>
              <a:t>گرد</a:t>
            </a:r>
          </a:p>
          <a:p>
            <a:pPr lvl="3">
              <a:buFont typeface="Wingdings" pitchFamily="2" charset="2"/>
              <a:buChar char="Ø"/>
            </a:pPr>
            <a:r>
              <a:rPr lang="fa-IR" dirty="0" smtClean="0"/>
              <a:t>دسته فلزی</a:t>
            </a:r>
          </a:p>
          <a:p>
            <a:pPr lvl="3">
              <a:buFont typeface="Wingdings" pitchFamily="2" charset="2"/>
              <a:buChar char="Ø"/>
            </a:pPr>
            <a:r>
              <a:rPr lang="fa-IR" dirty="0" smtClean="0"/>
              <a:t>دسته چوبی</a:t>
            </a:r>
          </a:p>
          <a:p>
            <a:r>
              <a:rPr lang="fa-IR" dirty="0" smtClean="0"/>
              <a:t>با استفاده از خصيصه ”کار با نيروی دست“ آچاری ساختند که با دو دست استفاده می شد و ميليونها ثروت به دست آوردند.</a:t>
            </a:r>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69</a:t>
            </a:fld>
            <a:endParaRPr lang="en-US"/>
          </a:p>
        </p:txBody>
      </p:sp>
      <p:sp>
        <p:nvSpPr>
          <p:cNvPr id="6" name="Rectangle 4"/>
          <p:cNvSpPr>
            <a:spLocks noChangeArrowheads="1"/>
          </p:cNvSpPr>
          <p:nvPr/>
        </p:nvSpPr>
        <p:spPr bwMode="auto">
          <a:xfrm>
            <a:off x="3357554" y="3786190"/>
            <a:ext cx="3000396" cy="1020771"/>
          </a:xfrm>
          <a:prstGeom prst="rect">
            <a:avLst/>
          </a:prstGeom>
          <a:noFill/>
          <a:ln w="9525">
            <a:noFill/>
            <a:miter lim="800000"/>
            <a:headEnd/>
            <a:tailEnd/>
          </a:ln>
        </p:spPr>
        <p:txBody>
          <a:bodyPr/>
          <a:lstStyle/>
          <a:p>
            <a:pPr marL="263525" lvl="3">
              <a:spcBef>
                <a:spcPts val="600"/>
              </a:spcBef>
              <a:buFont typeface="Wingdings" pitchFamily="2" charset="2"/>
              <a:buChar char="Ø"/>
            </a:pPr>
            <a:r>
              <a:rPr lang="fa-IR" sz="2000" dirty="0" smtClean="0">
                <a:latin typeface="+mn-lt"/>
                <a:cs typeface="B Mitra" pitchFamily="2" charset="-78"/>
              </a:rPr>
              <a:t>ته دو سو</a:t>
            </a:r>
          </a:p>
          <a:p>
            <a:pPr marL="263525" lvl="3">
              <a:spcBef>
                <a:spcPts val="600"/>
              </a:spcBef>
              <a:buFont typeface="Wingdings" pitchFamily="2" charset="2"/>
              <a:buChar char="Ø"/>
            </a:pPr>
            <a:r>
              <a:rPr lang="fa-IR" sz="2000" dirty="0" smtClean="0">
                <a:latin typeface="+mn-lt"/>
                <a:cs typeface="B Mitra" pitchFamily="2" charset="-78"/>
              </a:rPr>
              <a:t>کار با نيروی دست</a:t>
            </a:r>
          </a:p>
          <a:p>
            <a:pPr marL="263525" lvl="3">
              <a:spcBef>
                <a:spcPts val="600"/>
              </a:spcBef>
              <a:buFont typeface="Wingdings" pitchFamily="2" charset="2"/>
              <a:buChar char="Ø"/>
            </a:pPr>
            <a:r>
              <a:rPr lang="fa-IR" sz="2000" dirty="0" smtClean="0">
                <a:latin typeface="+mn-lt"/>
                <a:cs typeface="B Mitra" pitchFamily="2" charset="-78"/>
              </a:rPr>
              <a:t>استفاده برای بستن، باز کردن</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خلاقیت چیست؟</a:t>
            </a:r>
            <a:endParaRPr lang="en-US" dirty="0"/>
          </a:p>
        </p:txBody>
      </p:sp>
      <p:sp>
        <p:nvSpPr>
          <p:cNvPr id="3" name="Content Placeholder 2"/>
          <p:cNvSpPr>
            <a:spLocks noGrp="1"/>
          </p:cNvSpPr>
          <p:nvPr>
            <p:ph idx="1"/>
          </p:nvPr>
        </p:nvSpPr>
        <p:spPr/>
        <p:txBody>
          <a:bodyPr/>
          <a:lstStyle/>
          <a:p>
            <a:r>
              <a:rPr lang="fa-IR" dirty="0" smtClean="0"/>
              <a:t>توانائی ذهنی که با تغيير در عمق و وسعت ادراک می تواند در زمينه های مختلف به انسان کمک کند</a:t>
            </a:r>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a:t>
            </a:fld>
            <a:endParaRPr lang="en-US"/>
          </a:p>
        </p:txBody>
      </p:sp>
      <p:pic>
        <p:nvPicPr>
          <p:cNvPr id="6" name="Picture 2" descr="C:\Documents and Settings\Alireza\My Documents\interesting ppts2\l3GsHBi5nbnkQJKjFS.jpg"/>
          <p:cNvPicPr>
            <a:picLocks noChangeAspect="1" noChangeArrowheads="1"/>
          </p:cNvPicPr>
          <p:nvPr/>
        </p:nvPicPr>
        <p:blipFill>
          <a:blip r:embed="rId3"/>
          <a:srcRect/>
          <a:stretch>
            <a:fillRect/>
          </a:stretch>
        </p:blipFill>
        <p:spPr bwMode="auto">
          <a:xfrm>
            <a:off x="2428860" y="2786058"/>
            <a:ext cx="3492920" cy="37655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نقشه ذهنی چيست؟</a:t>
            </a:r>
            <a:endParaRPr lang="en-US" dirty="0"/>
          </a:p>
        </p:txBody>
      </p:sp>
      <p:sp>
        <p:nvSpPr>
          <p:cNvPr id="3" name="Content Placeholder 2"/>
          <p:cNvSpPr>
            <a:spLocks noGrp="1"/>
          </p:cNvSpPr>
          <p:nvPr>
            <p:ph idx="1"/>
          </p:nvPr>
        </p:nvSpPr>
        <p:spPr/>
        <p:txBody>
          <a:bodyPr/>
          <a:lstStyle/>
          <a:p>
            <a:pPr>
              <a:spcAft>
                <a:spcPct val="60000"/>
              </a:spcAft>
            </a:pPr>
            <a:r>
              <a:rPr lang="fa-IR" dirty="0" smtClean="0"/>
              <a:t>توسط تونی بوزان ابداع شد </a:t>
            </a:r>
          </a:p>
          <a:p>
            <a:pPr>
              <a:spcAft>
                <a:spcPct val="60000"/>
              </a:spcAft>
            </a:pPr>
            <a:r>
              <a:rPr lang="fa-IR" dirty="0" smtClean="0"/>
              <a:t>راهی برای تفکر غير خطی و حافظه تداعی </a:t>
            </a:r>
          </a:p>
          <a:p>
            <a:pPr>
              <a:spcAft>
                <a:spcPct val="60000"/>
              </a:spcAft>
            </a:pPr>
            <a:r>
              <a:rPr lang="fa-IR" dirty="0" smtClean="0"/>
              <a:t>ابزار بارش افکار بصری</a:t>
            </a:r>
          </a:p>
          <a:p>
            <a:pPr>
              <a:spcAft>
                <a:spcPct val="60000"/>
              </a:spcAft>
            </a:pPr>
            <a:r>
              <a:rPr lang="fa-IR" dirty="0" smtClean="0"/>
              <a:t>از ارتباطات بين لغات کليدی برای درک بهتر و فراخوانی اطلاعات استفاده می کند</a:t>
            </a:r>
          </a:p>
          <a:p>
            <a:pPr>
              <a:spcAft>
                <a:spcPct val="60000"/>
              </a:spcAft>
            </a:pPr>
            <a:r>
              <a:rPr lang="fa-IR" dirty="0" smtClean="0"/>
              <a:t>به تفکر از منظر بالا و تفکر تحليلی کمک می کند</a:t>
            </a:r>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نقشه ذهنی آفرین</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71</a:t>
            </a:fld>
            <a:endParaRPr lang="en-US"/>
          </a:p>
        </p:txBody>
      </p:sp>
      <p:graphicFrame>
        <p:nvGraphicFramePr>
          <p:cNvPr id="1026" name="Object 2"/>
          <p:cNvGraphicFramePr>
            <a:graphicFrameLocks noChangeAspect="1"/>
          </p:cNvGraphicFramePr>
          <p:nvPr>
            <p:ph idx="1"/>
          </p:nvPr>
        </p:nvGraphicFramePr>
        <p:xfrm>
          <a:off x="1428728" y="1571612"/>
          <a:ext cx="6715172" cy="4834924"/>
        </p:xfrm>
        <a:graphic>
          <a:graphicData uri="http://schemas.openxmlformats.org/presentationml/2006/ole">
            <p:oleObj spid="_x0000_s1026" name="Photo Editor Photo" r:id="rId4" imgW="3809524" imgH="2743438" progId="">
              <p:embed/>
            </p:oleObj>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کارآفرینی</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72</a:t>
            </a:fld>
            <a:endParaRPr lang="en-US"/>
          </a:p>
        </p:txBody>
      </p:sp>
      <p:pic>
        <p:nvPicPr>
          <p:cNvPr id="6" name="Picture 2" descr="C:\Documents and Settings\Alireza\My Documents\interesting ppts2\rXKqv6waJjpW.jpg"/>
          <p:cNvPicPr>
            <a:picLocks noGrp="1" noChangeAspect="1" noChangeArrowheads="1"/>
          </p:cNvPicPr>
          <p:nvPr>
            <p:ph idx="1"/>
          </p:nvPr>
        </p:nvPicPr>
        <p:blipFill>
          <a:blip r:embed="rId3"/>
          <a:srcRect/>
          <a:stretch>
            <a:fillRect/>
          </a:stretch>
        </p:blipFill>
        <p:spPr bwMode="auto">
          <a:xfrm>
            <a:off x="1314271" y="1774825"/>
            <a:ext cx="6515458"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252728"/>
          </a:xfrm>
        </p:spPr>
        <p:txBody>
          <a:bodyPr>
            <a:noAutofit/>
          </a:bodyPr>
          <a:lstStyle/>
          <a:p>
            <a:r>
              <a:rPr lang="fa-IR" dirty="0" smtClean="0"/>
              <a:t>مولفه های انتخاب هوشمندانه </a:t>
            </a:r>
            <a:br>
              <a:rPr lang="fa-IR" dirty="0" smtClean="0"/>
            </a:br>
            <a:r>
              <a:rPr lang="fa-IR" dirty="0" smtClean="0"/>
              <a:t>(فرآيند تصميم گيری از نظر آقای هاموند)</a:t>
            </a:r>
            <a:endParaRPr lang="en-US" dirty="0" smtClean="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73</a:t>
            </a:fld>
            <a:endParaRPr lang="en-US"/>
          </a:p>
        </p:txBody>
      </p:sp>
      <p:sp>
        <p:nvSpPr>
          <p:cNvPr id="6" name="Rectangle 3"/>
          <p:cNvSpPr>
            <a:spLocks noGrp="1" noChangeArrowheads="1"/>
          </p:cNvSpPr>
          <p:nvPr>
            <p:ph idx="1"/>
          </p:nvPr>
        </p:nvSpPr>
        <p:spPr bwMode="auto">
          <a:prstGeom prst="rect">
            <a:avLst/>
          </a:prstGeom>
          <a:noFill/>
          <a:ln w="9525">
            <a:noFill/>
            <a:miter lim="800000"/>
            <a:headEnd/>
            <a:tailEnd/>
          </a:ln>
        </p:spPr>
        <p:txBody>
          <a:bodyPr/>
          <a:lstStyle/>
          <a:p>
            <a:pPr marL="342900" indent="-342900" algn="l" rtl="0">
              <a:spcBef>
                <a:spcPct val="20000"/>
              </a:spcBef>
              <a:buFontTx/>
              <a:buChar char="•"/>
            </a:pPr>
            <a:r>
              <a:rPr lang="en-US" sz="2800" b="1" dirty="0">
                <a:latin typeface="Arial" pitchFamily="34" charset="0"/>
              </a:rPr>
              <a:t>Pr</a:t>
            </a:r>
            <a:r>
              <a:rPr lang="en-US" sz="2800" dirty="0">
                <a:latin typeface="Arial" pitchFamily="34" charset="0"/>
              </a:rPr>
              <a:t>oblem</a:t>
            </a:r>
            <a:r>
              <a:rPr lang="fa-IR" sz="2800" dirty="0">
                <a:latin typeface="Arial" pitchFamily="34" charset="0"/>
                <a:cs typeface="Arial" pitchFamily="34" charset="0"/>
              </a:rPr>
              <a:t>						</a:t>
            </a:r>
            <a:r>
              <a:rPr lang="fa-IR" sz="2800" dirty="0">
                <a:latin typeface="Arial" pitchFamily="34" charset="0"/>
                <a:cs typeface="Kamran" pitchFamily="2" charset="-78"/>
              </a:rPr>
              <a:t>مساله</a:t>
            </a:r>
            <a:r>
              <a:rPr lang="fa-IR" sz="2800" dirty="0">
                <a:latin typeface="Arial" pitchFamily="34" charset="0"/>
                <a:cs typeface="Arial" pitchFamily="34" charset="0"/>
              </a:rPr>
              <a:t>    </a:t>
            </a:r>
            <a:endParaRPr lang="en-US" sz="2800" dirty="0">
              <a:latin typeface="Arial" pitchFamily="34" charset="0"/>
              <a:cs typeface="Arial" pitchFamily="34" charset="0"/>
            </a:endParaRPr>
          </a:p>
          <a:p>
            <a:pPr marL="342900" indent="-342900" algn="l" rtl="0">
              <a:spcBef>
                <a:spcPct val="20000"/>
              </a:spcBef>
              <a:buFontTx/>
              <a:buChar char="•"/>
            </a:pPr>
            <a:r>
              <a:rPr lang="en-US" sz="2800" b="1" dirty="0">
                <a:latin typeface="Arial" pitchFamily="34" charset="0"/>
              </a:rPr>
              <a:t>O</a:t>
            </a:r>
            <a:r>
              <a:rPr lang="en-US" sz="2800" dirty="0">
                <a:latin typeface="Arial" pitchFamily="34" charset="0"/>
              </a:rPr>
              <a:t>bjectives</a:t>
            </a:r>
            <a:r>
              <a:rPr lang="fa-IR" sz="2800" dirty="0">
                <a:latin typeface="Arial" pitchFamily="34" charset="0"/>
                <a:cs typeface="Arial" pitchFamily="34" charset="0"/>
              </a:rPr>
              <a:t>					</a:t>
            </a:r>
            <a:r>
              <a:rPr lang="fa-IR" sz="2800" dirty="0">
                <a:latin typeface="Arial" pitchFamily="34" charset="0"/>
                <a:cs typeface="Kamran" pitchFamily="2" charset="-78"/>
              </a:rPr>
              <a:t>اهداف</a:t>
            </a:r>
            <a:r>
              <a:rPr lang="fa-IR" sz="2800" dirty="0">
                <a:latin typeface="Arial" pitchFamily="34" charset="0"/>
                <a:cs typeface="Arial" pitchFamily="34" charset="0"/>
              </a:rPr>
              <a:t>   </a:t>
            </a:r>
            <a:endParaRPr lang="en-US" sz="2800" dirty="0">
              <a:latin typeface="Arial" pitchFamily="34" charset="0"/>
              <a:cs typeface="Arial" pitchFamily="34" charset="0"/>
            </a:endParaRPr>
          </a:p>
          <a:p>
            <a:pPr marL="342900" indent="-342900" algn="l" rtl="0">
              <a:spcBef>
                <a:spcPct val="20000"/>
              </a:spcBef>
              <a:buFontTx/>
              <a:buChar char="•"/>
            </a:pPr>
            <a:r>
              <a:rPr lang="en-US" sz="2800" b="1" dirty="0">
                <a:latin typeface="Arial" pitchFamily="34" charset="0"/>
              </a:rPr>
              <a:t>A</a:t>
            </a:r>
            <a:r>
              <a:rPr lang="en-US" sz="2800" dirty="0">
                <a:latin typeface="Arial" pitchFamily="34" charset="0"/>
              </a:rPr>
              <a:t>lternatives</a:t>
            </a:r>
            <a:r>
              <a:rPr lang="fa-IR" sz="2800" dirty="0">
                <a:latin typeface="Arial" pitchFamily="34" charset="0"/>
                <a:cs typeface="Arial" pitchFamily="34" charset="0"/>
              </a:rPr>
              <a:t>					</a:t>
            </a:r>
            <a:r>
              <a:rPr lang="en-US" sz="2800" dirty="0">
                <a:latin typeface="Arial" pitchFamily="34" charset="0"/>
                <a:cs typeface="Arial" pitchFamily="34" charset="0"/>
              </a:rPr>
              <a:t>  </a:t>
            </a:r>
            <a:r>
              <a:rPr lang="fa-IR" sz="2800" dirty="0">
                <a:latin typeface="Arial" pitchFamily="34" charset="0"/>
                <a:cs typeface="Kamran" pitchFamily="2" charset="-78"/>
              </a:rPr>
              <a:t>گزينه ها</a:t>
            </a:r>
            <a:endParaRPr lang="en-US" sz="2800" dirty="0">
              <a:latin typeface="Arial" pitchFamily="34" charset="0"/>
              <a:cs typeface="Kamran" pitchFamily="2" charset="-78"/>
            </a:endParaRPr>
          </a:p>
          <a:p>
            <a:pPr marL="342900" indent="-342900" algn="l" rtl="0">
              <a:spcBef>
                <a:spcPct val="20000"/>
              </a:spcBef>
              <a:buFontTx/>
              <a:buChar char="•"/>
            </a:pPr>
            <a:r>
              <a:rPr lang="en-US" sz="2800" b="1" dirty="0">
                <a:latin typeface="Arial" pitchFamily="34" charset="0"/>
              </a:rPr>
              <a:t>C</a:t>
            </a:r>
            <a:r>
              <a:rPr lang="en-US" sz="2800" dirty="0">
                <a:latin typeface="Arial" pitchFamily="34" charset="0"/>
              </a:rPr>
              <a:t>onsequences</a:t>
            </a:r>
            <a:r>
              <a:rPr lang="fa-IR" sz="2800" dirty="0">
                <a:latin typeface="Arial" pitchFamily="34" charset="0"/>
                <a:cs typeface="Arial" pitchFamily="34" charset="0"/>
              </a:rPr>
              <a:t>					</a:t>
            </a:r>
            <a:r>
              <a:rPr lang="fa-IR" sz="2800" dirty="0">
                <a:latin typeface="Arial" pitchFamily="34" charset="0"/>
                <a:cs typeface="Kamran" pitchFamily="2" charset="-78"/>
              </a:rPr>
              <a:t>پيامد ها </a:t>
            </a:r>
            <a:r>
              <a:rPr lang="fa-IR" sz="2800" dirty="0">
                <a:latin typeface="Arial" pitchFamily="34" charset="0"/>
                <a:cs typeface="Arial" pitchFamily="34" charset="0"/>
              </a:rPr>
              <a:t> </a:t>
            </a:r>
            <a:endParaRPr lang="en-US" sz="2800" dirty="0">
              <a:latin typeface="Arial" pitchFamily="34" charset="0"/>
              <a:cs typeface="Arial" pitchFamily="34" charset="0"/>
            </a:endParaRPr>
          </a:p>
          <a:p>
            <a:pPr marL="342900" indent="-342900" algn="l" rtl="0">
              <a:spcBef>
                <a:spcPct val="20000"/>
              </a:spcBef>
              <a:buFontTx/>
              <a:buChar char="•"/>
            </a:pPr>
            <a:r>
              <a:rPr lang="en-US" sz="2800" b="1" dirty="0">
                <a:latin typeface="Arial" pitchFamily="34" charset="0"/>
              </a:rPr>
              <a:t>T</a:t>
            </a:r>
            <a:r>
              <a:rPr lang="en-US" sz="2800" dirty="0">
                <a:latin typeface="Arial" pitchFamily="34" charset="0"/>
              </a:rPr>
              <a:t>radeoffs</a:t>
            </a:r>
            <a:r>
              <a:rPr lang="fa-IR" sz="2800" dirty="0">
                <a:latin typeface="Arial" pitchFamily="34" charset="0"/>
                <a:cs typeface="Arial" pitchFamily="34" charset="0"/>
              </a:rPr>
              <a:t>		 		</a:t>
            </a:r>
            <a:r>
              <a:rPr lang="fa-IR" sz="2800" dirty="0">
                <a:latin typeface="Arial" pitchFamily="34" charset="0"/>
                <a:cs typeface="Kamran" pitchFamily="2" charset="-78"/>
              </a:rPr>
              <a:t>موازنه ها  </a:t>
            </a:r>
            <a:r>
              <a:rPr lang="fa-IR" sz="2800" dirty="0">
                <a:latin typeface="Arial" pitchFamily="34" charset="0"/>
                <a:cs typeface="Arial" pitchFamily="34" charset="0"/>
              </a:rPr>
              <a:t>        	</a:t>
            </a:r>
            <a:endParaRPr lang="en-US" sz="2800" dirty="0">
              <a:latin typeface="Arial" pitchFamily="34" charset="0"/>
              <a:cs typeface="Arial" pitchFamily="34" charset="0"/>
            </a:endParaRPr>
          </a:p>
          <a:p>
            <a:pPr marL="342900" indent="-342900" algn="l" rtl="0">
              <a:spcBef>
                <a:spcPct val="20000"/>
              </a:spcBef>
              <a:buFontTx/>
              <a:buChar char="•"/>
            </a:pPr>
            <a:endParaRPr lang="fa-IR" sz="2800" dirty="0">
              <a:latin typeface="Arial" pitchFamily="34" charset="0"/>
              <a:cs typeface="Arial" pitchFamily="34" charset="0"/>
            </a:endParaRPr>
          </a:p>
          <a:p>
            <a:pPr marL="342900" indent="-342900" algn="l" rtl="0">
              <a:spcBef>
                <a:spcPct val="20000"/>
              </a:spcBef>
              <a:buFontTx/>
              <a:buChar char="•"/>
            </a:pPr>
            <a:r>
              <a:rPr lang="en-US" sz="2800" dirty="0">
                <a:latin typeface="Arial" pitchFamily="34" charset="0"/>
              </a:rPr>
              <a:t>Uncertainty</a:t>
            </a:r>
            <a:r>
              <a:rPr lang="fa-IR" sz="2800" dirty="0">
                <a:latin typeface="Arial" pitchFamily="34" charset="0"/>
                <a:cs typeface="Arial" pitchFamily="34" charset="0"/>
              </a:rPr>
              <a:t>	   		   </a:t>
            </a:r>
            <a:r>
              <a:rPr lang="fa-IR" sz="2800" dirty="0">
                <a:latin typeface="Arial" pitchFamily="34" charset="0"/>
                <a:cs typeface="Kamran" pitchFamily="2" charset="-78"/>
              </a:rPr>
              <a:t>عدم قطعيت</a:t>
            </a:r>
            <a:r>
              <a:rPr lang="fa-IR" sz="2800" dirty="0">
                <a:latin typeface="Arial" pitchFamily="34" charset="0"/>
                <a:cs typeface="Arial" pitchFamily="34" charset="0"/>
              </a:rPr>
              <a:t>               </a:t>
            </a:r>
            <a:endParaRPr lang="en-US" sz="2800" dirty="0">
              <a:latin typeface="Arial" pitchFamily="34" charset="0"/>
              <a:cs typeface="Arial" pitchFamily="34" charset="0"/>
            </a:endParaRPr>
          </a:p>
          <a:p>
            <a:pPr marL="342900" indent="-342900" algn="l" rtl="0">
              <a:spcBef>
                <a:spcPct val="20000"/>
              </a:spcBef>
              <a:buFontTx/>
              <a:buChar char="•"/>
            </a:pPr>
            <a:r>
              <a:rPr lang="en-US" sz="2800" dirty="0">
                <a:latin typeface="Arial" pitchFamily="34" charset="0"/>
              </a:rPr>
              <a:t>Risk Tolerance</a:t>
            </a:r>
            <a:r>
              <a:rPr lang="fa-IR" sz="2800" dirty="0">
                <a:latin typeface="Arial" pitchFamily="34" charset="0"/>
                <a:cs typeface="Arial" pitchFamily="34" charset="0"/>
              </a:rPr>
              <a:t>				</a:t>
            </a:r>
            <a:r>
              <a:rPr lang="fa-IR" sz="2800" dirty="0">
                <a:latin typeface="Arial" pitchFamily="34" charset="0"/>
                <a:cs typeface="Kamran" pitchFamily="2" charset="-78"/>
              </a:rPr>
              <a:t>مخاطره پذيری   </a:t>
            </a:r>
            <a:r>
              <a:rPr lang="fa-IR" sz="2800" dirty="0">
                <a:latin typeface="Arial" pitchFamily="34" charset="0"/>
                <a:cs typeface="Arial" pitchFamily="34" charset="0"/>
              </a:rPr>
              <a:t>  </a:t>
            </a:r>
            <a:endParaRPr lang="en-US" sz="2800" dirty="0">
              <a:latin typeface="Arial" pitchFamily="34" charset="0"/>
              <a:cs typeface="Arial" pitchFamily="34" charset="0"/>
            </a:endParaRPr>
          </a:p>
          <a:p>
            <a:pPr marL="342900" indent="-342900" algn="l" rtl="0">
              <a:spcBef>
                <a:spcPct val="20000"/>
              </a:spcBef>
              <a:buFontTx/>
              <a:buChar char="•"/>
            </a:pPr>
            <a:r>
              <a:rPr lang="en-US" sz="2800" dirty="0">
                <a:latin typeface="Arial" pitchFamily="34" charset="0"/>
              </a:rPr>
              <a:t>Linked Decisions</a:t>
            </a:r>
            <a:r>
              <a:rPr lang="fa-IR" sz="2800" dirty="0">
                <a:latin typeface="Arial" pitchFamily="34" charset="0"/>
                <a:cs typeface="Arial" pitchFamily="34" charset="0"/>
              </a:rPr>
              <a:t>		</a:t>
            </a:r>
            <a:r>
              <a:rPr lang="fa-IR" sz="2800" dirty="0">
                <a:latin typeface="Arial" pitchFamily="34" charset="0"/>
                <a:cs typeface="Kamran" pitchFamily="2" charset="-78"/>
              </a:rPr>
              <a:t>تصميم های هم بسته  </a:t>
            </a:r>
            <a:r>
              <a:rPr lang="fa-IR" sz="2800" dirty="0">
                <a:latin typeface="Arial" pitchFamily="34" charset="0"/>
                <a:cs typeface="Arial" pitchFamily="34" charset="0"/>
              </a:rPr>
              <a:t>     </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اهميت تعريف مشکل يا مساله</a:t>
            </a:r>
            <a:endParaRPr lang="en-US" dirty="0"/>
          </a:p>
        </p:txBody>
      </p:sp>
      <p:sp>
        <p:nvSpPr>
          <p:cNvPr id="3" name="Content Placeholder 2"/>
          <p:cNvSpPr>
            <a:spLocks noGrp="1"/>
          </p:cNvSpPr>
          <p:nvPr>
            <p:ph idx="1"/>
          </p:nvPr>
        </p:nvSpPr>
        <p:spPr/>
        <p:txBody>
          <a:bodyPr/>
          <a:lstStyle/>
          <a:p>
            <a:pPr algn="l" rtl="0"/>
            <a:r>
              <a:rPr lang="en-US" dirty="0" smtClean="0"/>
              <a:t>Einstein is quoted as having said that if he had one hour to save the world he would spend </a:t>
            </a:r>
            <a:r>
              <a:rPr lang="en-US" i="1" dirty="0" smtClean="0"/>
              <a:t>fifty-five minutes defining the problem and only five minutes finding the solution</a:t>
            </a:r>
            <a:r>
              <a:rPr lang="en-US" dirty="0" smtClean="0"/>
              <a:t>.</a:t>
            </a:r>
          </a:p>
          <a:p>
            <a:endParaRPr lang="fa-IR" dirty="0" smtClean="0"/>
          </a:p>
          <a:p>
            <a:r>
              <a:rPr lang="fa-IR" dirty="0" smtClean="0"/>
              <a:t>انيشتن: اگر يک ساعت وقت برای نجات زمين داشتم، 55دقيقه آن را صرف تعريف مشکل و 5 دقيقه را صرف پيدا کردن راه حل می کردم.</a:t>
            </a:r>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اینهم یک تبلیغ هوشمندانه</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75</a:t>
            </a:fld>
            <a:endParaRPr lang="en-US"/>
          </a:p>
        </p:txBody>
      </p:sp>
      <p:pic>
        <p:nvPicPr>
          <p:cNvPr id="6" name="Picture 2" descr="C:\Documents and Settings\Alireza\My Documents\interesting ppts2\4GAvbgnQdxpj.jpg"/>
          <p:cNvPicPr>
            <a:picLocks noGrp="1" noChangeAspect="1" noChangeArrowheads="1"/>
          </p:cNvPicPr>
          <p:nvPr>
            <p:ph idx="1"/>
          </p:nvPr>
        </p:nvPicPr>
        <p:blipFill>
          <a:blip r:embed="rId3"/>
          <a:srcRect/>
          <a:stretch>
            <a:fillRect/>
          </a:stretch>
        </p:blipFill>
        <p:spPr bwMode="auto">
          <a:xfrm>
            <a:off x="714348" y="1643050"/>
            <a:ext cx="7572428" cy="49410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سوال هوشمندانه</a:t>
            </a:r>
            <a:endParaRPr lang="en-US" dirty="0"/>
          </a:p>
        </p:txBody>
      </p:sp>
      <p:sp>
        <p:nvSpPr>
          <p:cNvPr id="3" name="Content Placeholder 2"/>
          <p:cNvSpPr>
            <a:spLocks noGrp="1"/>
          </p:cNvSpPr>
          <p:nvPr>
            <p:ph idx="1"/>
          </p:nvPr>
        </p:nvSpPr>
        <p:spPr/>
        <p:txBody>
          <a:bodyPr/>
          <a:lstStyle/>
          <a:p>
            <a:r>
              <a:rPr lang="fa-IR" dirty="0" smtClean="0"/>
              <a:t>سوال ما از کارمندان: </a:t>
            </a:r>
            <a:r>
              <a:rPr lang="fa-IR" dirty="0" smtClean="0">
                <a:effectLst>
                  <a:outerShdw blurRad="38100" dist="38100" dir="2700000" algn="tl">
                    <a:srgbClr val="000000">
                      <a:alpha val="43137"/>
                    </a:srgbClr>
                  </a:outerShdw>
                </a:effectLst>
              </a:rPr>
              <a:t>چگونه بهره وری کار را بالا ببريم؟</a:t>
            </a:r>
          </a:p>
          <a:p>
            <a:endParaRPr lang="fa-IR" dirty="0" smtClean="0"/>
          </a:p>
          <a:p>
            <a:r>
              <a:rPr lang="fa-IR" dirty="0" smtClean="0"/>
              <a:t>سوال مدیر تویوتا از کارمندان: </a:t>
            </a:r>
            <a:r>
              <a:rPr lang="fa-IR" dirty="0" smtClean="0">
                <a:effectLst>
                  <a:outerShdw blurRad="38100" dist="38100" dir="2700000" algn="tl">
                    <a:srgbClr val="000000">
                      <a:alpha val="43137"/>
                    </a:srgbClr>
                  </a:outerShdw>
                </a:effectLst>
              </a:rPr>
              <a:t>چه کنيم که کار شما آسان تر شود؟</a:t>
            </a:r>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t>مقدمه ای بر مديريت انديشه و شش کلاه تفکر</a:t>
            </a:r>
            <a:endParaRPr lang="en-US" sz="4000" dirty="0"/>
          </a:p>
        </p:txBody>
      </p:sp>
      <p:sp>
        <p:nvSpPr>
          <p:cNvPr id="3" name="Content Placeholder 2"/>
          <p:cNvSpPr>
            <a:spLocks noGrp="1"/>
          </p:cNvSpPr>
          <p:nvPr>
            <p:ph idx="1"/>
          </p:nvPr>
        </p:nvSpPr>
        <p:spPr/>
        <p:txBody>
          <a:bodyPr/>
          <a:lstStyle/>
          <a:p>
            <a:pPr algn="l" rtl="0">
              <a:spcBef>
                <a:spcPct val="30000"/>
              </a:spcBef>
            </a:pPr>
            <a:r>
              <a:rPr lang="fa-IR" sz="1600" i="1" dirty="0" smtClean="0">
                <a:effectLst>
                  <a:outerShdw blurRad="38100" dist="38100" dir="2700000" algn="tl">
                    <a:srgbClr val="000000">
                      <a:alpha val="43137"/>
                    </a:srgbClr>
                  </a:outerShdw>
                </a:effectLst>
                <a:latin typeface="Arial Black" pitchFamily="34" charset="0"/>
              </a:rPr>
              <a:t>:</a:t>
            </a:r>
            <a:r>
              <a:rPr lang="en-US" i="1" dirty="0" smtClean="0">
                <a:effectLst>
                  <a:outerShdw blurRad="38100" dist="38100" dir="2700000" algn="tl">
                    <a:srgbClr val="000000">
                      <a:alpha val="43137"/>
                    </a:srgbClr>
                  </a:outerShdw>
                </a:effectLst>
                <a:latin typeface="Arial Black" pitchFamily="34" charset="0"/>
                <a:cs typeface="Times New Roman" pitchFamily="18" charset="0"/>
              </a:rPr>
              <a:t/>
            </a:r>
            <a:br>
              <a:rPr lang="en-US" i="1" dirty="0" smtClean="0">
                <a:effectLst>
                  <a:outerShdw blurRad="38100" dist="38100" dir="2700000" algn="tl">
                    <a:srgbClr val="000000">
                      <a:alpha val="43137"/>
                    </a:srgbClr>
                  </a:outerShdw>
                </a:effectLst>
                <a:latin typeface="Arial Black" pitchFamily="34" charset="0"/>
                <a:cs typeface="Times New Roman" pitchFamily="18" charset="0"/>
              </a:rPr>
            </a:br>
            <a:r>
              <a:rPr lang="en-US" i="1" dirty="0" smtClean="0">
                <a:effectLst>
                  <a:outerShdw blurRad="38100" dist="38100" dir="2700000" algn="tl">
                    <a:srgbClr val="000000">
                      <a:alpha val="43137"/>
                    </a:srgbClr>
                  </a:outerShdw>
                </a:effectLst>
                <a:latin typeface="Arial Black" pitchFamily="34" charset="0"/>
                <a:cs typeface="Times New Roman" pitchFamily="18" charset="0"/>
              </a:rPr>
              <a:t>Dr. Edward de</a:t>
            </a:r>
            <a:r>
              <a:rPr lang="en-US" sz="1600" i="1" dirty="0" smtClean="0">
                <a:effectLst>
                  <a:outerShdw blurRad="38100" dist="38100" dir="2700000" algn="tl">
                    <a:srgbClr val="000000">
                      <a:alpha val="43137"/>
                    </a:srgbClr>
                  </a:outerShdw>
                </a:effectLst>
                <a:latin typeface="Arial Black" pitchFamily="34" charset="0"/>
                <a:cs typeface="Times New Roman" pitchFamily="18" charset="0"/>
              </a:rPr>
              <a:t> </a:t>
            </a:r>
            <a:r>
              <a:rPr lang="en-US" i="1" dirty="0" smtClean="0">
                <a:effectLst>
                  <a:outerShdw blurRad="38100" dist="38100" dir="2700000" algn="tl">
                    <a:srgbClr val="000000">
                      <a:alpha val="43137"/>
                    </a:srgbClr>
                  </a:outerShdw>
                </a:effectLst>
                <a:latin typeface="Arial Black" pitchFamily="34" charset="0"/>
                <a:cs typeface="Times New Roman" pitchFamily="18" charset="0"/>
              </a:rPr>
              <a:t>Bono</a:t>
            </a:r>
            <a:endParaRPr lang="fa-IR" dirty="0" smtClean="0">
              <a:effectLst>
                <a:outerShdw blurRad="38100" dist="38100" dir="2700000" algn="tl">
                  <a:srgbClr val="000000">
                    <a:alpha val="43137"/>
                  </a:srgbClr>
                </a:outerShdw>
              </a:effectLst>
              <a:latin typeface="Arial Black" pitchFamily="34" charset="0"/>
            </a:endParaRPr>
          </a:p>
          <a:p>
            <a:pPr>
              <a:spcBef>
                <a:spcPct val="30000"/>
              </a:spcBef>
            </a:pPr>
            <a:r>
              <a:rPr lang="fa-IR" dirty="0" smtClean="0">
                <a:latin typeface="Arial Black" pitchFamily="34" charset="0"/>
              </a:rPr>
              <a:t>پزشک با </a:t>
            </a:r>
            <a:r>
              <a:rPr lang="en-US" dirty="0" smtClean="0">
                <a:latin typeface="Arial Black" pitchFamily="34" charset="0"/>
                <a:cs typeface="Arial" pitchFamily="34" charset="0"/>
              </a:rPr>
              <a:t>PhD </a:t>
            </a:r>
            <a:r>
              <a:rPr lang="fa-IR" dirty="0" smtClean="0">
                <a:latin typeface="Arial Black" pitchFamily="34" charset="0"/>
              </a:rPr>
              <a:t> فلسفه و روانشناسی</a:t>
            </a:r>
            <a:endParaRPr lang="en-US" dirty="0" smtClean="0">
              <a:latin typeface="Arial Black" pitchFamily="34" charset="0"/>
              <a:cs typeface="Arial" pitchFamily="34" charset="0"/>
            </a:endParaRPr>
          </a:p>
          <a:p>
            <a:pPr>
              <a:spcBef>
                <a:spcPct val="30000"/>
              </a:spcBef>
            </a:pPr>
            <a:r>
              <a:rPr lang="fa-IR" dirty="0" smtClean="0">
                <a:latin typeface="Arial Black" pitchFamily="34" charset="0"/>
              </a:rPr>
              <a:t>مشاور برجسته و جهانی، شرکتها،</a:t>
            </a:r>
          </a:p>
          <a:p>
            <a:pPr>
              <a:spcBef>
                <a:spcPct val="30000"/>
              </a:spcBef>
              <a:buNone/>
            </a:pPr>
            <a:r>
              <a:rPr lang="fa-IR" dirty="0" smtClean="0">
                <a:latin typeface="Arial Black" pitchFamily="34" charset="0"/>
              </a:rPr>
              <a:t>	دولتها،دانشگاهها و صنايع</a:t>
            </a:r>
            <a:endParaRPr lang="en-US" dirty="0" smtClean="0">
              <a:latin typeface="Arial Black" pitchFamily="34" charset="0"/>
              <a:cs typeface="Arial" pitchFamily="34" charset="0"/>
            </a:endParaRPr>
          </a:p>
          <a:p>
            <a:pPr>
              <a:spcBef>
                <a:spcPct val="30000"/>
              </a:spcBef>
            </a:pPr>
            <a:r>
              <a:rPr lang="fa-IR" dirty="0" smtClean="0">
                <a:latin typeface="Arial Black" pitchFamily="34" charset="0"/>
              </a:rPr>
              <a:t>مولف 62 کتاب که به 40 زبان ترجمه شده است</a:t>
            </a:r>
            <a:endParaRPr lang="en-US" dirty="0" smtClean="0">
              <a:latin typeface="Arial Black" pitchFamily="34" charset="0"/>
              <a:cs typeface="Arial" pitchFamily="34" charset="0"/>
            </a:endParaRPr>
          </a:p>
          <a:p>
            <a:pPr>
              <a:spcBef>
                <a:spcPct val="30000"/>
              </a:spcBef>
            </a:pPr>
            <a:r>
              <a:rPr lang="fa-IR" dirty="0" smtClean="0">
                <a:latin typeface="Arial Black" pitchFamily="34" charset="0"/>
              </a:rPr>
              <a:t>مبدع شش کلاه تفکر، تفکر جانبی، و ابزارهای تفکر با توجه مستيم</a:t>
            </a:r>
            <a:endParaRPr lang="en-US" sz="4000" dirty="0" smtClean="0">
              <a:latin typeface="Arial Black" pitchFamily="34" charset="0"/>
              <a:cs typeface="Arial" pitchFamily="34" charset="0"/>
            </a:endParaRPr>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77</a:t>
            </a:fld>
            <a:endParaRPr lang="en-US"/>
          </a:p>
        </p:txBody>
      </p:sp>
      <p:pic>
        <p:nvPicPr>
          <p:cNvPr id="6" name="Picture 4" descr="DEBONO"/>
          <p:cNvPicPr>
            <a:picLocks noChangeAspect="1" noChangeArrowheads="1"/>
          </p:cNvPicPr>
          <p:nvPr/>
        </p:nvPicPr>
        <p:blipFill>
          <a:blip r:embed="rId3"/>
          <a:srcRect t="2632" r="4919"/>
          <a:stretch>
            <a:fillRect/>
          </a:stretch>
        </p:blipFill>
        <p:spPr bwMode="auto">
          <a:xfrm>
            <a:off x="357158" y="2571744"/>
            <a:ext cx="2235200" cy="2667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55448"/>
            <a:ext cx="8715436" cy="1252728"/>
          </a:xfrm>
        </p:spPr>
        <p:txBody>
          <a:bodyPr>
            <a:noAutofit/>
          </a:bodyPr>
          <a:lstStyle/>
          <a:p>
            <a:r>
              <a:rPr lang="fa-IR" sz="4000" dirty="0" smtClean="0"/>
              <a:t>شرکتهائی که از روش تفکر دبونو استفاده می کنند</a:t>
            </a:r>
            <a:endParaRPr lang="en-US" sz="4000"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78</a:t>
            </a:fld>
            <a:endParaRPr lang="en-US"/>
          </a:p>
        </p:txBody>
      </p:sp>
      <p:pic>
        <p:nvPicPr>
          <p:cNvPr id="6" name="Picture 2"/>
          <p:cNvPicPr>
            <a:picLocks noGrp="1" noChangeAspect="1" noChangeArrowheads="1"/>
          </p:cNvPicPr>
          <p:nvPr>
            <p:ph idx="1"/>
          </p:nvPr>
        </p:nvPicPr>
        <p:blipFill>
          <a:blip r:embed="rId3"/>
          <a:srcRect l="12891" t="27141" r="11020" b="4599"/>
          <a:stretch>
            <a:fillRect/>
          </a:stretch>
        </p:blipFill>
        <p:spPr>
          <a:xfrm>
            <a:off x="716342" y="2137283"/>
            <a:ext cx="7711316" cy="3901059"/>
          </a:xfr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55448"/>
            <a:ext cx="8643998" cy="1252728"/>
          </a:xfrm>
        </p:spPr>
        <p:txBody>
          <a:bodyPr>
            <a:noAutofit/>
          </a:bodyPr>
          <a:lstStyle/>
          <a:p>
            <a:r>
              <a:rPr lang="fa-IR" sz="4000" dirty="0" smtClean="0"/>
              <a:t>برای توانائی تفکر تان نمره ای بين 1 تا 10 بدهيد</a:t>
            </a:r>
            <a:endParaRPr lang="en-US" sz="4000" dirty="0"/>
          </a:p>
        </p:txBody>
      </p:sp>
      <p:sp>
        <p:nvSpPr>
          <p:cNvPr id="3" name="Content Placeholder 2"/>
          <p:cNvSpPr>
            <a:spLocks noGrp="1"/>
          </p:cNvSpPr>
          <p:nvPr>
            <p:ph idx="1"/>
          </p:nvPr>
        </p:nvSpPr>
        <p:spPr/>
        <p:txBody>
          <a:bodyPr/>
          <a:lstStyle/>
          <a:p>
            <a:r>
              <a:rPr lang="fa-IR" dirty="0" smtClean="0"/>
              <a:t>متفکر بودن به معنی اشتباه نکردن نيست</a:t>
            </a:r>
          </a:p>
          <a:p>
            <a:r>
              <a:rPr lang="fa-IR" dirty="0" smtClean="0"/>
              <a:t>متفکر بودن به معنی تفکر منطقی نيست</a:t>
            </a:r>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شعری از سهراب سپهری</a:t>
            </a:r>
            <a:endParaRPr lang="en-US" dirty="0"/>
          </a:p>
        </p:txBody>
      </p:sp>
      <p:sp>
        <p:nvSpPr>
          <p:cNvPr id="3" name="Content Placeholder 2"/>
          <p:cNvSpPr>
            <a:spLocks noGrp="1"/>
          </p:cNvSpPr>
          <p:nvPr>
            <p:ph idx="1"/>
          </p:nvPr>
        </p:nvSpPr>
        <p:spPr/>
        <p:txBody>
          <a:bodyPr/>
          <a:lstStyle/>
          <a:p>
            <a:r>
              <a:rPr lang="fa-IR" dirty="0" smtClean="0"/>
              <a:t>چشم ها را بايد شست، جور ديگر بايد ديد.</a:t>
            </a:r>
            <a:br>
              <a:rPr lang="fa-IR" dirty="0" smtClean="0"/>
            </a:br>
            <a:r>
              <a:rPr lang="fa-IR" dirty="0" smtClean="0"/>
              <a:t>واژه ها را بايد شست.</a:t>
            </a:r>
            <a:br>
              <a:rPr lang="fa-IR" dirty="0" smtClean="0"/>
            </a:br>
            <a:r>
              <a:rPr lang="fa-IR" dirty="0" smtClean="0"/>
              <a:t>واژه بايد خود باد، واژه بايد خود باران باشد.</a:t>
            </a:r>
            <a:br>
              <a:rPr lang="fa-IR" dirty="0" smtClean="0"/>
            </a:br>
            <a:r>
              <a:rPr lang="fa-IR" dirty="0" smtClean="0"/>
              <a:t>چترها را بايد بست.</a:t>
            </a:r>
            <a:br>
              <a:rPr lang="fa-IR" dirty="0" smtClean="0"/>
            </a:br>
            <a:r>
              <a:rPr lang="fa-IR" dirty="0" smtClean="0"/>
              <a:t>زير باران بايد رفت.</a:t>
            </a:r>
            <a:br>
              <a:rPr lang="fa-IR" dirty="0" smtClean="0"/>
            </a:br>
            <a:r>
              <a:rPr lang="fa-IR" dirty="0" smtClean="0"/>
              <a:t>فكر را، خاطره را، زير باران بايد برد.</a:t>
            </a:r>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8</a:t>
            </a:fld>
            <a:endParaRPr lang="en-US"/>
          </a:p>
        </p:txBody>
      </p:sp>
      <p:pic>
        <p:nvPicPr>
          <p:cNvPr id="6" name="Picture 2"/>
          <p:cNvPicPr>
            <a:picLocks noChangeAspect="1" noChangeArrowheads="1"/>
          </p:cNvPicPr>
          <p:nvPr/>
        </p:nvPicPr>
        <p:blipFill>
          <a:blip r:embed="rId3"/>
          <a:srcRect/>
          <a:stretch>
            <a:fillRect/>
          </a:stretch>
        </p:blipFill>
        <p:spPr bwMode="auto">
          <a:xfrm>
            <a:off x="0" y="1857364"/>
            <a:ext cx="3428992" cy="45491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اغتشاش مشکل اصلی تفکر</a:t>
            </a:r>
            <a:endParaRPr lang="en-US" dirty="0"/>
          </a:p>
        </p:txBody>
      </p:sp>
      <p:sp>
        <p:nvSpPr>
          <p:cNvPr id="3" name="Content Placeholder 2"/>
          <p:cNvSpPr>
            <a:spLocks noGrp="1"/>
          </p:cNvSpPr>
          <p:nvPr>
            <p:ph idx="1"/>
          </p:nvPr>
        </p:nvSpPr>
        <p:spPr/>
        <p:txBody>
          <a:bodyPr/>
          <a:lstStyle/>
          <a:p>
            <a:r>
              <a:rPr lang="fa-IR" dirty="0" smtClean="0"/>
              <a:t>احساسات</a:t>
            </a:r>
          </a:p>
          <a:p>
            <a:r>
              <a:rPr lang="fa-IR" dirty="0" smtClean="0"/>
              <a:t>اطلاعات</a:t>
            </a:r>
          </a:p>
          <a:p>
            <a:r>
              <a:rPr lang="fa-IR" dirty="0" smtClean="0"/>
              <a:t>منطق</a:t>
            </a:r>
          </a:p>
          <a:p>
            <a:r>
              <a:rPr lang="fa-IR" dirty="0" smtClean="0"/>
              <a:t>اميد</a:t>
            </a:r>
          </a:p>
          <a:p>
            <a:r>
              <a:rPr lang="fa-IR" dirty="0" smtClean="0"/>
              <a:t>خلاقيت</a:t>
            </a:r>
          </a:p>
          <a:p>
            <a:endParaRPr lang="fa-IR" dirty="0" smtClean="0"/>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راهی برای مدیریت اندیشه</a:t>
            </a:r>
            <a:endParaRPr lang="en-US" dirty="0"/>
          </a:p>
        </p:txBody>
      </p:sp>
      <p:sp>
        <p:nvSpPr>
          <p:cNvPr id="3" name="Content Placeholder 2"/>
          <p:cNvSpPr>
            <a:spLocks noGrp="1"/>
          </p:cNvSpPr>
          <p:nvPr>
            <p:ph idx="1"/>
          </p:nvPr>
        </p:nvSpPr>
        <p:spPr/>
        <p:txBody>
          <a:bodyPr/>
          <a:lstStyle/>
          <a:p>
            <a:r>
              <a:rPr lang="fa-IR" dirty="0" smtClean="0"/>
              <a:t>جدا کردن احساس از اطلاعات</a:t>
            </a:r>
          </a:p>
          <a:p>
            <a:r>
              <a:rPr lang="fa-IR" dirty="0" smtClean="0"/>
              <a:t>اطلاعات از انديشه</a:t>
            </a:r>
          </a:p>
          <a:p>
            <a:r>
              <a:rPr lang="fa-IR" dirty="0" smtClean="0"/>
              <a:t>انديشه از احساس</a:t>
            </a:r>
          </a:p>
          <a:p>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81</a:t>
            </a:fld>
            <a:endParaRPr lang="en-US"/>
          </a:p>
        </p:txBody>
      </p:sp>
      <p:pic>
        <p:nvPicPr>
          <p:cNvPr id="6" name="Picture 5"/>
          <p:cNvPicPr>
            <a:picLocks noChangeAspect="1" noChangeArrowheads="1"/>
          </p:cNvPicPr>
          <p:nvPr/>
        </p:nvPicPr>
        <p:blipFill>
          <a:blip r:embed="rId3"/>
          <a:srcRect/>
          <a:stretch>
            <a:fillRect/>
          </a:stretch>
        </p:blipFill>
        <p:spPr bwMode="auto">
          <a:xfrm>
            <a:off x="142844" y="2786058"/>
            <a:ext cx="6000750" cy="347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یک سوال</a:t>
            </a:r>
            <a:endParaRPr lang="en-US" dirty="0"/>
          </a:p>
        </p:txBody>
      </p:sp>
      <p:sp>
        <p:nvSpPr>
          <p:cNvPr id="3" name="Content Placeholder 2"/>
          <p:cNvSpPr>
            <a:spLocks noGrp="1"/>
          </p:cNvSpPr>
          <p:nvPr>
            <p:ph idx="1"/>
          </p:nvPr>
        </p:nvSpPr>
        <p:spPr/>
        <p:txBody>
          <a:bodyPr/>
          <a:lstStyle/>
          <a:p>
            <a:r>
              <a:rPr lang="fa-IR" dirty="0" smtClean="0"/>
              <a:t>آیا زنان می توانند مدیران موفقی باشند؟</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fa-IR" smtClean="0">
                <a:solidFill>
                  <a:schemeClr val="tx1"/>
                </a:solidFill>
              </a:rPr>
              <a:t>علي اكبر حقدوست                                     </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solidFill>
                  <a:schemeClr val="tx1"/>
                </a:solidFill>
              </a:rPr>
              <a:pPr>
                <a:defRPr/>
              </a:pPr>
              <a:t>83</a:t>
            </a:fld>
            <a:endParaRPr lang="en-US">
              <a:solidFill>
                <a:schemeClr val="tx1"/>
              </a:solidFill>
            </a:endParaRPr>
          </a:p>
        </p:txBody>
      </p:sp>
      <p:sp>
        <p:nvSpPr>
          <p:cNvPr id="6" name="Title 1"/>
          <p:cNvSpPr txBox="1">
            <a:spLocks/>
          </p:cNvSpPr>
          <p:nvPr/>
        </p:nvSpPr>
        <p:spPr>
          <a:xfrm>
            <a:off x="714348" y="214290"/>
            <a:ext cx="7980363" cy="10668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sz="4500" b="1" i="0" u="none" strike="noStrike" kern="1200" cap="none" spc="0" normalizeH="0" baseline="0" noProof="0" dirty="0" smtClean="0">
                <a:ln>
                  <a:noFill/>
                </a:ln>
                <a:solidFill>
                  <a:srgbClr val="FFC800"/>
                </a:solidFill>
                <a:effectLst/>
                <a:uLnTx/>
                <a:uFillTx/>
                <a:latin typeface="+mj-lt"/>
                <a:ea typeface="+mj-ea"/>
                <a:cs typeface="B Mitra" pitchFamily="2" charset="-78"/>
              </a:rPr>
              <a:t>شش کلاه، شش رنگ</a:t>
            </a:r>
          </a:p>
        </p:txBody>
      </p:sp>
      <p:grpSp>
        <p:nvGrpSpPr>
          <p:cNvPr id="7" name="Group 3"/>
          <p:cNvGrpSpPr>
            <a:grpSpLocks/>
          </p:cNvGrpSpPr>
          <p:nvPr/>
        </p:nvGrpSpPr>
        <p:grpSpPr bwMode="auto">
          <a:xfrm>
            <a:off x="1066800" y="1866900"/>
            <a:ext cx="1447800" cy="1295400"/>
            <a:chOff x="400" y="1440"/>
            <a:chExt cx="2480" cy="2064"/>
          </a:xfrm>
        </p:grpSpPr>
        <p:grpSp>
          <p:nvGrpSpPr>
            <p:cNvPr id="8" name="Group 7"/>
            <p:cNvGrpSpPr>
              <a:grpSpLocks/>
            </p:cNvGrpSpPr>
            <p:nvPr/>
          </p:nvGrpSpPr>
          <p:grpSpPr bwMode="auto">
            <a:xfrm>
              <a:off x="400" y="1440"/>
              <a:ext cx="2480" cy="2064"/>
              <a:chOff x="192" y="1632"/>
              <a:chExt cx="2480" cy="2064"/>
            </a:xfrm>
          </p:grpSpPr>
          <p:sp>
            <p:nvSpPr>
              <p:cNvPr id="10" name="Freeform 5"/>
              <p:cNvSpPr>
                <a:spLocks/>
              </p:cNvSpPr>
              <p:nvPr/>
            </p:nvSpPr>
            <p:spPr bwMode="auto">
              <a:xfrm>
                <a:off x="528" y="1632"/>
                <a:ext cx="1632" cy="1608"/>
              </a:xfrm>
              <a:custGeom>
                <a:avLst/>
                <a:gdLst>
                  <a:gd name="T0" fmla="*/ 344 w 1632"/>
                  <a:gd name="T1" fmla="*/ 1368 h 1608"/>
                  <a:gd name="T2" fmla="*/ 104 w 1632"/>
                  <a:gd name="T3" fmla="*/ 600 h 1608"/>
                  <a:gd name="T4" fmla="*/ 968 w 1632"/>
                  <a:gd name="T5" fmla="*/ 72 h 1608"/>
                  <a:gd name="T6" fmla="*/ 1544 w 1632"/>
                  <a:gd name="T7" fmla="*/ 168 h 1608"/>
                  <a:gd name="T8" fmla="*/ 1496 w 1632"/>
                  <a:gd name="T9" fmla="*/ 1032 h 1608"/>
                  <a:gd name="T10" fmla="*/ 1352 w 1632"/>
                  <a:gd name="T11" fmla="*/ 1608 h 1608"/>
                  <a:gd name="T12" fmla="*/ 0 60000 65536"/>
                  <a:gd name="T13" fmla="*/ 0 60000 65536"/>
                  <a:gd name="T14" fmla="*/ 0 60000 65536"/>
                  <a:gd name="T15" fmla="*/ 0 60000 65536"/>
                  <a:gd name="T16" fmla="*/ 0 60000 65536"/>
                  <a:gd name="T17" fmla="*/ 0 60000 65536"/>
                  <a:gd name="T18" fmla="*/ 0 w 1632"/>
                  <a:gd name="T19" fmla="*/ 0 h 1608"/>
                  <a:gd name="T20" fmla="*/ 1632 w 1632"/>
                  <a:gd name="T21" fmla="*/ 1608 h 1608"/>
                </a:gdLst>
                <a:ahLst/>
                <a:cxnLst>
                  <a:cxn ang="T12">
                    <a:pos x="T0" y="T1"/>
                  </a:cxn>
                  <a:cxn ang="T13">
                    <a:pos x="T2" y="T3"/>
                  </a:cxn>
                  <a:cxn ang="T14">
                    <a:pos x="T4" y="T5"/>
                  </a:cxn>
                  <a:cxn ang="T15">
                    <a:pos x="T6" y="T7"/>
                  </a:cxn>
                  <a:cxn ang="T16">
                    <a:pos x="T8" y="T9"/>
                  </a:cxn>
                  <a:cxn ang="T17">
                    <a:pos x="T10" y="T11"/>
                  </a:cxn>
                </a:cxnLst>
                <a:rect l="T18" t="T19" r="T20" b="T21"/>
                <a:pathLst>
                  <a:path w="1632" h="1608">
                    <a:moveTo>
                      <a:pt x="344" y="1368"/>
                    </a:moveTo>
                    <a:cubicBezTo>
                      <a:pt x="172" y="1092"/>
                      <a:pt x="0" y="816"/>
                      <a:pt x="104" y="600"/>
                    </a:cubicBezTo>
                    <a:cubicBezTo>
                      <a:pt x="208" y="384"/>
                      <a:pt x="728" y="144"/>
                      <a:pt x="968" y="72"/>
                    </a:cubicBezTo>
                    <a:cubicBezTo>
                      <a:pt x="1208" y="0"/>
                      <a:pt x="1456" y="8"/>
                      <a:pt x="1544" y="168"/>
                    </a:cubicBezTo>
                    <a:cubicBezTo>
                      <a:pt x="1632" y="328"/>
                      <a:pt x="1528" y="792"/>
                      <a:pt x="1496" y="1032"/>
                    </a:cubicBezTo>
                    <a:cubicBezTo>
                      <a:pt x="1464" y="1272"/>
                      <a:pt x="1376" y="1504"/>
                      <a:pt x="1352" y="1608"/>
                    </a:cubicBezTo>
                  </a:path>
                </a:pathLst>
              </a:custGeom>
              <a:solidFill>
                <a:srgbClr val="FF0000"/>
              </a:solidFill>
              <a:ln w="31750">
                <a:solidFill>
                  <a:schemeClr val="tx1"/>
                </a:solidFill>
                <a:round/>
                <a:headEnd/>
                <a:tailEnd/>
              </a:ln>
            </p:spPr>
            <p:txBody>
              <a:bodyPr wrap="none" anchor="ctr"/>
              <a:lstStyle/>
              <a:p>
                <a:endParaRPr lang="fa-IR"/>
              </a:p>
            </p:txBody>
          </p:sp>
          <p:sp>
            <p:nvSpPr>
              <p:cNvPr id="11" name="Freeform 6"/>
              <p:cNvSpPr>
                <a:spLocks/>
              </p:cNvSpPr>
              <p:nvPr/>
            </p:nvSpPr>
            <p:spPr bwMode="auto">
              <a:xfrm>
                <a:off x="192" y="2640"/>
                <a:ext cx="2480" cy="1056"/>
              </a:xfrm>
              <a:custGeom>
                <a:avLst/>
                <a:gdLst>
                  <a:gd name="T0" fmla="*/ 512 w 2480"/>
                  <a:gd name="T1" fmla="*/ 88 h 1056"/>
                  <a:gd name="T2" fmla="*/ 416 w 2480"/>
                  <a:gd name="T3" fmla="*/ 88 h 1056"/>
                  <a:gd name="T4" fmla="*/ 176 w 2480"/>
                  <a:gd name="T5" fmla="*/ 616 h 1056"/>
                  <a:gd name="T6" fmla="*/ 1472 w 2480"/>
                  <a:gd name="T7" fmla="*/ 1048 h 1056"/>
                  <a:gd name="T8" fmla="*/ 2336 w 2480"/>
                  <a:gd name="T9" fmla="*/ 664 h 1056"/>
                  <a:gd name="T10" fmla="*/ 2336 w 2480"/>
                  <a:gd name="T11" fmla="*/ 568 h 1056"/>
                  <a:gd name="T12" fmla="*/ 2000 w 2480"/>
                  <a:gd name="T13" fmla="*/ 184 h 1056"/>
                  <a:gd name="T14" fmla="*/ 1760 w 2480"/>
                  <a:gd name="T15" fmla="*/ 184 h 105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056"/>
                  <a:gd name="T26" fmla="*/ 2480 w 2480"/>
                  <a:gd name="T27" fmla="*/ 1056 h 10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056">
                    <a:moveTo>
                      <a:pt x="512" y="88"/>
                    </a:moveTo>
                    <a:cubicBezTo>
                      <a:pt x="492" y="44"/>
                      <a:pt x="472" y="0"/>
                      <a:pt x="416" y="88"/>
                    </a:cubicBezTo>
                    <a:cubicBezTo>
                      <a:pt x="360" y="176"/>
                      <a:pt x="0" y="456"/>
                      <a:pt x="176" y="616"/>
                    </a:cubicBezTo>
                    <a:cubicBezTo>
                      <a:pt x="352" y="776"/>
                      <a:pt x="1112" y="1040"/>
                      <a:pt x="1472" y="1048"/>
                    </a:cubicBezTo>
                    <a:cubicBezTo>
                      <a:pt x="1832" y="1056"/>
                      <a:pt x="2192" y="744"/>
                      <a:pt x="2336" y="664"/>
                    </a:cubicBezTo>
                    <a:cubicBezTo>
                      <a:pt x="2480" y="584"/>
                      <a:pt x="2392" y="648"/>
                      <a:pt x="2336" y="568"/>
                    </a:cubicBezTo>
                    <a:cubicBezTo>
                      <a:pt x="2280" y="488"/>
                      <a:pt x="2096" y="248"/>
                      <a:pt x="2000" y="184"/>
                    </a:cubicBezTo>
                    <a:cubicBezTo>
                      <a:pt x="1904" y="120"/>
                      <a:pt x="1800" y="184"/>
                      <a:pt x="1760" y="184"/>
                    </a:cubicBezTo>
                  </a:path>
                </a:pathLst>
              </a:custGeom>
              <a:solidFill>
                <a:srgbClr val="FF0000"/>
              </a:solidFill>
              <a:ln w="31750">
                <a:solidFill>
                  <a:schemeClr val="tx1"/>
                </a:solidFill>
                <a:round/>
                <a:headEnd/>
                <a:tailEnd/>
              </a:ln>
            </p:spPr>
            <p:txBody>
              <a:bodyPr wrap="none" anchor="ctr"/>
              <a:lstStyle/>
              <a:p>
                <a:endParaRPr lang="fa-IR"/>
              </a:p>
            </p:txBody>
          </p:sp>
          <p:sp>
            <p:nvSpPr>
              <p:cNvPr id="12" name="Freeform 7"/>
              <p:cNvSpPr>
                <a:spLocks/>
              </p:cNvSpPr>
              <p:nvPr/>
            </p:nvSpPr>
            <p:spPr bwMode="auto">
              <a:xfrm>
                <a:off x="864" y="3024"/>
                <a:ext cx="1008" cy="288"/>
              </a:xfrm>
              <a:custGeom>
                <a:avLst/>
                <a:gdLst>
                  <a:gd name="T0" fmla="*/ 0 w 1008"/>
                  <a:gd name="T1" fmla="*/ 0 h 288"/>
                  <a:gd name="T2" fmla="*/ 144 w 1008"/>
                  <a:gd name="T3" fmla="*/ 192 h 288"/>
                  <a:gd name="T4" fmla="*/ 720 w 1008"/>
                  <a:gd name="T5" fmla="*/ 288 h 288"/>
                  <a:gd name="T6" fmla="*/ 1008 w 1008"/>
                  <a:gd name="T7" fmla="*/ 192 h 288"/>
                  <a:gd name="T8" fmla="*/ 0 60000 65536"/>
                  <a:gd name="T9" fmla="*/ 0 60000 65536"/>
                  <a:gd name="T10" fmla="*/ 0 60000 65536"/>
                  <a:gd name="T11" fmla="*/ 0 60000 65536"/>
                  <a:gd name="T12" fmla="*/ 0 w 1008"/>
                  <a:gd name="T13" fmla="*/ 0 h 288"/>
                  <a:gd name="T14" fmla="*/ 1008 w 1008"/>
                  <a:gd name="T15" fmla="*/ 288 h 288"/>
                </a:gdLst>
                <a:ahLst/>
                <a:cxnLst>
                  <a:cxn ang="T8">
                    <a:pos x="T0" y="T1"/>
                  </a:cxn>
                  <a:cxn ang="T9">
                    <a:pos x="T2" y="T3"/>
                  </a:cxn>
                  <a:cxn ang="T10">
                    <a:pos x="T4" y="T5"/>
                  </a:cxn>
                  <a:cxn ang="T11">
                    <a:pos x="T6" y="T7"/>
                  </a:cxn>
                </a:cxnLst>
                <a:rect l="T12" t="T13" r="T14" b="T15"/>
                <a:pathLst>
                  <a:path w="1008" h="288">
                    <a:moveTo>
                      <a:pt x="0" y="0"/>
                    </a:moveTo>
                    <a:cubicBezTo>
                      <a:pt x="12" y="72"/>
                      <a:pt x="24" y="144"/>
                      <a:pt x="144" y="192"/>
                    </a:cubicBezTo>
                    <a:cubicBezTo>
                      <a:pt x="264" y="240"/>
                      <a:pt x="576" y="288"/>
                      <a:pt x="720" y="288"/>
                    </a:cubicBezTo>
                    <a:cubicBezTo>
                      <a:pt x="864" y="288"/>
                      <a:pt x="936" y="240"/>
                      <a:pt x="1008" y="192"/>
                    </a:cubicBezTo>
                  </a:path>
                </a:pathLst>
              </a:custGeom>
              <a:solidFill>
                <a:srgbClr val="FF0000"/>
              </a:solidFill>
              <a:ln w="31750">
                <a:solidFill>
                  <a:schemeClr val="tx1"/>
                </a:solidFill>
                <a:round/>
                <a:headEnd/>
                <a:tailEnd/>
              </a:ln>
            </p:spPr>
            <p:txBody>
              <a:bodyPr wrap="none" anchor="ctr"/>
              <a:lstStyle/>
              <a:p>
                <a:endParaRPr lang="fa-IR"/>
              </a:p>
            </p:txBody>
          </p:sp>
        </p:grpSp>
        <p:sp>
          <p:nvSpPr>
            <p:cNvPr id="9" name="Freeform 8"/>
            <p:cNvSpPr>
              <a:spLocks/>
            </p:cNvSpPr>
            <p:nvPr/>
          </p:nvSpPr>
          <p:spPr bwMode="auto">
            <a:xfrm>
              <a:off x="816" y="1728"/>
              <a:ext cx="1520" cy="672"/>
            </a:xfrm>
            <a:custGeom>
              <a:avLst/>
              <a:gdLst>
                <a:gd name="T0" fmla="*/ 0 w 1520"/>
                <a:gd name="T1" fmla="*/ 480 h 672"/>
                <a:gd name="T2" fmla="*/ 384 w 1520"/>
                <a:gd name="T3" fmla="*/ 672 h 672"/>
                <a:gd name="T4" fmla="*/ 1008 w 1520"/>
                <a:gd name="T5" fmla="*/ 480 h 672"/>
                <a:gd name="T6" fmla="*/ 1440 w 1520"/>
                <a:gd name="T7" fmla="*/ 144 h 672"/>
                <a:gd name="T8" fmla="*/ 1488 w 1520"/>
                <a:gd name="T9" fmla="*/ 0 h 672"/>
                <a:gd name="T10" fmla="*/ 0 60000 65536"/>
                <a:gd name="T11" fmla="*/ 0 60000 65536"/>
                <a:gd name="T12" fmla="*/ 0 60000 65536"/>
                <a:gd name="T13" fmla="*/ 0 60000 65536"/>
                <a:gd name="T14" fmla="*/ 0 60000 65536"/>
                <a:gd name="T15" fmla="*/ 0 w 1520"/>
                <a:gd name="T16" fmla="*/ 0 h 672"/>
                <a:gd name="T17" fmla="*/ 1520 w 1520"/>
                <a:gd name="T18" fmla="*/ 672 h 672"/>
              </a:gdLst>
              <a:ahLst/>
              <a:cxnLst>
                <a:cxn ang="T10">
                  <a:pos x="T0" y="T1"/>
                </a:cxn>
                <a:cxn ang="T11">
                  <a:pos x="T2" y="T3"/>
                </a:cxn>
                <a:cxn ang="T12">
                  <a:pos x="T4" y="T5"/>
                </a:cxn>
                <a:cxn ang="T13">
                  <a:pos x="T6" y="T7"/>
                </a:cxn>
                <a:cxn ang="T14">
                  <a:pos x="T8" y="T9"/>
                </a:cxn>
              </a:cxnLst>
              <a:rect l="T15" t="T16" r="T17" b="T18"/>
              <a:pathLst>
                <a:path w="1520" h="672">
                  <a:moveTo>
                    <a:pt x="0" y="480"/>
                  </a:moveTo>
                  <a:cubicBezTo>
                    <a:pt x="108" y="576"/>
                    <a:pt x="216" y="672"/>
                    <a:pt x="384" y="672"/>
                  </a:cubicBezTo>
                  <a:cubicBezTo>
                    <a:pt x="552" y="672"/>
                    <a:pt x="832" y="568"/>
                    <a:pt x="1008" y="480"/>
                  </a:cubicBezTo>
                  <a:cubicBezTo>
                    <a:pt x="1184" y="392"/>
                    <a:pt x="1360" y="224"/>
                    <a:pt x="1440" y="144"/>
                  </a:cubicBezTo>
                  <a:cubicBezTo>
                    <a:pt x="1520" y="64"/>
                    <a:pt x="1504" y="32"/>
                    <a:pt x="1488" y="0"/>
                  </a:cubicBezTo>
                </a:path>
              </a:pathLst>
            </a:custGeom>
            <a:solidFill>
              <a:srgbClr val="FF0000"/>
            </a:solidFill>
            <a:ln w="28575">
              <a:solidFill>
                <a:schemeClr val="tx1"/>
              </a:solidFill>
              <a:round/>
              <a:headEnd/>
              <a:tailEnd/>
            </a:ln>
          </p:spPr>
          <p:txBody>
            <a:bodyPr wrap="none" anchor="ctr"/>
            <a:lstStyle/>
            <a:p>
              <a:endParaRPr lang="fa-IR"/>
            </a:p>
          </p:txBody>
        </p:sp>
      </p:grpSp>
      <p:grpSp>
        <p:nvGrpSpPr>
          <p:cNvPr id="13" name="Group 9"/>
          <p:cNvGrpSpPr>
            <a:grpSpLocks/>
          </p:cNvGrpSpPr>
          <p:nvPr/>
        </p:nvGrpSpPr>
        <p:grpSpPr bwMode="auto">
          <a:xfrm>
            <a:off x="3962400" y="1485900"/>
            <a:ext cx="1447800" cy="1295400"/>
            <a:chOff x="400" y="1440"/>
            <a:chExt cx="2480" cy="2064"/>
          </a:xfrm>
          <a:solidFill>
            <a:schemeClr val="bg1"/>
          </a:solidFill>
        </p:grpSpPr>
        <p:grpSp>
          <p:nvGrpSpPr>
            <p:cNvPr id="14" name="Group 13"/>
            <p:cNvGrpSpPr>
              <a:grpSpLocks/>
            </p:cNvGrpSpPr>
            <p:nvPr/>
          </p:nvGrpSpPr>
          <p:grpSpPr bwMode="auto">
            <a:xfrm>
              <a:off x="400" y="1440"/>
              <a:ext cx="2480" cy="2064"/>
              <a:chOff x="192" y="1632"/>
              <a:chExt cx="2480" cy="2064"/>
            </a:xfrm>
            <a:grpFill/>
          </p:grpSpPr>
          <p:sp>
            <p:nvSpPr>
              <p:cNvPr id="16" name="Freeform 11"/>
              <p:cNvSpPr>
                <a:spLocks/>
              </p:cNvSpPr>
              <p:nvPr/>
            </p:nvSpPr>
            <p:spPr bwMode="auto">
              <a:xfrm>
                <a:off x="528" y="1632"/>
                <a:ext cx="1632" cy="1608"/>
              </a:xfrm>
              <a:custGeom>
                <a:avLst/>
                <a:gdLst>
                  <a:gd name="T0" fmla="*/ 344 w 1632"/>
                  <a:gd name="T1" fmla="*/ 1368 h 1608"/>
                  <a:gd name="T2" fmla="*/ 104 w 1632"/>
                  <a:gd name="T3" fmla="*/ 600 h 1608"/>
                  <a:gd name="T4" fmla="*/ 968 w 1632"/>
                  <a:gd name="T5" fmla="*/ 72 h 1608"/>
                  <a:gd name="T6" fmla="*/ 1544 w 1632"/>
                  <a:gd name="T7" fmla="*/ 168 h 1608"/>
                  <a:gd name="T8" fmla="*/ 1496 w 1632"/>
                  <a:gd name="T9" fmla="*/ 1032 h 1608"/>
                  <a:gd name="T10" fmla="*/ 1352 w 1632"/>
                  <a:gd name="T11" fmla="*/ 1608 h 1608"/>
                  <a:gd name="T12" fmla="*/ 0 60000 65536"/>
                  <a:gd name="T13" fmla="*/ 0 60000 65536"/>
                  <a:gd name="T14" fmla="*/ 0 60000 65536"/>
                  <a:gd name="T15" fmla="*/ 0 60000 65536"/>
                  <a:gd name="T16" fmla="*/ 0 60000 65536"/>
                  <a:gd name="T17" fmla="*/ 0 60000 65536"/>
                  <a:gd name="T18" fmla="*/ 0 w 1632"/>
                  <a:gd name="T19" fmla="*/ 0 h 1608"/>
                  <a:gd name="T20" fmla="*/ 1632 w 1632"/>
                  <a:gd name="T21" fmla="*/ 1608 h 1608"/>
                </a:gdLst>
                <a:ahLst/>
                <a:cxnLst>
                  <a:cxn ang="T12">
                    <a:pos x="T0" y="T1"/>
                  </a:cxn>
                  <a:cxn ang="T13">
                    <a:pos x="T2" y="T3"/>
                  </a:cxn>
                  <a:cxn ang="T14">
                    <a:pos x="T4" y="T5"/>
                  </a:cxn>
                  <a:cxn ang="T15">
                    <a:pos x="T6" y="T7"/>
                  </a:cxn>
                  <a:cxn ang="T16">
                    <a:pos x="T8" y="T9"/>
                  </a:cxn>
                  <a:cxn ang="T17">
                    <a:pos x="T10" y="T11"/>
                  </a:cxn>
                </a:cxnLst>
                <a:rect l="T18" t="T19" r="T20" b="T21"/>
                <a:pathLst>
                  <a:path w="1632" h="1608">
                    <a:moveTo>
                      <a:pt x="344" y="1368"/>
                    </a:moveTo>
                    <a:cubicBezTo>
                      <a:pt x="172" y="1092"/>
                      <a:pt x="0" y="816"/>
                      <a:pt x="104" y="600"/>
                    </a:cubicBezTo>
                    <a:cubicBezTo>
                      <a:pt x="208" y="384"/>
                      <a:pt x="728" y="144"/>
                      <a:pt x="968" y="72"/>
                    </a:cubicBezTo>
                    <a:cubicBezTo>
                      <a:pt x="1208" y="0"/>
                      <a:pt x="1456" y="8"/>
                      <a:pt x="1544" y="168"/>
                    </a:cubicBezTo>
                    <a:cubicBezTo>
                      <a:pt x="1632" y="328"/>
                      <a:pt x="1528" y="792"/>
                      <a:pt x="1496" y="1032"/>
                    </a:cubicBezTo>
                    <a:cubicBezTo>
                      <a:pt x="1464" y="1272"/>
                      <a:pt x="1376" y="1504"/>
                      <a:pt x="1352" y="1608"/>
                    </a:cubicBezTo>
                  </a:path>
                </a:pathLst>
              </a:custGeom>
              <a:grpFill/>
              <a:ln w="31750">
                <a:solidFill>
                  <a:schemeClr val="tx1"/>
                </a:solidFill>
                <a:round/>
                <a:headEnd/>
                <a:tailEnd/>
              </a:ln>
            </p:spPr>
            <p:txBody>
              <a:bodyPr wrap="none" anchor="ctr"/>
              <a:lstStyle/>
              <a:p>
                <a:pPr>
                  <a:defRPr/>
                </a:pPr>
                <a:endParaRPr lang="fa-IR"/>
              </a:p>
            </p:txBody>
          </p:sp>
          <p:sp>
            <p:nvSpPr>
              <p:cNvPr id="17" name="Freeform 12"/>
              <p:cNvSpPr>
                <a:spLocks/>
              </p:cNvSpPr>
              <p:nvPr/>
            </p:nvSpPr>
            <p:spPr bwMode="auto">
              <a:xfrm>
                <a:off x="192" y="2640"/>
                <a:ext cx="2480" cy="1056"/>
              </a:xfrm>
              <a:custGeom>
                <a:avLst/>
                <a:gdLst>
                  <a:gd name="T0" fmla="*/ 512 w 2480"/>
                  <a:gd name="T1" fmla="*/ 88 h 1056"/>
                  <a:gd name="T2" fmla="*/ 416 w 2480"/>
                  <a:gd name="T3" fmla="*/ 88 h 1056"/>
                  <a:gd name="T4" fmla="*/ 176 w 2480"/>
                  <a:gd name="T5" fmla="*/ 616 h 1056"/>
                  <a:gd name="T6" fmla="*/ 1472 w 2480"/>
                  <a:gd name="T7" fmla="*/ 1048 h 1056"/>
                  <a:gd name="T8" fmla="*/ 2336 w 2480"/>
                  <a:gd name="T9" fmla="*/ 664 h 1056"/>
                  <a:gd name="T10" fmla="*/ 2336 w 2480"/>
                  <a:gd name="T11" fmla="*/ 568 h 1056"/>
                  <a:gd name="T12" fmla="*/ 2000 w 2480"/>
                  <a:gd name="T13" fmla="*/ 184 h 1056"/>
                  <a:gd name="T14" fmla="*/ 1760 w 2480"/>
                  <a:gd name="T15" fmla="*/ 184 h 105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056"/>
                  <a:gd name="T26" fmla="*/ 2480 w 2480"/>
                  <a:gd name="T27" fmla="*/ 1056 h 10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056">
                    <a:moveTo>
                      <a:pt x="512" y="88"/>
                    </a:moveTo>
                    <a:cubicBezTo>
                      <a:pt x="492" y="44"/>
                      <a:pt x="472" y="0"/>
                      <a:pt x="416" y="88"/>
                    </a:cubicBezTo>
                    <a:cubicBezTo>
                      <a:pt x="360" y="176"/>
                      <a:pt x="0" y="456"/>
                      <a:pt x="176" y="616"/>
                    </a:cubicBezTo>
                    <a:cubicBezTo>
                      <a:pt x="352" y="776"/>
                      <a:pt x="1112" y="1040"/>
                      <a:pt x="1472" y="1048"/>
                    </a:cubicBezTo>
                    <a:cubicBezTo>
                      <a:pt x="1832" y="1056"/>
                      <a:pt x="2192" y="744"/>
                      <a:pt x="2336" y="664"/>
                    </a:cubicBezTo>
                    <a:cubicBezTo>
                      <a:pt x="2480" y="584"/>
                      <a:pt x="2392" y="648"/>
                      <a:pt x="2336" y="568"/>
                    </a:cubicBezTo>
                    <a:cubicBezTo>
                      <a:pt x="2280" y="488"/>
                      <a:pt x="2096" y="248"/>
                      <a:pt x="2000" y="184"/>
                    </a:cubicBezTo>
                    <a:cubicBezTo>
                      <a:pt x="1904" y="120"/>
                      <a:pt x="1800" y="184"/>
                      <a:pt x="1760" y="184"/>
                    </a:cubicBezTo>
                  </a:path>
                </a:pathLst>
              </a:custGeom>
              <a:grpFill/>
              <a:ln w="31750">
                <a:solidFill>
                  <a:schemeClr val="tx1"/>
                </a:solidFill>
                <a:round/>
                <a:headEnd/>
                <a:tailEnd/>
              </a:ln>
            </p:spPr>
            <p:txBody>
              <a:bodyPr wrap="none" anchor="ctr"/>
              <a:lstStyle/>
              <a:p>
                <a:pPr>
                  <a:defRPr/>
                </a:pPr>
                <a:endParaRPr lang="fa-IR"/>
              </a:p>
            </p:txBody>
          </p:sp>
          <p:sp>
            <p:nvSpPr>
              <p:cNvPr id="18" name="Freeform 13"/>
              <p:cNvSpPr>
                <a:spLocks/>
              </p:cNvSpPr>
              <p:nvPr/>
            </p:nvSpPr>
            <p:spPr bwMode="auto">
              <a:xfrm>
                <a:off x="864" y="3024"/>
                <a:ext cx="1008" cy="288"/>
              </a:xfrm>
              <a:custGeom>
                <a:avLst/>
                <a:gdLst>
                  <a:gd name="T0" fmla="*/ 0 w 1008"/>
                  <a:gd name="T1" fmla="*/ 0 h 288"/>
                  <a:gd name="T2" fmla="*/ 144 w 1008"/>
                  <a:gd name="T3" fmla="*/ 192 h 288"/>
                  <a:gd name="T4" fmla="*/ 720 w 1008"/>
                  <a:gd name="T5" fmla="*/ 288 h 288"/>
                  <a:gd name="T6" fmla="*/ 1008 w 1008"/>
                  <a:gd name="T7" fmla="*/ 192 h 288"/>
                  <a:gd name="T8" fmla="*/ 0 60000 65536"/>
                  <a:gd name="T9" fmla="*/ 0 60000 65536"/>
                  <a:gd name="T10" fmla="*/ 0 60000 65536"/>
                  <a:gd name="T11" fmla="*/ 0 60000 65536"/>
                  <a:gd name="T12" fmla="*/ 0 w 1008"/>
                  <a:gd name="T13" fmla="*/ 0 h 288"/>
                  <a:gd name="T14" fmla="*/ 1008 w 1008"/>
                  <a:gd name="T15" fmla="*/ 288 h 288"/>
                </a:gdLst>
                <a:ahLst/>
                <a:cxnLst>
                  <a:cxn ang="T8">
                    <a:pos x="T0" y="T1"/>
                  </a:cxn>
                  <a:cxn ang="T9">
                    <a:pos x="T2" y="T3"/>
                  </a:cxn>
                  <a:cxn ang="T10">
                    <a:pos x="T4" y="T5"/>
                  </a:cxn>
                  <a:cxn ang="T11">
                    <a:pos x="T6" y="T7"/>
                  </a:cxn>
                </a:cxnLst>
                <a:rect l="T12" t="T13" r="T14" b="T15"/>
                <a:pathLst>
                  <a:path w="1008" h="288">
                    <a:moveTo>
                      <a:pt x="0" y="0"/>
                    </a:moveTo>
                    <a:cubicBezTo>
                      <a:pt x="12" y="72"/>
                      <a:pt x="24" y="144"/>
                      <a:pt x="144" y="192"/>
                    </a:cubicBezTo>
                    <a:cubicBezTo>
                      <a:pt x="264" y="240"/>
                      <a:pt x="576" y="288"/>
                      <a:pt x="720" y="288"/>
                    </a:cubicBezTo>
                    <a:cubicBezTo>
                      <a:pt x="864" y="288"/>
                      <a:pt x="936" y="240"/>
                      <a:pt x="1008" y="192"/>
                    </a:cubicBezTo>
                  </a:path>
                </a:pathLst>
              </a:custGeom>
              <a:grpFill/>
              <a:ln w="31750">
                <a:solidFill>
                  <a:schemeClr val="tx1"/>
                </a:solidFill>
                <a:round/>
                <a:headEnd/>
                <a:tailEnd/>
              </a:ln>
            </p:spPr>
            <p:txBody>
              <a:bodyPr wrap="none" anchor="ctr"/>
              <a:lstStyle/>
              <a:p>
                <a:pPr>
                  <a:defRPr/>
                </a:pPr>
                <a:endParaRPr lang="fa-IR"/>
              </a:p>
            </p:txBody>
          </p:sp>
        </p:grpSp>
        <p:sp>
          <p:nvSpPr>
            <p:cNvPr id="15" name="Freeform 14"/>
            <p:cNvSpPr>
              <a:spLocks/>
            </p:cNvSpPr>
            <p:nvPr/>
          </p:nvSpPr>
          <p:spPr bwMode="auto">
            <a:xfrm>
              <a:off x="816" y="1728"/>
              <a:ext cx="1520" cy="672"/>
            </a:xfrm>
            <a:custGeom>
              <a:avLst/>
              <a:gdLst>
                <a:gd name="T0" fmla="*/ 0 w 1520"/>
                <a:gd name="T1" fmla="*/ 480 h 672"/>
                <a:gd name="T2" fmla="*/ 384 w 1520"/>
                <a:gd name="T3" fmla="*/ 672 h 672"/>
                <a:gd name="T4" fmla="*/ 1008 w 1520"/>
                <a:gd name="T5" fmla="*/ 480 h 672"/>
                <a:gd name="T6" fmla="*/ 1440 w 1520"/>
                <a:gd name="T7" fmla="*/ 144 h 672"/>
                <a:gd name="T8" fmla="*/ 1488 w 1520"/>
                <a:gd name="T9" fmla="*/ 0 h 672"/>
                <a:gd name="T10" fmla="*/ 0 60000 65536"/>
                <a:gd name="T11" fmla="*/ 0 60000 65536"/>
                <a:gd name="T12" fmla="*/ 0 60000 65536"/>
                <a:gd name="T13" fmla="*/ 0 60000 65536"/>
                <a:gd name="T14" fmla="*/ 0 60000 65536"/>
                <a:gd name="T15" fmla="*/ 0 w 1520"/>
                <a:gd name="T16" fmla="*/ 0 h 672"/>
                <a:gd name="T17" fmla="*/ 1520 w 1520"/>
                <a:gd name="T18" fmla="*/ 672 h 672"/>
              </a:gdLst>
              <a:ahLst/>
              <a:cxnLst>
                <a:cxn ang="T10">
                  <a:pos x="T0" y="T1"/>
                </a:cxn>
                <a:cxn ang="T11">
                  <a:pos x="T2" y="T3"/>
                </a:cxn>
                <a:cxn ang="T12">
                  <a:pos x="T4" y="T5"/>
                </a:cxn>
                <a:cxn ang="T13">
                  <a:pos x="T6" y="T7"/>
                </a:cxn>
                <a:cxn ang="T14">
                  <a:pos x="T8" y="T9"/>
                </a:cxn>
              </a:cxnLst>
              <a:rect l="T15" t="T16" r="T17" b="T18"/>
              <a:pathLst>
                <a:path w="1520" h="672">
                  <a:moveTo>
                    <a:pt x="0" y="480"/>
                  </a:moveTo>
                  <a:cubicBezTo>
                    <a:pt x="108" y="576"/>
                    <a:pt x="216" y="672"/>
                    <a:pt x="384" y="672"/>
                  </a:cubicBezTo>
                  <a:cubicBezTo>
                    <a:pt x="552" y="672"/>
                    <a:pt x="832" y="568"/>
                    <a:pt x="1008" y="480"/>
                  </a:cubicBezTo>
                  <a:cubicBezTo>
                    <a:pt x="1184" y="392"/>
                    <a:pt x="1360" y="224"/>
                    <a:pt x="1440" y="144"/>
                  </a:cubicBezTo>
                  <a:cubicBezTo>
                    <a:pt x="1520" y="64"/>
                    <a:pt x="1504" y="32"/>
                    <a:pt x="1488" y="0"/>
                  </a:cubicBezTo>
                </a:path>
              </a:pathLst>
            </a:custGeom>
            <a:grpFill/>
            <a:ln w="28575">
              <a:solidFill>
                <a:schemeClr val="tx1"/>
              </a:solidFill>
              <a:round/>
              <a:headEnd/>
              <a:tailEnd/>
            </a:ln>
          </p:spPr>
          <p:txBody>
            <a:bodyPr wrap="none" anchor="ctr"/>
            <a:lstStyle/>
            <a:p>
              <a:pPr>
                <a:defRPr/>
              </a:pPr>
              <a:endParaRPr lang="fa-IR"/>
            </a:p>
          </p:txBody>
        </p:sp>
      </p:grpSp>
      <p:grpSp>
        <p:nvGrpSpPr>
          <p:cNvPr id="19" name="Group 27"/>
          <p:cNvGrpSpPr>
            <a:grpSpLocks/>
          </p:cNvGrpSpPr>
          <p:nvPr/>
        </p:nvGrpSpPr>
        <p:grpSpPr bwMode="auto">
          <a:xfrm>
            <a:off x="762000" y="4533900"/>
            <a:ext cx="1447800" cy="1295400"/>
            <a:chOff x="400" y="1440"/>
            <a:chExt cx="2480" cy="2064"/>
          </a:xfrm>
        </p:grpSpPr>
        <p:grpSp>
          <p:nvGrpSpPr>
            <p:cNvPr id="20" name="Group 28"/>
            <p:cNvGrpSpPr>
              <a:grpSpLocks/>
            </p:cNvGrpSpPr>
            <p:nvPr/>
          </p:nvGrpSpPr>
          <p:grpSpPr bwMode="auto">
            <a:xfrm>
              <a:off x="400" y="1440"/>
              <a:ext cx="2480" cy="2064"/>
              <a:chOff x="192" y="1632"/>
              <a:chExt cx="2480" cy="2064"/>
            </a:xfrm>
          </p:grpSpPr>
          <p:sp>
            <p:nvSpPr>
              <p:cNvPr id="22" name="Freeform 29"/>
              <p:cNvSpPr>
                <a:spLocks/>
              </p:cNvSpPr>
              <p:nvPr/>
            </p:nvSpPr>
            <p:spPr bwMode="auto">
              <a:xfrm>
                <a:off x="528" y="1632"/>
                <a:ext cx="1632" cy="1608"/>
              </a:xfrm>
              <a:custGeom>
                <a:avLst/>
                <a:gdLst>
                  <a:gd name="T0" fmla="*/ 344 w 1632"/>
                  <a:gd name="T1" fmla="*/ 1368 h 1608"/>
                  <a:gd name="T2" fmla="*/ 104 w 1632"/>
                  <a:gd name="T3" fmla="*/ 600 h 1608"/>
                  <a:gd name="T4" fmla="*/ 968 w 1632"/>
                  <a:gd name="T5" fmla="*/ 72 h 1608"/>
                  <a:gd name="T6" fmla="*/ 1544 w 1632"/>
                  <a:gd name="T7" fmla="*/ 168 h 1608"/>
                  <a:gd name="T8" fmla="*/ 1496 w 1632"/>
                  <a:gd name="T9" fmla="*/ 1032 h 1608"/>
                  <a:gd name="T10" fmla="*/ 1352 w 1632"/>
                  <a:gd name="T11" fmla="*/ 1608 h 1608"/>
                  <a:gd name="T12" fmla="*/ 0 60000 65536"/>
                  <a:gd name="T13" fmla="*/ 0 60000 65536"/>
                  <a:gd name="T14" fmla="*/ 0 60000 65536"/>
                  <a:gd name="T15" fmla="*/ 0 60000 65536"/>
                  <a:gd name="T16" fmla="*/ 0 60000 65536"/>
                  <a:gd name="T17" fmla="*/ 0 60000 65536"/>
                  <a:gd name="T18" fmla="*/ 0 w 1632"/>
                  <a:gd name="T19" fmla="*/ 0 h 1608"/>
                  <a:gd name="T20" fmla="*/ 1632 w 1632"/>
                  <a:gd name="T21" fmla="*/ 1608 h 1608"/>
                </a:gdLst>
                <a:ahLst/>
                <a:cxnLst>
                  <a:cxn ang="T12">
                    <a:pos x="T0" y="T1"/>
                  </a:cxn>
                  <a:cxn ang="T13">
                    <a:pos x="T2" y="T3"/>
                  </a:cxn>
                  <a:cxn ang="T14">
                    <a:pos x="T4" y="T5"/>
                  </a:cxn>
                  <a:cxn ang="T15">
                    <a:pos x="T6" y="T7"/>
                  </a:cxn>
                  <a:cxn ang="T16">
                    <a:pos x="T8" y="T9"/>
                  </a:cxn>
                  <a:cxn ang="T17">
                    <a:pos x="T10" y="T11"/>
                  </a:cxn>
                </a:cxnLst>
                <a:rect l="T18" t="T19" r="T20" b="T21"/>
                <a:pathLst>
                  <a:path w="1632" h="1608">
                    <a:moveTo>
                      <a:pt x="344" y="1368"/>
                    </a:moveTo>
                    <a:cubicBezTo>
                      <a:pt x="172" y="1092"/>
                      <a:pt x="0" y="816"/>
                      <a:pt x="104" y="600"/>
                    </a:cubicBezTo>
                    <a:cubicBezTo>
                      <a:pt x="208" y="384"/>
                      <a:pt x="728" y="144"/>
                      <a:pt x="968" y="72"/>
                    </a:cubicBezTo>
                    <a:cubicBezTo>
                      <a:pt x="1208" y="0"/>
                      <a:pt x="1456" y="8"/>
                      <a:pt x="1544" y="168"/>
                    </a:cubicBezTo>
                    <a:cubicBezTo>
                      <a:pt x="1632" y="328"/>
                      <a:pt x="1528" y="792"/>
                      <a:pt x="1496" y="1032"/>
                    </a:cubicBezTo>
                    <a:cubicBezTo>
                      <a:pt x="1464" y="1272"/>
                      <a:pt x="1376" y="1504"/>
                      <a:pt x="1352" y="1608"/>
                    </a:cubicBezTo>
                  </a:path>
                </a:pathLst>
              </a:custGeom>
              <a:solidFill>
                <a:srgbClr val="3333FF"/>
              </a:solidFill>
              <a:ln w="31750">
                <a:solidFill>
                  <a:schemeClr val="tx1"/>
                </a:solidFill>
                <a:round/>
                <a:headEnd/>
                <a:tailEnd/>
              </a:ln>
            </p:spPr>
            <p:txBody>
              <a:bodyPr wrap="none" anchor="ctr"/>
              <a:lstStyle/>
              <a:p>
                <a:endParaRPr lang="fa-IR"/>
              </a:p>
            </p:txBody>
          </p:sp>
          <p:sp>
            <p:nvSpPr>
              <p:cNvPr id="23" name="Freeform 30"/>
              <p:cNvSpPr>
                <a:spLocks/>
              </p:cNvSpPr>
              <p:nvPr/>
            </p:nvSpPr>
            <p:spPr bwMode="auto">
              <a:xfrm>
                <a:off x="192" y="2640"/>
                <a:ext cx="2480" cy="1056"/>
              </a:xfrm>
              <a:custGeom>
                <a:avLst/>
                <a:gdLst>
                  <a:gd name="T0" fmla="*/ 512 w 2480"/>
                  <a:gd name="T1" fmla="*/ 88 h 1056"/>
                  <a:gd name="T2" fmla="*/ 416 w 2480"/>
                  <a:gd name="T3" fmla="*/ 88 h 1056"/>
                  <a:gd name="T4" fmla="*/ 176 w 2480"/>
                  <a:gd name="T5" fmla="*/ 616 h 1056"/>
                  <a:gd name="T6" fmla="*/ 1472 w 2480"/>
                  <a:gd name="T7" fmla="*/ 1048 h 1056"/>
                  <a:gd name="T8" fmla="*/ 2336 w 2480"/>
                  <a:gd name="T9" fmla="*/ 664 h 1056"/>
                  <a:gd name="T10" fmla="*/ 2336 w 2480"/>
                  <a:gd name="T11" fmla="*/ 568 h 1056"/>
                  <a:gd name="T12" fmla="*/ 2000 w 2480"/>
                  <a:gd name="T13" fmla="*/ 184 h 1056"/>
                  <a:gd name="T14" fmla="*/ 1760 w 2480"/>
                  <a:gd name="T15" fmla="*/ 184 h 105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056"/>
                  <a:gd name="T26" fmla="*/ 2480 w 2480"/>
                  <a:gd name="T27" fmla="*/ 1056 h 10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056">
                    <a:moveTo>
                      <a:pt x="512" y="88"/>
                    </a:moveTo>
                    <a:cubicBezTo>
                      <a:pt x="492" y="44"/>
                      <a:pt x="472" y="0"/>
                      <a:pt x="416" y="88"/>
                    </a:cubicBezTo>
                    <a:cubicBezTo>
                      <a:pt x="360" y="176"/>
                      <a:pt x="0" y="456"/>
                      <a:pt x="176" y="616"/>
                    </a:cubicBezTo>
                    <a:cubicBezTo>
                      <a:pt x="352" y="776"/>
                      <a:pt x="1112" y="1040"/>
                      <a:pt x="1472" y="1048"/>
                    </a:cubicBezTo>
                    <a:cubicBezTo>
                      <a:pt x="1832" y="1056"/>
                      <a:pt x="2192" y="744"/>
                      <a:pt x="2336" y="664"/>
                    </a:cubicBezTo>
                    <a:cubicBezTo>
                      <a:pt x="2480" y="584"/>
                      <a:pt x="2392" y="648"/>
                      <a:pt x="2336" y="568"/>
                    </a:cubicBezTo>
                    <a:cubicBezTo>
                      <a:pt x="2280" y="488"/>
                      <a:pt x="2096" y="248"/>
                      <a:pt x="2000" y="184"/>
                    </a:cubicBezTo>
                    <a:cubicBezTo>
                      <a:pt x="1904" y="120"/>
                      <a:pt x="1800" y="184"/>
                      <a:pt x="1760" y="184"/>
                    </a:cubicBezTo>
                  </a:path>
                </a:pathLst>
              </a:custGeom>
              <a:solidFill>
                <a:srgbClr val="3333FF"/>
              </a:solidFill>
              <a:ln w="31750">
                <a:solidFill>
                  <a:schemeClr val="tx1"/>
                </a:solidFill>
                <a:round/>
                <a:headEnd/>
                <a:tailEnd/>
              </a:ln>
            </p:spPr>
            <p:txBody>
              <a:bodyPr wrap="none" anchor="ctr"/>
              <a:lstStyle/>
              <a:p>
                <a:endParaRPr lang="fa-IR"/>
              </a:p>
            </p:txBody>
          </p:sp>
          <p:sp>
            <p:nvSpPr>
              <p:cNvPr id="24" name="Freeform 31"/>
              <p:cNvSpPr>
                <a:spLocks/>
              </p:cNvSpPr>
              <p:nvPr/>
            </p:nvSpPr>
            <p:spPr bwMode="auto">
              <a:xfrm>
                <a:off x="864" y="3024"/>
                <a:ext cx="1008" cy="288"/>
              </a:xfrm>
              <a:custGeom>
                <a:avLst/>
                <a:gdLst>
                  <a:gd name="T0" fmla="*/ 0 w 1008"/>
                  <a:gd name="T1" fmla="*/ 0 h 288"/>
                  <a:gd name="T2" fmla="*/ 144 w 1008"/>
                  <a:gd name="T3" fmla="*/ 192 h 288"/>
                  <a:gd name="T4" fmla="*/ 720 w 1008"/>
                  <a:gd name="T5" fmla="*/ 288 h 288"/>
                  <a:gd name="T6" fmla="*/ 1008 w 1008"/>
                  <a:gd name="T7" fmla="*/ 192 h 288"/>
                  <a:gd name="T8" fmla="*/ 0 60000 65536"/>
                  <a:gd name="T9" fmla="*/ 0 60000 65536"/>
                  <a:gd name="T10" fmla="*/ 0 60000 65536"/>
                  <a:gd name="T11" fmla="*/ 0 60000 65536"/>
                  <a:gd name="T12" fmla="*/ 0 w 1008"/>
                  <a:gd name="T13" fmla="*/ 0 h 288"/>
                  <a:gd name="T14" fmla="*/ 1008 w 1008"/>
                  <a:gd name="T15" fmla="*/ 288 h 288"/>
                </a:gdLst>
                <a:ahLst/>
                <a:cxnLst>
                  <a:cxn ang="T8">
                    <a:pos x="T0" y="T1"/>
                  </a:cxn>
                  <a:cxn ang="T9">
                    <a:pos x="T2" y="T3"/>
                  </a:cxn>
                  <a:cxn ang="T10">
                    <a:pos x="T4" y="T5"/>
                  </a:cxn>
                  <a:cxn ang="T11">
                    <a:pos x="T6" y="T7"/>
                  </a:cxn>
                </a:cxnLst>
                <a:rect l="T12" t="T13" r="T14" b="T15"/>
                <a:pathLst>
                  <a:path w="1008" h="288">
                    <a:moveTo>
                      <a:pt x="0" y="0"/>
                    </a:moveTo>
                    <a:cubicBezTo>
                      <a:pt x="12" y="72"/>
                      <a:pt x="24" y="144"/>
                      <a:pt x="144" y="192"/>
                    </a:cubicBezTo>
                    <a:cubicBezTo>
                      <a:pt x="264" y="240"/>
                      <a:pt x="576" y="288"/>
                      <a:pt x="720" y="288"/>
                    </a:cubicBezTo>
                    <a:cubicBezTo>
                      <a:pt x="864" y="288"/>
                      <a:pt x="936" y="240"/>
                      <a:pt x="1008" y="192"/>
                    </a:cubicBezTo>
                  </a:path>
                </a:pathLst>
              </a:custGeom>
              <a:solidFill>
                <a:srgbClr val="3333FF"/>
              </a:solidFill>
              <a:ln w="31750">
                <a:solidFill>
                  <a:schemeClr val="tx1"/>
                </a:solidFill>
                <a:round/>
                <a:headEnd/>
                <a:tailEnd/>
              </a:ln>
            </p:spPr>
            <p:txBody>
              <a:bodyPr wrap="none" anchor="ctr"/>
              <a:lstStyle/>
              <a:p>
                <a:endParaRPr lang="fa-IR"/>
              </a:p>
            </p:txBody>
          </p:sp>
        </p:grpSp>
        <p:sp>
          <p:nvSpPr>
            <p:cNvPr id="21" name="Freeform 32"/>
            <p:cNvSpPr>
              <a:spLocks/>
            </p:cNvSpPr>
            <p:nvPr/>
          </p:nvSpPr>
          <p:spPr bwMode="auto">
            <a:xfrm>
              <a:off x="816" y="1728"/>
              <a:ext cx="1520" cy="672"/>
            </a:xfrm>
            <a:custGeom>
              <a:avLst/>
              <a:gdLst>
                <a:gd name="T0" fmla="*/ 0 w 1520"/>
                <a:gd name="T1" fmla="*/ 480 h 672"/>
                <a:gd name="T2" fmla="*/ 384 w 1520"/>
                <a:gd name="T3" fmla="*/ 672 h 672"/>
                <a:gd name="T4" fmla="*/ 1008 w 1520"/>
                <a:gd name="T5" fmla="*/ 480 h 672"/>
                <a:gd name="T6" fmla="*/ 1440 w 1520"/>
                <a:gd name="T7" fmla="*/ 144 h 672"/>
                <a:gd name="T8" fmla="*/ 1488 w 1520"/>
                <a:gd name="T9" fmla="*/ 0 h 672"/>
                <a:gd name="T10" fmla="*/ 0 60000 65536"/>
                <a:gd name="T11" fmla="*/ 0 60000 65536"/>
                <a:gd name="T12" fmla="*/ 0 60000 65536"/>
                <a:gd name="T13" fmla="*/ 0 60000 65536"/>
                <a:gd name="T14" fmla="*/ 0 60000 65536"/>
                <a:gd name="T15" fmla="*/ 0 w 1520"/>
                <a:gd name="T16" fmla="*/ 0 h 672"/>
                <a:gd name="T17" fmla="*/ 1520 w 1520"/>
                <a:gd name="T18" fmla="*/ 672 h 672"/>
              </a:gdLst>
              <a:ahLst/>
              <a:cxnLst>
                <a:cxn ang="T10">
                  <a:pos x="T0" y="T1"/>
                </a:cxn>
                <a:cxn ang="T11">
                  <a:pos x="T2" y="T3"/>
                </a:cxn>
                <a:cxn ang="T12">
                  <a:pos x="T4" y="T5"/>
                </a:cxn>
                <a:cxn ang="T13">
                  <a:pos x="T6" y="T7"/>
                </a:cxn>
                <a:cxn ang="T14">
                  <a:pos x="T8" y="T9"/>
                </a:cxn>
              </a:cxnLst>
              <a:rect l="T15" t="T16" r="T17" b="T18"/>
              <a:pathLst>
                <a:path w="1520" h="672">
                  <a:moveTo>
                    <a:pt x="0" y="480"/>
                  </a:moveTo>
                  <a:cubicBezTo>
                    <a:pt x="108" y="576"/>
                    <a:pt x="216" y="672"/>
                    <a:pt x="384" y="672"/>
                  </a:cubicBezTo>
                  <a:cubicBezTo>
                    <a:pt x="552" y="672"/>
                    <a:pt x="832" y="568"/>
                    <a:pt x="1008" y="480"/>
                  </a:cubicBezTo>
                  <a:cubicBezTo>
                    <a:pt x="1184" y="392"/>
                    <a:pt x="1360" y="224"/>
                    <a:pt x="1440" y="144"/>
                  </a:cubicBezTo>
                  <a:cubicBezTo>
                    <a:pt x="1520" y="64"/>
                    <a:pt x="1504" y="32"/>
                    <a:pt x="1488" y="0"/>
                  </a:cubicBezTo>
                </a:path>
              </a:pathLst>
            </a:custGeom>
            <a:solidFill>
              <a:srgbClr val="3333FF"/>
            </a:solidFill>
            <a:ln w="28575">
              <a:solidFill>
                <a:schemeClr val="tx1"/>
              </a:solidFill>
              <a:round/>
              <a:headEnd/>
              <a:tailEnd/>
            </a:ln>
          </p:spPr>
          <p:txBody>
            <a:bodyPr wrap="none" anchor="ctr"/>
            <a:lstStyle/>
            <a:p>
              <a:endParaRPr lang="fa-IR"/>
            </a:p>
          </p:txBody>
        </p:sp>
      </p:grpSp>
      <p:grpSp>
        <p:nvGrpSpPr>
          <p:cNvPr id="25" name="Group 33"/>
          <p:cNvGrpSpPr>
            <a:grpSpLocks/>
          </p:cNvGrpSpPr>
          <p:nvPr/>
        </p:nvGrpSpPr>
        <p:grpSpPr bwMode="auto">
          <a:xfrm>
            <a:off x="6629400" y="4229100"/>
            <a:ext cx="1447800" cy="1295400"/>
            <a:chOff x="400" y="1440"/>
            <a:chExt cx="2480" cy="2064"/>
          </a:xfrm>
          <a:solidFill>
            <a:schemeClr val="tx1"/>
          </a:solidFill>
        </p:grpSpPr>
        <p:grpSp>
          <p:nvGrpSpPr>
            <p:cNvPr id="26" name="Group 34"/>
            <p:cNvGrpSpPr>
              <a:grpSpLocks/>
            </p:cNvGrpSpPr>
            <p:nvPr/>
          </p:nvGrpSpPr>
          <p:grpSpPr bwMode="auto">
            <a:xfrm>
              <a:off x="400" y="1440"/>
              <a:ext cx="2480" cy="2064"/>
              <a:chOff x="192" y="1632"/>
              <a:chExt cx="2480" cy="2064"/>
            </a:xfrm>
            <a:grpFill/>
          </p:grpSpPr>
          <p:sp>
            <p:nvSpPr>
              <p:cNvPr id="28" name="Freeform 35"/>
              <p:cNvSpPr>
                <a:spLocks/>
              </p:cNvSpPr>
              <p:nvPr/>
            </p:nvSpPr>
            <p:spPr bwMode="auto">
              <a:xfrm>
                <a:off x="528" y="1632"/>
                <a:ext cx="1632" cy="1608"/>
              </a:xfrm>
              <a:custGeom>
                <a:avLst/>
                <a:gdLst>
                  <a:gd name="T0" fmla="*/ 344 w 1632"/>
                  <a:gd name="T1" fmla="*/ 1368 h 1608"/>
                  <a:gd name="T2" fmla="*/ 104 w 1632"/>
                  <a:gd name="T3" fmla="*/ 600 h 1608"/>
                  <a:gd name="T4" fmla="*/ 968 w 1632"/>
                  <a:gd name="T5" fmla="*/ 72 h 1608"/>
                  <a:gd name="T6" fmla="*/ 1544 w 1632"/>
                  <a:gd name="T7" fmla="*/ 168 h 1608"/>
                  <a:gd name="T8" fmla="*/ 1496 w 1632"/>
                  <a:gd name="T9" fmla="*/ 1032 h 1608"/>
                  <a:gd name="T10" fmla="*/ 1352 w 1632"/>
                  <a:gd name="T11" fmla="*/ 1608 h 1608"/>
                  <a:gd name="T12" fmla="*/ 0 60000 65536"/>
                  <a:gd name="T13" fmla="*/ 0 60000 65536"/>
                  <a:gd name="T14" fmla="*/ 0 60000 65536"/>
                  <a:gd name="T15" fmla="*/ 0 60000 65536"/>
                  <a:gd name="T16" fmla="*/ 0 60000 65536"/>
                  <a:gd name="T17" fmla="*/ 0 60000 65536"/>
                  <a:gd name="T18" fmla="*/ 0 w 1632"/>
                  <a:gd name="T19" fmla="*/ 0 h 1608"/>
                  <a:gd name="T20" fmla="*/ 1632 w 1632"/>
                  <a:gd name="T21" fmla="*/ 1608 h 1608"/>
                </a:gdLst>
                <a:ahLst/>
                <a:cxnLst>
                  <a:cxn ang="T12">
                    <a:pos x="T0" y="T1"/>
                  </a:cxn>
                  <a:cxn ang="T13">
                    <a:pos x="T2" y="T3"/>
                  </a:cxn>
                  <a:cxn ang="T14">
                    <a:pos x="T4" y="T5"/>
                  </a:cxn>
                  <a:cxn ang="T15">
                    <a:pos x="T6" y="T7"/>
                  </a:cxn>
                  <a:cxn ang="T16">
                    <a:pos x="T8" y="T9"/>
                  </a:cxn>
                  <a:cxn ang="T17">
                    <a:pos x="T10" y="T11"/>
                  </a:cxn>
                </a:cxnLst>
                <a:rect l="T18" t="T19" r="T20" b="T21"/>
                <a:pathLst>
                  <a:path w="1632" h="1608">
                    <a:moveTo>
                      <a:pt x="344" y="1368"/>
                    </a:moveTo>
                    <a:cubicBezTo>
                      <a:pt x="172" y="1092"/>
                      <a:pt x="0" y="816"/>
                      <a:pt x="104" y="600"/>
                    </a:cubicBezTo>
                    <a:cubicBezTo>
                      <a:pt x="208" y="384"/>
                      <a:pt x="728" y="144"/>
                      <a:pt x="968" y="72"/>
                    </a:cubicBezTo>
                    <a:cubicBezTo>
                      <a:pt x="1208" y="0"/>
                      <a:pt x="1456" y="8"/>
                      <a:pt x="1544" y="168"/>
                    </a:cubicBezTo>
                    <a:cubicBezTo>
                      <a:pt x="1632" y="328"/>
                      <a:pt x="1528" y="792"/>
                      <a:pt x="1496" y="1032"/>
                    </a:cubicBezTo>
                    <a:cubicBezTo>
                      <a:pt x="1464" y="1272"/>
                      <a:pt x="1376" y="1504"/>
                      <a:pt x="1352" y="1608"/>
                    </a:cubicBezTo>
                  </a:path>
                </a:pathLst>
              </a:custGeom>
              <a:grpFill/>
              <a:ln w="31750">
                <a:solidFill>
                  <a:schemeClr val="bg1"/>
                </a:solidFill>
                <a:round/>
                <a:headEnd/>
                <a:tailEnd/>
              </a:ln>
            </p:spPr>
            <p:txBody>
              <a:bodyPr wrap="none" anchor="ctr"/>
              <a:lstStyle/>
              <a:p>
                <a:pPr>
                  <a:defRPr/>
                </a:pPr>
                <a:endParaRPr lang="fa-IR"/>
              </a:p>
            </p:txBody>
          </p:sp>
          <p:sp>
            <p:nvSpPr>
              <p:cNvPr id="29" name="Freeform 36"/>
              <p:cNvSpPr>
                <a:spLocks/>
              </p:cNvSpPr>
              <p:nvPr/>
            </p:nvSpPr>
            <p:spPr bwMode="auto">
              <a:xfrm>
                <a:off x="192" y="2640"/>
                <a:ext cx="2480" cy="1056"/>
              </a:xfrm>
              <a:custGeom>
                <a:avLst/>
                <a:gdLst>
                  <a:gd name="T0" fmla="*/ 512 w 2480"/>
                  <a:gd name="T1" fmla="*/ 88 h 1056"/>
                  <a:gd name="T2" fmla="*/ 416 w 2480"/>
                  <a:gd name="T3" fmla="*/ 88 h 1056"/>
                  <a:gd name="T4" fmla="*/ 176 w 2480"/>
                  <a:gd name="T5" fmla="*/ 616 h 1056"/>
                  <a:gd name="T6" fmla="*/ 1472 w 2480"/>
                  <a:gd name="T7" fmla="*/ 1048 h 1056"/>
                  <a:gd name="T8" fmla="*/ 2336 w 2480"/>
                  <a:gd name="T9" fmla="*/ 664 h 1056"/>
                  <a:gd name="T10" fmla="*/ 2336 w 2480"/>
                  <a:gd name="T11" fmla="*/ 568 h 1056"/>
                  <a:gd name="T12" fmla="*/ 2000 w 2480"/>
                  <a:gd name="T13" fmla="*/ 184 h 1056"/>
                  <a:gd name="T14" fmla="*/ 1760 w 2480"/>
                  <a:gd name="T15" fmla="*/ 184 h 105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056"/>
                  <a:gd name="T26" fmla="*/ 2480 w 2480"/>
                  <a:gd name="T27" fmla="*/ 1056 h 10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056">
                    <a:moveTo>
                      <a:pt x="512" y="88"/>
                    </a:moveTo>
                    <a:cubicBezTo>
                      <a:pt x="492" y="44"/>
                      <a:pt x="472" y="0"/>
                      <a:pt x="416" y="88"/>
                    </a:cubicBezTo>
                    <a:cubicBezTo>
                      <a:pt x="360" y="176"/>
                      <a:pt x="0" y="456"/>
                      <a:pt x="176" y="616"/>
                    </a:cubicBezTo>
                    <a:cubicBezTo>
                      <a:pt x="352" y="776"/>
                      <a:pt x="1112" y="1040"/>
                      <a:pt x="1472" y="1048"/>
                    </a:cubicBezTo>
                    <a:cubicBezTo>
                      <a:pt x="1832" y="1056"/>
                      <a:pt x="2192" y="744"/>
                      <a:pt x="2336" y="664"/>
                    </a:cubicBezTo>
                    <a:cubicBezTo>
                      <a:pt x="2480" y="584"/>
                      <a:pt x="2392" y="648"/>
                      <a:pt x="2336" y="568"/>
                    </a:cubicBezTo>
                    <a:cubicBezTo>
                      <a:pt x="2280" y="488"/>
                      <a:pt x="2096" y="248"/>
                      <a:pt x="2000" y="184"/>
                    </a:cubicBezTo>
                    <a:cubicBezTo>
                      <a:pt x="1904" y="120"/>
                      <a:pt x="1800" y="184"/>
                      <a:pt x="1760" y="184"/>
                    </a:cubicBezTo>
                  </a:path>
                </a:pathLst>
              </a:custGeom>
              <a:grpFill/>
              <a:ln w="31750">
                <a:solidFill>
                  <a:schemeClr val="bg1"/>
                </a:solidFill>
                <a:round/>
                <a:headEnd/>
                <a:tailEnd/>
              </a:ln>
            </p:spPr>
            <p:txBody>
              <a:bodyPr wrap="none" anchor="ctr"/>
              <a:lstStyle/>
              <a:p>
                <a:pPr>
                  <a:defRPr/>
                </a:pPr>
                <a:endParaRPr lang="fa-IR"/>
              </a:p>
            </p:txBody>
          </p:sp>
          <p:sp>
            <p:nvSpPr>
              <p:cNvPr id="30" name="Freeform 37"/>
              <p:cNvSpPr>
                <a:spLocks/>
              </p:cNvSpPr>
              <p:nvPr/>
            </p:nvSpPr>
            <p:spPr bwMode="auto">
              <a:xfrm>
                <a:off x="864" y="3024"/>
                <a:ext cx="1008" cy="288"/>
              </a:xfrm>
              <a:custGeom>
                <a:avLst/>
                <a:gdLst>
                  <a:gd name="T0" fmla="*/ 0 w 1008"/>
                  <a:gd name="T1" fmla="*/ 0 h 288"/>
                  <a:gd name="T2" fmla="*/ 144 w 1008"/>
                  <a:gd name="T3" fmla="*/ 192 h 288"/>
                  <a:gd name="T4" fmla="*/ 720 w 1008"/>
                  <a:gd name="T5" fmla="*/ 288 h 288"/>
                  <a:gd name="T6" fmla="*/ 1008 w 1008"/>
                  <a:gd name="T7" fmla="*/ 192 h 288"/>
                  <a:gd name="T8" fmla="*/ 0 60000 65536"/>
                  <a:gd name="T9" fmla="*/ 0 60000 65536"/>
                  <a:gd name="T10" fmla="*/ 0 60000 65536"/>
                  <a:gd name="T11" fmla="*/ 0 60000 65536"/>
                  <a:gd name="T12" fmla="*/ 0 w 1008"/>
                  <a:gd name="T13" fmla="*/ 0 h 288"/>
                  <a:gd name="T14" fmla="*/ 1008 w 1008"/>
                  <a:gd name="T15" fmla="*/ 288 h 288"/>
                </a:gdLst>
                <a:ahLst/>
                <a:cxnLst>
                  <a:cxn ang="T8">
                    <a:pos x="T0" y="T1"/>
                  </a:cxn>
                  <a:cxn ang="T9">
                    <a:pos x="T2" y="T3"/>
                  </a:cxn>
                  <a:cxn ang="T10">
                    <a:pos x="T4" y="T5"/>
                  </a:cxn>
                  <a:cxn ang="T11">
                    <a:pos x="T6" y="T7"/>
                  </a:cxn>
                </a:cxnLst>
                <a:rect l="T12" t="T13" r="T14" b="T15"/>
                <a:pathLst>
                  <a:path w="1008" h="288">
                    <a:moveTo>
                      <a:pt x="0" y="0"/>
                    </a:moveTo>
                    <a:cubicBezTo>
                      <a:pt x="12" y="72"/>
                      <a:pt x="24" y="144"/>
                      <a:pt x="144" y="192"/>
                    </a:cubicBezTo>
                    <a:cubicBezTo>
                      <a:pt x="264" y="240"/>
                      <a:pt x="576" y="288"/>
                      <a:pt x="720" y="288"/>
                    </a:cubicBezTo>
                    <a:cubicBezTo>
                      <a:pt x="864" y="288"/>
                      <a:pt x="936" y="240"/>
                      <a:pt x="1008" y="192"/>
                    </a:cubicBezTo>
                  </a:path>
                </a:pathLst>
              </a:custGeom>
              <a:grpFill/>
              <a:ln w="31750">
                <a:solidFill>
                  <a:schemeClr val="bg1"/>
                </a:solidFill>
                <a:round/>
                <a:headEnd/>
                <a:tailEnd/>
              </a:ln>
            </p:spPr>
            <p:txBody>
              <a:bodyPr wrap="none" anchor="ctr"/>
              <a:lstStyle/>
              <a:p>
                <a:pPr>
                  <a:defRPr/>
                </a:pPr>
                <a:endParaRPr lang="fa-IR"/>
              </a:p>
            </p:txBody>
          </p:sp>
        </p:grpSp>
        <p:sp>
          <p:nvSpPr>
            <p:cNvPr id="27" name="Freeform 38"/>
            <p:cNvSpPr>
              <a:spLocks/>
            </p:cNvSpPr>
            <p:nvPr/>
          </p:nvSpPr>
          <p:spPr bwMode="auto">
            <a:xfrm>
              <a:off x="816" y="1728"/>
              <a:ext cx="1520" cy="672"/>
            </a:xfrm>
            <a:custGeom>
              <a:avLst/>
              <a:gdLst>
                <a:gd name="T0" fmla="*/ 0 w 1520"/>
                <a:gd name="T1" fmla="*/ 480 h 672"/>
                <a:gd name="T2" fmla="*/ 384 w 1520"/>
                <a:gd name="T3" fmla="*/ 672 h 672"/>
                <a:gd name="T4" fmla="*/ 1008 w 1520"/>
                <a:gd name="T5" fmla="*/ 480 h 672"/>
                <a:gd name="T6" fmla="*/ 1440 w 1520"/>
                <a:gd name="T7" fmla="*/ 144 h 672"/>
                <a:gd name="T8" fmla="*/ 1488 w 1520"/>
                <a:gd name="T9" fmla="*/ 0 h 672"/>
                <a:gd name="T10" fmla="*/ 0 60000 65536"/>
                <a:gd name="T11" fmla="*/ 0 60000 65536"/>
                <a:gd name="T12" fmla="*/ 0 60000 65536"/>
                <a:gd name="T13" fmla="*/ 0 60000 65536"/>
                <a:gd name="T14" fmla="*/ 0 60000 65536"/>
                <a:gd name="T15" fmla="*/ 0 w 1520"/>
                <a:gd name="T16" fmla="*/ 0 h 672"/>
                <a:gd name="T17" fmla="*/ 1520 w 1520"/>
                <a:gd name="T18" fmla="*/ 672 h 672"/>
              </a:gdLst>
              <a:ahLst/>
              <a:cxnLst>
                <a:cxn ang="T10">
                  <a:pos x="T0" y="T1"/>
                </a:cxn>
                <a:cxn ang="T11">
                  <a:pos x="T2" y="T3"/>
                </a:cxn>
                <a:cxn ang="T12">
                  <a:pos x="T4" y="T5"/>
                </a:cxn>
                <a:cxn ang="T13">
                  <a:pos x="T6" y="T7"/>
                </a:cxn>
                <a:cxn ang="T14">
                  <a:pos x="T8" y="T9"/>
                </a:cxn>
              </a:cxnLst>
              <a:rect l="T15" t="T16" r="T17" b="T18"/>
              <a:pathLst>
                <a:path w="1520" h="672">
                  <a:moveTo>
                    <a:pt x="0" y="480"/>
                  </a:moveTo>
                  <a:cubicBezTo>
                    <a:pt x="108" y="576"/>
                    <a:pt x="216" y="672"/>
                    <a:pt x="384" y="672"/>
                  </a:cubicBezTo>
                  <a:cubicBezTo>
                    <a:pt x="552" y="672"/>
                    <a:pt x="832" y="568"/>
                    <a:pt x="1008" y="480"/>
                  </a:cubicBezTo>
                  <a:cubicBezTo>
                    <a:pt x="1184" y="392"/>
                    <a:pt x="1360" y="224"/>
                    <a:pt x="1440" y="144"/>
                  </a:cubicBezTo>
                  <a:cubicBezTo>
                    <a:pt x="1520" y="64"/>
                    <a:pt x="1504" y="32"/>
                    <a:pt x="1488" y="0"/>
                  </a:cubicBezTo>
                </a:path>
              </a:pathLst>
            </a:custGeom>
            <a:grpFill/>
            <a:ln w="28575">
              <a:solidFill>
                <a:schemeClr val="bg1"/>
              </a:solidFill>
              <a:round/>
              <a:headEnd/>
              <a:tailEnd/>
            </a:ln>
          </p:spPr>
          <p:txBody>
            <a:bodyPr wrap="none" anchor="ctr"/>
            <a:lstStyle/>
            <a:p>
              <a:pPr>
                <a:defRPr/>
              </a:pPr>
              <a:endParaRPr lang="fa-IR"/>
            </a:p>
          </p:txBody>
        </p:sp>
      </p:grpSp>
      <p:sp>
        <p:nvSpPr>
          <p:cNvPr id="31" name="Text Box 39"/>
          <p:cNvSpPr txBox="1">
            <a:spLocks noChangeArrowheads="1"/>
          </p:cNvSpPr>
          <p:nvPr/>
        </p:nvSpPr>
        <p:spPr bwMode="auto">
          <a:xfrm>
            <a:off x="1066800" y="3238500"/>
            <a:ext cx="1447800" cy="369332"/>
          </a:xfrm>
          <a:prstGeom prst="rect">
            <a:avLst/>
          </a:prstGeom>
          <a:noFill/>
          <a:ln w="9525">
            <a:noFill/>
            <a:miter lim="800000"/>
            <a:headEnd/>
            <a:tailEnd/>
          </a:ln>
        </p:spPr>
        <p:txBody>
          <a:bodyPr>
            <a:spAutoFit/>
          </a:bodyPr>
          <a:lstStyle/>
          <a:p>
            <a:pPr algn="ctr">
              <a:spcBef>
                <a:spcPct val="50000"/>
              </a:spcBef>
            </a:pPr>
            <a:r>
              <a:rPr lang="fa-IR"/>
              <a:t>شهودی</a:t>
            </a:r>
            <a:endParaRPr lang="en-GB"/>
          </a:p>
        </p:txBody>
      </p:sp>
      <p:sp>
        <p:nvSpPr>
          <p:cNvPr id="32" name="Text Box 41"/>
          <p:cNvSpPr txBox="1">
            <a:spLocks noChangeArrowheads="1"/>
          </p:cNvSpPr>
          <p:nvPr/>
        </p:nvSpPr>
        <p:spPr bwMode="auto">
          <a:xfrm>
            <a:off x="4114800" y="2933700"/>
            <a:ext cx="1828800" cy="369332"/>
          </a:xfrm>
          <a:prstGeom prst="rect">
            <a:avLst/>
          </a:prstGeom>
          <a:noFill/>
          <a:ln w="9525">
            <a:noFill/>
            <a:miter lim="800000"/>
            <a:headEnd/>
            <a:tailEnd/>
          </a:ln>
        </p:spPr>
        <p:txBody>
          <a:bodyPr>
            <a:spAutoFit/>
          </a:bodyPr>
          <a:lstStyle/>
          <a:p>
            <a:pPr algn="ctr">
              <a:spcBef>
                <a:spcPct val="50000"/>
              </a:spcBef>
            </a:pPr>
            <a:r>
              <a:rPr lang="fa-IR"/>
              <a:t>اطلاعاتی</a:t>
            </a:r>
            <a:endParaRPr lang="en-GB"/>
          </a:p>
        </p:txBody>
      </p:sp>
      <p:sp>
        <p:nvSpPr>
          <p:cNvPr id="33" name="Text Box 43"/>
          <p:cNvSpPr txBox="1">
            <a:spLocks noChangeArrowheads="1"/>
          </p:cNvSpPr>
          <p:nvPr/>
        </p:nvSpPr>
        <p:spPr bwMode="auto">
          <a:xfrm>
            <a:off x="6781800" y="3390900"/>
            <a:ext cx="1752600" cy="369332"/>
          </a:xfrm>
          <a:prstGeom prst="rect">
            <a:avLst/>
          </a:prstGeom>
          <a:noFill/>
          <a:ln w="9525">
            <a:noFill/>
            <a:miter lim="800000"/>
            <a:headEnd/>
            <a:tailEnd/>
          </a:ln>
        </p:spPr>
        <p:txBody>
          <a:bodyPr>
            <a:spAutoFit/>
          </a:bodyPr>
          <a:lstStyle/>
          <a:p>
            <a:pPr algn="ctr">
              <a:spcBef>
                <a:spcPct val="50000"/>
              </a:spcBef>
            </a:pPr>
            <a:r>
              <a:rPr lang="fa-IR"/>
              <a:t>سازنده</a:t>
            </a:r>
            <a:endParaRPr lang="en-GB"/>
          </a:p>
        </p:txBody>
      </p:sp>
      <p:sp>
        <p:nvSpPr>
          <p:cNvPr id="34" name="Text Box 44"/>
          <p:cNvSpPr txBox="1">
            <a:spLocks noChangeArrowheads="1"/>
          </p:cNvSpPr>
          <p:nvPr/>
        </p:nvSpPr>
        <p:spPr bwMode="auto">
          <a:xfrm>
            <a:off x="6477000" y="5524500"/>
            <a:ext cx="1752600" cy="369888"/>
          </a:xfrm>
          <a:prstGeom prst="rect">
            <a:avLst/>
          </a:prstGeom>
          <a:noFill/>
          <a:ln w="9525">
            <a:noFill/>
            <a:miter lim="800000"/>
            <a:headEnd/>
            <a:tailEnd/>
          </a:ln>
        </p:spPr>
        <p:txBody>
          <a:bodyPr>
            <a:spAutoFit/>
          </a:bodyPr>
          <a:lstStyle/>
          <a:p>
            <a:pPr algn="ctr">
              <a:spcBef>
                <a:spcPct val="50000"/>
              </a:spcBef>
            </a:pPr>
            <a:r>
              <a:rPr lang="fa-IR"/>
              <a:t>محتاط</a:t>
            </a:r>
            <a:endParaRPr lang="en-GB"/>
          </a:p>
        </p:txBody>
      </p:sp>
      <p:sp>
        <p:nvSpPr>
          <p:cNvPr id="35" name="Text Box 45"/>
          <p:cNvSpPr txBox="1">
            <a:spLocks noChangeArrowheads="1"/>
          </p:cNvSpPr>
          <p:nvPr/>
        </p:nvSpPr>
        <p:spPr bwMode="auto">
          <a:xfrm>
            <a:off x="4038600" y="4000500"/>
            <a:ext cx="1752600" cy="369332"/>
          </a:xfrm>
          <a:prstGeom prst="rect">
            <a:avLst/>
          </a:prstGeom>
          <a:noFill/>
          <a:ln w="9525">
            <a:noFill/>
            <a:miter lim="800000"/>
            <a:headEnd/>
            <a:tailEnd/>
          </a:ln>
        </p:spPr>
        <p:txBody>
          <a:bodyPr>
            <a:spAutoFit/>
          </a:bodyPr>
          <a:lstStyle/>
          <a:p>
            <a:pPr algn="ctr">
              <a:spcBef>
                <a:spcPct val="50000"/>
              </a:spcBef>
            </a:pPr>
            <a:r>
              <a:rPr lang="fa-IR"/>
              <a:t>خلاق</a:t>
            </a:r>
            <a:endParaRPr lang="en-GB"/>
          </a:p>
        </p:txBody>
      </p:sp>
      <p:sp>
        <p:nvSpPr>
          <p:cNvPr id="36" name="Text Box 47"/>
          <p:cNvSpPr txBox="1">
            <a:spLocks noChangeArrowheads="1"/>
          </p:cNvSpPr>
          <p:nvPr/>
        </p:nvSpPr>
        <p:spPr bwMode="auto">
          <a:xfrm>
            <a:off x="1600200" y="4152900"/>
            <a:ext cx="1981200" cy="369332"/>
          </a:xfrm>
          <a:prstGeom prst="rect">
            <a:avLst/>
          </a:prstGeom>
          <a:noFill/>
          <a:ln w="9525">
            <a:noFill/>
            <a:miter lim="800000"/>
            <a:headEnd/>
            <a:tailEnd/>
          </a:ln>
        </p:spPr>
        <p:txBody>
          <a:bodyPr>
            <a:spAutoFit/>
          </a:bodyPr>
          <a:lstStyle/>
          <a:p>
            <a:pPr>
              <a:spcBef>
                <a:spcPct val="50000"/>
              </a:spcBef>
            </a:pPr>
            <a:r>
              <a:rPr lang="fa-IR"/>
              <a:t>کنترل کننده</a:t>
            </a:r>
            <a:endParaRPr lang="en-GB"/>
          </a:p>
        </p:txBody>
      </p:sp>
      <p:grpSp>
        <p:nvGrpSpPr>
          <p:cNvPr id="37" name="Group 53"/>
          <p:cNvGrpSpPr>
            <a:grpSpLocks/>
          </p:cNvGrpSpPr>
          <p:nvPr/>
        </p:nvGrpSpPr>
        <p:grpSpPr bwMode="auto">
          <a:xfrm>
            <a:off x="4038600" y="4686300"/>
            <a:ext cx="1447800" cy="1600200"/>
            <a:chOff x="2544" y="2976"/>
            <a:chExt cx="912" cy="1008"/>
          </a:xfrm>
        </p:grpSpPr>
        <p:grpSp>
          <p:nvGrpSpPr>
            <p:cNvPr id="38" name="Group 21"/>
            <p:cNvGrpSpPr>
              <a:grpSpLocks/>
            </p:cNvGrpSpPr>
            <p:nvPr/>
          </p:nvGrpSpPr>
          <p:grpSpPr bwMode="auto">
            <a:xfrm>
              <a:off x="2544" y="3168"/>
              <a:ext cx="912" cy="816"/>
              <a:chOff x="400" y="1440"/>
              <a:chExt cx="2480" cy="2064"/>
            </a:xfrm>
          </p:grpSpPr>
          <p:grpSp>
            <p:nvGrpSpPr>
              <p:cNvPr id="43" name="Group 22"/>
              <p:cNvGrpSpPr>
                <a:grpSpLocks/>
              </p:cNvGrpSpPr>
              <p:nvPr/>
            </p:nvGrpSpPr>
            <p:grpSpPr bwMode="auto">
              <a:xfrm>
                <a:off x="400" y="1440"/>
                <a:ext cx="2480" cy="2064"/>
                <a:chOff x="192" y="1632"/>
                <a:chExt cx="2480" cy="2064"/>
              </a:xfrm>
            </p:grpSpPr>
            <p:sp>
              <p:nvSpPr>
                <p:cNvPr id="45" name="Freeform 23"/>
                <p:cNvSpPr>
                  <a:spLocks/>
                </p:cNvSpPr>
                <p:nvPr/>
              </p:nvSpPr>
              <p:spPr bwMode="auto">
                <a:xfrm>
                  <a:off x="528" y="1632"/>
                  <a:ext cx="1632" cy="1608"/>
                </a:xfrm>
                <a:custGeom>
                  <a:avLst/>
                  <a:gdLst>
                    <a:gd name="T0" fmla="*/ 344 w 1632"/>
                    <a:gd name="T1" fmla="*/ 1368 h 1608"/>
                    <a:gd name="T2" fmla="*/ 104 w 1632"/>
                    <a:gd name="T3" fmla="*/ 600 h 1608"/>
                    <a:gd name="T4" fmla="*/ 968 w 1632"/>
                    <a:gd name="T5" fmla="*/ 72 h 1608"/>
                    <a:gd name="T6" fmla="*/ 1544 w 1632"/>
                    <a:gd name="T7" fmla="*/ 168 h 1608"/>
                    <a:gd name="T8" fmla="*/ 1496 w 1632"/>
                    <a:gd name="T9" fmla="*/ 1032 h 1608"/>
                    <a:gd name="T10" fmla="*/ 1352 w 1632"/>
                    <a:gd name="T11" fmla="*/ 1608 h 1608"/>
                    <a:gd name="T12" fmla="*/ 0 60000 65536"/>
                    <a:gd name="T13" fmla="*/ 0 60000 65536"/>
                    <a:gd name="T14" fmla="*/ 0 60000 65536"/>
                    <a:gd name="T15" fmla="*/ 0 60000 65536"/>
                    <a:gd name="T16" fmla="*/ 0 60000 65536"/>
                    <a:gd name="T17" fmla="*/ 0 60000 65536"/>
                    <a:gd name="T18" fmla="*/ 0 w 1632"/>
                    <a:gd name="T19" fmla="*/ 0 h 1608"/>
                    <a:gd name="T20" fmla="*/ 1632 w 1632"/>
                    <a:gd name="T21" fmla="*/ 1608 h 1608"/>
                  </a:gdLst>
                  <a:ahLst/>
                  <a:cxnLst>
                    <a:cxn ang="T12">
                      <a:pos x="T0" y="T1"/>
                    </a:cxn>
                    <a:cxn ang="T13">
                      <a:pos x="T2" y="T3"/>
                    </a:cxn>
                    <a:cxn ang="T14">
                      <a:pos x="T4" y="T5"/>
                    </a:cxn>
                    <a:cxn ang="T15">
                      <a:pos x="T6" y="T7"/>
                    </a:cxn>
                    <a:cxn ang="T16">
                      <a:pos x="T8" y="T9"/>
                    </a:cxn>
                    <a:cxn ang="T17">
                      <a:pos x="T10" y="T11"/>
                    </a:cxn>
                  </a:cxnLst>
                  <a:rect l="T18" t="T19" r="T20" b="T21"/>
                  <a:pathLst>
                    <a:path w="1632" h="1608">
                      <a:moveTo>
                        <a:pt x="344" y="1368"/>
                      </a:moveTo>
                      <a:cubicBezTo>
                        <a:pt x="172" y="1092"/>
                        <a:pt x="0" y="816"/>
                        <a:pt x="104" y="600"/>
                      </a:cubicBezTo>
                      <a:cubicBezTo>
                        <a:pt x="208" y="384"/>
                        <a:pt x="728" y="144"/>
                        <a:pt x="968" y="72"/>
                      </a:cubicBezTo>
                      <a:cubicBezTo>
                        <a:pt x="1208" y="0"/>
                        <a:pt x="1456" y="8"/>
                        <a:pt x="1544" y="168"/>
                      </a:cubicBezTo>
                      <a:cubicBezTo>
                        <a:pt x="1632" y="328"/>
                        <a:pt x="1528" y="792"/>
                        <a:pt x="1496" y="1032"/>
                      </a:cubicBezTo>
                      <a:cubicBezTo>
                        <a:pt x="1464" y="1272"/>
                        <a:pt x="1376" y="1504"/>
                        <a:pt x="1352" y="1608"/>
                      </a:cubicBezTo>
                    </a:path>
                  </a:pathLst>
                </a:custGeom>
                <a:solidFill>
                  <a:srgbClr val="008000"/>
                </a:solidFill>
                <a:ln w="31750">
                  <a:solidFill>
                    <a:schemeClr val="tx1"/>
                  </a:solidFill>
                  <a:round/>
                  <a:headEnd/>
                  <a:tailEnd/>
                </a:ln>
              </p:spPr>
              <p:txBody>
                <a:bodyPr wrap="none" anchor="ctr"/>
                <a:lstStyle/>
                <a:p>
                  <a:endParaRPr lang="fa-IR"/>
                </a:p>
              </p:txBody>
            </p:sp>
            <p:sp>
              <p:nvSpPr>
                <p:cNvPr id="46" name="Freeform 24"/>
                <p:cNvSpPr>
                  <a:spLocks/>
                </p:cNvSpPr>
                <p:nvPr/>
              </p:nvSpPr>
              <p:spPr bwMode="auto">
                <a:xfrm>
                  <a:off x="192" y="2640"/>
                  <a:ext cx="2480" cy="1056"/>
                </a:xfrm>
                <a:custGeom>
                  <a:avLst/>
                  <a:gdLst>
                    <a:gd name="T0" fmla="*/ 512 w 2480"/>
                    <a:gd name="T1" fmla="*/ 88 h 1056"/>
                    <a:gd name="T2" fmla="*/ 416 w 2480"/>
                    <a:gd name="T3" fmla="*/ 88 h 1056"/>
                    <a:gd name="T4" fmla="*/ 176 w 2480"/>
                    <a:gd name="T5" fmla="*/ 616 h 1056"/>
                    <a:gd name="T6" fmla="*/ 1472 w 2480"/>
                    <a:gd name="T7" fmla="*/ 1048 h 1056"/>
                    <a:gd name="T8" fmla="*/ 2336 w 2480"/>
                    <a:gd name="T9" fmla="*/ 664 h 1056"/>
                    <a:gd name="T10" fmla="*/ 2336 w 2480"/>
                    <a:gd name="T11" fmla="*/ 568 h 1056"/>
                    <a:gd name="T12" fmla="*/ 2000 w 2480"/>
                    <a:gd name="T13" fmla="*/ 184 h 1056"/>
                    <a:gd name="T14" fmla="*/ 1760 w 2480"/>
                    <a:gd name="T15" fmla="*/ 184 h 105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056"/>
                    <a:gd name="T26" fmla="*/ 2480 w 2480"/>
                    <a:gd name="T27" fmla="*/ 1056 h 10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056">
                      <a:moveTo>
                        <a:pt x="512" y="88"/>
                      </a:moveTo>
                      <a:cubicBezTo>
                        <a:pt x="492" y="44"/>
                        <a:pt x="472" y="0"/>
                        <a:pt x="416" y="88"/>
                      </a:cubicBezTo>
                      <a:cubicBezTo>
                        <a:pt x="360" y="176"/>
                        <a:pt x="0" y="456"/>
                        <a:pt x="176" y="616"/>
                      </a:cubicBezTo>
                      <a:cubicBezTo>
                        <a:pt x="352" y="776"/>
                        <a:pt x="1112" y="1040"/>
                        <a:pt x="1472" y="1048"/>
                      </a:cubicBezTo>
                      <a:cubicBezTo>
                        <a:pt x="1832" y="1056"/>
                        <a:pt x="2192" y="744"/>
                        <a:pt x="2336" y="664"/>
                      </a:cubicBezTo>
                      <a:cubicBezTo>
                        <a:pt x="2480" y="584"/>
                        <a:pt x="2392" y="648"/>
                        <a:pt x="2336" y="568"/>
                      </a:cubicBezTo>
                      <a:cubicBezTo>
                        <a:pt x="2280" y="488"/>
                        <a:pt x="2096" y="248"/>
                        <a:pt x="2000" y="184"/>
                      </a:cubicBezTo>
                      <a:cubicBezTo>
                        <a:pt x="1904" y="120"/>
                        <a:pt x="1800" y="184"/>
                        <a:pt x="1760" y="184"/>
                      </a:cubicBezTo>
                    </a:path>
                  </a:pathLst>
                </a:custGeom>
                <a:solidFill>
                  <a:srgbClr val="008000"/>
                </a:solidFill>
                <a:ln w="31750">
                  <a:solidFill>
                    <a:schemeClr val="tx1"/>
                  </a:solidFill>
                  <a:round/>
                  <a:headEnd/>
                  <a:tailEnd/>
                </a:ln>
              </p:spPr>
              <p:txBody>
                <a:bodyPr wrap="none" anchor="ctr"/>
                <a:lstStyle/>
                <a:p>
                  <a:endParaRPr lang="fa-IR"/>
                </a:p>
              </p:txBody>
            </p:sp>
            <p:sp>
              <p:nvSpPr>
                <p:cNvPr id="47" name="Freeform 25"/>
                <p:cNvSpPr>
                  <a:spLocks/>
                </p:cNvSpPr>
                <p:nvPr/>
              </p:nvSpPr>
              <p:spPr bwMode="auto">
                <a:xfrm>
                  <a:off x="864" y="3024"/>
                  <a:ext cx="1008" cy="288"/>
                </a:xfrm>
                <a:custGeom>
                  <a:avLst/>
                  <a:gdLst>
                    <a:gd name="T0" fmla="*/ 0 w 1008"/>
                    <a:gd name="T1" fmla="*/ 0 h 288"/>
                    <a:gd name="T2" fmla="*/ 144 w 1008"/>
                    <a:gd name="T3" fmla="*/ 192 h 288"/>
                    <a:gd name="T4" fmla="*/ 720 w 1008"/>
                    <a:gd name="T5" fmla="*/ 288 h 288"/>
                    <a:gd name="T6" fmla="*/ 1008 w 1008"/>
                    <a:gd name="T7" fmla="*/ 192 h 288"/>
                    <a:gd name="T8" fmla="*/ 0 60000 65536"/>
                    <a:gd name="T9" fmla="*/ 0 60000 65536"/>
                    <a:gd name="T10" fmla="*/ 0 60000 65536"/>
                    <a:gd name="T11" fmla="*/ 0 60000 65536"/>
                    <a:gd name="T12" fmla="*/ 0 w 1008"/>
                    <a:gd name="T13" fmla="*/ 0 h 288"/>
                    <a:gd name="T14" fmla="*/ 1008 w 1008"/>
                    <a:gd name="T15" fmla="*/ 288 h 288"/>
                  </a:gdLst>
                  <a:ahLst/>
                  <a:cxnLst>
                    <a:cxn ang="T8">
                      <a:pos x="T0" y="T1"/>
                    </a:cxn>
                    <a:cxn ang="T9">
                      <a:pos x="T2" y="T3"/>
                    </a:cxn>
                    <a:cxn ang="T10">
                      <a:pos x="T4" y="T5"/>
                    </a:cxn>
                    <a:cxn ang="T11">
                      <a:pos x="T6" y="T7"/>
                    </a:cxn>
                  </a:cxnLst>
                  <a:rect l="T12" t="T13" r="T14" b="T15"/>
                  <a:pathLst>
                    <a:path w="1008" h="288">
                      <a:moveTo>
                        <a:pt x="0" y="0"/>
                      </a:moveTo>
                      <a:cubicBezTo>
                        <a:pt x="12" y="72"/>
                        <a:pt x="24" y="144"/>
                        <a:pt x="144" y="192"/>
                      </a:cubicBezTo>
                      <a:cubicBezTo>
                        <a:pt x="264" y="240"/>
                        <a:pt x="576" y="288"/>
                        <a:pt x="720" y="288"/>
                      </a:cubicBezTo>
                      <a:cubicBezTo>
                        <a:pt x="864" y="288"/>
                        <a:pt x="936" y="240"/>
                        <a:pt x="1008" y="192"/>
                      </a:cubicBezTo>
                    </a:path>
                  </a:pathLst>
                </a:custGeom>
                <a:solidFill>
                  <a:srgbClr val="008000"/>
                </a:solidFill>
                <a:ln w="31750">
                  <a:solidFill>
                    <a:schemeClr val="tx1"/>
                  </a:solidFill>
                  <a:round/>
                  <a:headEnd/>
                  <a:tailEnd/>
                </a:ln>
              </p:spPr>
              <p:txBody>
                <a:bodyPr wrap="none" anchor="ctr"/>
                <a:lstStyle/>
                <a:p>
                  <a:endParaRPr lang="fa-IR"/>
                </a:p>
              </p:txBody>
            </p:sp>
          </p:grpSp>
          <p:sp>
            <p:nvSpPr>
              <p:cNvPr id="44" name="Freeform 26"/>
              <p:cNvSpPr>
                <a:spLocks/>
              </p:cNvSpPr>
              <p:nvPr/>
            </p:nvSpPr>
            <p:spPr bwMode="auto">
              <a:xfrm>
                <a:off x="816" y="1728"/>
                <a:ext cx="1520" cy="672"/>
              </a:xfrm>
              <a:custGeom>
                <a:avLst/>
                <a:gdLst>
                  <a:gd name="T0" fmla="*/ 0 w 1520"/>
                  <a:gd name="T1" fmla="*/ 480 h 672"/>
                  <a:gd name="T2" fmla="*/ 384 w 1520"/>
                  <a:gd name="T3" fmla="*/ 672 h 672"/>
                  <a:gd name="T4" fmla="*/ 1008 w 1520"/>
                  <a:gd name="T5" fmla="*/ 480 h 672"/>
                  <a:gd name="T6" fmla="*/ 1440 w 1520"/>
                  <a:gd name="T7" fmla="*/ 144 h 672"/>
                  <a:gd name="T8" fmla="*/ 1488 w 1520"/>
                  <a:gd name="T9" fmla="*/ 0 h 672"/>
                  <a:gd name="T10" fmla="*/ 0 60000 65536"/>
                  <a:gd name="T11" fmla="*/ 0 60000 65536"/>
                  <a:gd name="T12" fmla="*/ 0 60000 65536"/>
                  <a:gd name="T13" fmla="*/ 0 60000 65536"/>
                  <a:gd name="T14" fmla="*/ 0 60000 65536"/>
                  <a:gd name="T15" fmla="*/ 0 w 1520"/>
                  <a:gd name="T16" fmla="*/ 0 h 672"/>
                  <a:gd name="T17" fmla="*/ 1520 w 1520"/>
                  <a:gd name="T18" fmla="*/ 672 h 672"/>
                </a:gdLst>
                <a:ahLst/>
                <a:cxnLst>
                  <a:cxn ang="T10">
                    <a:pos x="T0" y="T1"/>
                  </a:cxn>
                  <a:cxn ang="T11">
                    <a:pos x="T2" y="T3"/>
                  </a:cxn>
                  <a:cxn ang="T12">
                    <a:pos x="T4" y="T5"/>
                  </a:cxn>
                  <a:cxn ang="T13">
                    <a:pos x="T6" y="T7"/>
                  </a:cxn>
                  <a:cxn ang="T14">
                    <a:pos x="T8" y="T9"/>
                  </a:cxn>
                </a:cxnLst>
                <a:rect l="T15" t="T16" r="T17" b="T18"/>
                <a:pathLst>
                  <a:path w="1520" h="672">
                    <a:moveTo>
                      <a:pt x="0" y="480"/>
                    </a:moveTo>
                    <a:cubicBezTo>
                      <a:pt x="108" y="576"/>
                      <a:pt x="216" y="672"/>
                      <a:pt x="384" y="672"/>
                    </a:cubicBezTo>
                    <a:cubicBezTo>
                      <a:pt x="552" y="672"/>
                      <a:pt x="832" y="568"/>
                      <a:pt x="1008" y="480"/>
                    </a:cubicBezTo>
                    <a:cubicBezTo>
                      <a:pt x="1184" y="392"/>
                      <a:pt x="1360" y="224"/>
                      <a:pt x="1440" y="144"/>
                    </a:cubicBezTo>
                    <a:cubicBezTo>
                      <a:pt x="1520" y="64"/>
                      <a:pt x="1504" y="32"/>
                      <a:pt x="1488" y="0"/>
                    </a:cubicBezTo>
                  </a:path>
                </a:pathLst>
              </a:custGeom>
              <a:solidFill>
                <a:srgbClr val="008000"/>
              </a:solidFill>
              <a:ln w="28575">
                <a:solidFill>
                  <a:schemeClr val="tx1"/>
                </a:solidFill>
                <a:round/>
                <a:headEnd/>
                <a:tailEnd/>
              </a:ln>
            </p:spPr>
            <p:txBody>
              <a:bodyPr wrap="none" anchor="ctr"/>
              <a:lstStyle/>
              <a:p>
                <a:endParaRPr lang="fa-IR"/>
              </a:p>
            </p:txBody>
          </p:sp>
        </p:grpSp>
        <p:sp>
          <p:nvSpPr>
            <p:cNvPr id="39" name="Line 49"/>
            <p:cNvSpPr>
              <a:spLocks noChangeShapeType="1"/>
            </p:cNvSpPr>
            <p:nvPr/>
          </p:nvSpPr>
          <p:spPr bwMode="auto">
            <a:xfrm flipV="1">
              <a:off x="2880" y="3360"/>
              <a:ext cx="0" cy="96"/>
            </a:xfrm>
            <a:prstGeom prst="line">
              <a:avLst/>
            </a:prstGeom>
            <a:noFill/>
            <a:ln w="9525">
              <a:solidFill>
                <a:schemeClr val="tx1"/>
              </a:solidFill>
              <a:round/>
              <a:headEnd/>
              <a:tailEnd/>
            </a:ln>
          </p:spPr>
          <p:txBody>
            <a:bodyPr wrap="none" anchor="ctr"/>
            <a:lstStyle/>
            <a:p>
              <a:endParaRPr lang="en-US"/>
            </a:p>
          </p:txBody>
        </p:sp>
        <p:sp>
          <p:nvSpPr>
            <p:cNvPr id="40" name="Freeform 50"/>
            <p:cNvSpPr>
              <a:spLocks/>
            </p:cNvSpPr>
            <p:nvPr/>
          </p:nvSpPr>
          <p:spPr bwMode="auto">
            <a:xfrm>
              <a:off x="2710" y="3200"/>
              <a:ext cx="154" cy="225"/>
            </a:xfrm>
            <a:custGeom>
              <a:avLst/>
              <a:gdLst>
                <a:gd name="T0" fmla="*/ 142 w 154"/>
                <a:gd name="T1" fmla="*/ 225 h 225"/>
                <a:gd name="T2" fmla="*/ 105 w 154"/>
                <a:gd name="T3" fmla="*/ 132 h 225"/>
                <a:gd name="T4" fmla="*/ 96 w 154"/>
                <a:gd name="T5" fmla="*/ 95 h 225"/>
                <a:gd name="T6" fmla="*/ 22 w 154"/>
                <a:gd name="T7" fmla="*/ 68 h 225"/>
                <a:gd name="T8" fmla="*/ 78 w 154"/>
                <a:gd name="T9" fmla="*/ 22 h 225"/>
                <a:gd name="T10" fmla="*/ 87 w 154"/>
                <a:gd name="T11" fmla="*/ 95 h 225"/>
                <a:gd name="T12" fmla="*/ 142 w 154"/>
                <a:gd name="T13" fmla="*/ 225 h 225"/>
                <a:gd name="T14" fmla="*/ 0 60000 65536"/>
                <a:gd name="T15" fmla="*/ 0 60000 65536"/>
                <a:gd name="T16" fmla="*/ 0 60000 65536"/>
                <a:gd name="T17" fmla="*/ 0 60000 65536"/>
                <a:gd name="T18" fmla="*/ 0 60000 65536"/>
                <a:gd name="T19" fmla="*/ 0 60000 65536"/>
                <a:gd name="T20" fmla="*/ 0 60000 65536"/>
                <a:gd name="T21" fmla="*/ 0 w 154"/>
                <a:gd name="T22" fmla="*/ 0 h 225"/>
                <a:gd name="T23" fmla="*/ 154 w 154"/>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 h="225">
                  <a:moveTo>
                    <a:pt x="142" y="225"/>
                  </a:moveTo>
                  <a:cubicBezTo>
                    <a:pt x="121" y="75"/>
                    <a:pt x="154" y="219"/>
                    <a:pt x="105" y="132"/>
                  </a:cubicBezTo>
                  <a:cubicBezTo>
                    <a:pt x="99" y="121"/>
                    <a:pt x="104" y="105"/>
                    <a:pt x="96" y="95"/>
                  </a:cubicBezTo>
                  <a:cubicBezTo>
                    <a:pt x="84" y="80"/>
                    <a:pt x="39" y="72"/>
                    <a:pt x="22" y="68"/>
                  </a:cubicBezTo>
                  <a:cubicBezTo>
                    <a:pt x="0" y="0"/>
                    <a:pt x="14" y="11"/>
                    <a:pt x="78" y="22"/>
                  </a:cubicBezTo>
                  <a:cubicBezTo>
                    <a:pt x="81" y="46"/>
                    <a:pt x="87" y="95"/>
                    <a:pt x="87" y="95"/>
                  </a:cubicBezTo>
                  <a:lnTo>
                    <a:pt x="142" y="225"/>
                  </a:lnTo>
                  <a:close/>
                </a:path>
              </a:pathLst>
            </a:custGeom>
            <a:solidFill>
              <a:srgbClr val="008000"/>
            </a:solidFill>
            <a:ln w="9525">
              <a:solidFill>
                <a:schemeClr val="tx1"/>
              </a:solidFill>
              <a:round/>
              <a:headEnd/>
              <a:tailEnd/>
            </a:ln>
          </p:spPr>
          <p:txBody>
            <a:bodyPr wrap="none" anchor="ctr"/>
            <a:lstStyle/>
            <a:p>
              <a:endParaRPr lang="fa-IR"/>
            </a:p>
          </p:txBody>
        </p:sp>
        <p:sp>
          <p:nvSpPr>
            <p:cNvPr id="41" name="Freeform 51"/>
            <p:cNvSpPr>
              <a:spLocks/>
            </p:cNvSpPr>
            <p:nvPr/>
          </p:nvSpPr>
          <p:spPr bwMode="auto">
            <a:xfrm>
              <a:off x="2874" y="3116"/>
              <a:ext cx="79" cy="207"/>
            </a:xfrm>
            <a:custGeom>
              <a:avLst/>
              <a:gdLst>
                <a:gd name="T0" fmla="*/ 43 w 79"/>
                <a:gd name="T1" fmla="*/ 207 h 207"/>
                <a:gd name="T2" fmla="*/ 34 w 79"/>
                <a:gd name="T3" fmla="*/ 152 h 207"/>
                <a:gd name="T4" fmla="*/ 6 w 79"/>
                <a:gd name="T5" fmla="*/ 142 h 207"/>
                <a:gd name="T6" fmla="*/ 15 w 79"/>
                <a:gd name="T7" fmla="*/ 4 h 207"/>
                <a:gd name="T8" fmla="*/ 71 w 79"/>
                <a:gd name="T9" fmla="*/ 13 h 207"/>
                <a:gd name="T10" fmla="*/ 52 w 79"/>
                <a:gd name="T11" fmla="*/ 41 h 207"/>
                <a:gd name="T12" fmla="*/ 34 w 79"/>
                <a:gd name="T13" fmla="*/ 87 h 207"/>
                <a:gd name="T14" fmla="*/ 34 w 79"/>
                <a:gd name="T15" fmla="*/ 152 h 207"/>
                <a:gd name="T16" fmla="*/ 24 w 79"/>
                <a:gd name="T17" fmla="*/ 179 h 207"/>
                <a:gd name="T18" fmla="*/ 43 w 79"/>
                <a:gd name="T19" fmla="*/ 20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207"/>
                <a:gd name="T32" fmla="*/ 79 w 79"/>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207">
                  <a:moveTo>
                    <a:pt x="43" y="207"/>
                  </a:moveTo>
                  <a:cubicBezTo>
                    <a:pt x="40" y="189"/>
                    <a:pt x="43" y="168"/>
                    <a:pt x="34" y="152"/>
                  </a:cubicBezTo>
                  <a:cubicBezTo>
                    <a:pt x="29" y="143"/>
                    <a:pt x="7" y="152"/>
                    <a:pt x="6" y="142"/>
                  </a:cubicBezTo>
                  <a:cubicBezTo>
                    <a:pt x="0" y="96"/>
                    <a:pt x="12" y="50"/>
                    <a:pt x="15" y="4"/>
                  </a:cubicBezTo>
                  <a:cubicBezTo>
                    <a:pt x="34" y="7"/>
                    <a:pt x="58" y="0"/>
                    <a:pt x="71" y="13"/>
                  </a:cubicBezTo>
                  <a:cubicBezTo>
                    <a:pt x="79" y="21"/>
                    <a:pt x="57" y="31"/>
                    <a:pt x="52" y="41"/>
                  </a:cubicBezTo>
                  <a:cubicBezTo>
                    <a:pt x="45" y="56"/>
                    <a:pt x="40" y="72"/>
                    <a:pt x="34" y="87"/>
                  </a:cubicBezTo>
                  <a:cubicBezTo>
                    <a:pt x="46" y="124"/>
                    <a:pt x="47" y="110"/>
                    <a:pt x="34" y="152"/>
                  </a:cubicBezTo>
                  <a:cubicBezTo>
                    <a:pt x="31" y="161"/>
                    <a:pt x="22" y="170"/>
                    <a:pt x="24" y="179"/>
                  </a:cubicBezTo>
                  <a:cubicBezTo>
                    <a:pt x="26" y="190"/>
                    <a:pt x="37" y="198"/>
                    <a:pt x="43" y="207"/>
                  </a:cubicBezTo>
                  <a:close/>
                </a:path>
              </a:pathLst>
            </a:custGeom>
            <a:solidFill>
              <a:srgbClr val="008000"/>
            </a:solidFill>
            <a:ln w="9525">
              <a:solidFill>
                <a:schemeClr val="tx1"/>
              </a:solidFill>
              <a:round/>
              <a:headEnd/>
              <a:tailEnd/>
            </a:ln>
          </p:spPr>
          <p:txBody>
            <a:bodyPr wrap="none" anchor="ctr"/>
            <a:lstStyle/>
            <a:p>
              <a:endParaRPr lang="fa-IR"/>
            </a:p>
          </p:txBody>
        </p:sp>
        <p:sp>
          <p:nvSpPr>
            <p:cNvPr id="42" name="Freeform 52"/>
            <p:cNvSpPr>
              <a:spLocks/>
            </p:cNvSpPr>
            <p:nvPr/>
          </p:nvSpPr>
          <p:spPr bwMode="auto">
            <a:xfrm>
              <a:off x="3024" y="2976"/>
              <a:ext cx="96" cy="286"/>
            </a:xfrm>
            <a:custGeom>
              <a:avLst/>
              <a:gdLst>
                <a:gd name="T0" fmla="*/ 71 w 96"/>
                <a:gd name="T1" fmla="*/ 286 h 286"/>
                <a:gd name="T2" fmla="*/ 44 w 96"/>
                <a:gd name="T3" fmla="*/ 194 h 286"/>
                <a:gd name="T4" fmla="*/ 44 w 96"/>
                <a:gd name="T5" fmla="*/ 0 h 286"/>
                <a:gd name="T6" fmla="*/ 34 w 96"/>
                <a:gd name="T7" fmla="*/ 166 h 286"/>
                <a:gd name="T8" fmla="*/ 0 60000 65536"/>
                <a:gd name="T9" fmla="*/ 0 60000 65536"/>
                <a:gd name="T10" fmla="*/ 0 60000 65536"/>
                <a:gd name="T11" fmla="*/ 0 60000 65536"/>
                <a:gd name="T12" fmla="*/ 0 w 96"/>
                <a:gd name="T13" fmla="*/ 0 h 286"/>
                <a:gd name="T14" fmla="*/ 96 w 96"/>
                <a:gd name="T15" fmla="*/ 286 h 286"/>
              </a:gdLst>
              <a:ahLst/>
              <a:cxnLst>
                <a:cxn ang="T8">
                  <a:pos x="T0" y="T1"/>
                </a:cxn>
                <a:cxn ang="T9">
                  <a:pos x="T2" y="T3"/>
                </a:cxn>
                <a:cxn ang="T10">
                  <a:pos x="T4" y="T5"/>
                </a:cxn>
                <a:cxn ang="T11">
                  <a:pos x="T6" y="T7"/>
                </a:cxn>
              </a:cxnLst>
              <a:rect l="T12" t="T13" r="T14" b="T15"/>
              <a:pathLst>
                <a:path w="96" h="286">
                  <a:moveTo>
                    <a:pt x="71" y="286"/>
                  </a:moveTo>
                  <a:cubicBezTo>
                    <a:pt x="87" y="242"/>
                    <a:pt x="96" y="211"/>
                    <a:pt x="44" y="194"/>
                  </a:cubicBezTo>
                  <a:cubicBezTo>
                    <a:pt x="1" y="151"/>
                    <a:pt x="0" y="42"/>
                    <a:pt x="44" y="0"/>
                  </a:cubicBezTo>
                  <a:cubicBezTo>
                    <a:pt x="57" y="55"/>
                    <a:pt x="63" y="114"/>
                    <a:pt x="34" y="166"/>
                  </a:cubicBezTo>
                </a:path>
              </a:pathLst>
            </a:custGeom>
            <a:solidFill>
              <a:srgbClr val="008000"/>
            </a:solidFill>
            <a:ln w="9525">
              <a:solidFill>
                <a:schemeClr val="tx1"/>
              </a:solidFill>
              <a:round/>
              <a:headEnd/>
              <a:tailEnd/>
            </a:ln>
          </p:spPr>
          <p:txBody>
            <a:bodyPr wrap="none" anchor="ctr"/>
            <a:lstStyle/>
            <a:p>
              <a:endParaRPr lang="fa-IR"/>
            </a:p>
          </p:txBody>
        </p:sp>
      </p:grpSp>
      <p:grpSp>
        <p:nvGrpSpPr>
          <p:cNvPr id="48" name="Group 56"/>
          <p:cNvGrpSpPr>
            <a:grpSpLocks/>
          </p:cNvGrpSpPr>
          <p:nvPr/>
        </p:nvGrpSpPr>
        <p:grpSpPr bwMode="auto">
          <a:xfrm>
            <a:off x="6781800" y="1943100"/>
            <a:ext cx="1447800" cy="1295400"/>
            <a:chOff x="4272" y="1248"/>
            <a:chExt cx="912" cy="816"/>
          </a:xfrm>
        </p:grpSpPr>
        <p:grpSp>
          <p:nvGrpSpPr>
            <p:cNvPr id="49" name="Group 15"/>
            <p:cNvGrpSpPr>
              <a:grpSpLocks/>
            </p:cNvGrpSpPr>
            <p:nvPr/>
          </p:nvGrpSpPr>
          <p:grpSpPr bwMode="auto">
            <a:xfrm>
              <a:off x="4272" y="1248"/>
              <a:ext cx="912" cy="816"/>
              <a:chOff x="400" y="1440"/>
              <a:chExt cx="2480" cy="2064"/>
            </a:xfrm>
          </p:grpSpPr>
          <p:grpSp>
            <p:nvGrpSpPr>
              <p:cNvPr id="52" name="Group 16"/>
              <p:cNvGrpSpPr>
                <a:grpSpLocks/>
              </p:cNvGrpSpPr>
              <p:nvPr/>
            </p:nvGrpSpPr>
            <p:grpSpPr bwMode="auto">
              <a:xfrm>
                <a:off x="400" y="1440"/>
                <a:ext cx="2480" cy="2064"/>
                <a:chOff x="192" y="1632"/>
                <a:chExt cx="2480" cy="2064"/>
              </a:xfrm>
            </p:grpSpPr>
            <p:sp>
              <p:nvSpPr>
                <p:cNvPr id="54" name="Freeform 17"/>
                <p:cNvSpPr>
                  <a:spLocks/>
                </p:cNvSpPr>
                <p:nvPr/>
              </p:nvSpPr>
              <p:spPr bwMode="auto">
                <a:xfrm>
                  <a:off x="528" y="1632"/>
                  <a:ext cx="1632" cy="1608"/>
                </a:xfrm>
                <a:custGeom>
                  <a:avLst/>
                  <a:gdLst>
                    <a:gd name="T0" fmla="*/ 344 w 1632"/>
                    <a:gd name="T1" fmla="*/ 1368 h 1608"/>
                    <a:gd name="T2" fmla="*/ 104 w 1632"/>
                    <a:gd name="T3" fmla="*/ 600 h 1608"/>
                    <a:gd name="T4" fmla="*/ 968 w 1632"/>
                    <a:gd name="T5" fmla="*/ 72 h 1608"/>
                    <a:gd name="T6" fmla="*/ 1544 w 1632"/>
                    <a:gd name="T7" fmla="*/ 168 h 1608"/>
                    <a:gd name="T8" fmla="*/ 1496 w 1632"/>
                    <a:gd name="T9" fmla="*/ 1032 h 1608"/>
                    <a:gd name="T10" fmla="*/ 1352 w 1632"/>
                    <a:gd name="T11" fmla="*/ 1608 h 1608"/>
                    <a:gd name="T12" fmla="*/ 0 60000 65536"/>
                    <a:gd name="T13" fmla="*/ 0 60000 65536"/>
                    <a:gd name="T14" fmla="*/ 0 60000 65536"/>
                    <a:gd name="T15" fmla="*/ 0 60000 65536"/>
                    <a:gd name="T16" fmla="*/ 0 60000 65536"/>
                    <a:gd name="T17" fmla="*/ 0 60000 65536"/>
                    <a:gd name="T18" fmla="*/ 0 w 1632"/>
                    <a:gd name="T19" fmla="*/ 0 h 1608"/>
                    <a:gd name="T20" fmla="*/ 1632 w 1632"/>
                    <a:gd name="T21" fmla="*/ 1608 h 1608"/>
                  </a:gdLst>
                  <a:ahLst/>
                  <a:cxnLst>
                    <a:cxn ang="T12">
                      <a:pos x="T0" y="T1"/>
                    </a:cxn>
                    <a:cxn ang="T13">
                      <a:pos x="T2" y="T3"/>
                    </a:cxn>
                    <a:cxn ang="T14">
                      <a:pos x="T4" y="T5"/>
                    </a:cxn>
                    <a:cxn ang="T15">
                      <a:pos x="T6" y="T7"/>
                    </a:cxn>
                    <a:cxn ang="T16">
                      <a:pos x="T8" y="T9"/>
                    </a:cxn>
                    <a:cxn ang="T17">
                      <a:pos x="T10" y="T11"/>
                    </a:cxn>
                  </a:cxnLst>
                  <a:rect l="T18" t="T19" r="T20" b="T21"/>
                  <a:pathLst>
                    <a:path w="1632" h="1608">
                      <a:moveTo>
                        <a:pt x="344" y="1368"/>
                      </a:moveTo>
                      <a:cubicBezTo>
                        <a:pt x="172" y="1092"/>
                        <a:pt x="0" y="816"/>
                        <a:pt x="104" y="600"/>
                      </a:cubicBezTo>
                      <a:cubicBezTo>
                        <a:pt x="208" y="384"/>
                        <a:pt x="728" y="144"/>
                        <a:pt x="968" y="72"/>
                      </a:cubicBezTo>
                      <a:cubicBezTo>
                        <a:pt x="1208" y="0"/>
                        <a:pt x="1456" y="8"/>
                        <a:pt x="1544" y="168"/>
                      </a:cubicBezTo>
                      <a:cubicBezTo>
                        <a:pt x="1632" y="328"/>
                        <a:pt x="1528" y="792"/>
                        <a:pt x="1496" y="1032"/>
                      </a:cubicBezTo>
                      <a:cubicBezTo>
                        <a:pt x="1464" y="1272"/>
                        <a:pt x="1376" y="1504"/>
                        <a:pt x="1352" y="1608"/>
                      </a:cubicBezTo>
                    </a:path>
                  </a:pathLst>
                </a:custGeom>
                <a:solidFill>
                  <a:srgbClr val="FFFF00"/>
                </a:solidFill>
                <a:ln w="31750">
                  <a:solidFill>
                    <a:schemeClr val="tx1"/>
                  </a:solidFill>
                  <a:round/>
                  <a:headEnd/>
                  <a:tailEnd/>
                </a:ln>
              </p:spPr>
              <p:txBody>
                <a:bodyPr wrap="none" anchor="ctr"/>
                <a:lstStyle/>
                <a:p>
                  <a:endParaRPr lang="fa-IR"/>
                </a:p>
              </p:txBody>
            </p:sp>
            <p:sp>
              <p:nvSpPr>
                <p:cNvPr id="55" name="Freeform 18"/>
                <p:cNvSpPr>
                  <a:spLocks/>
                </p:cNvSpPr>
                <p:nvPr/>
              </p:nvSpPr>
              <p:spPr bwMode="auto">
                <a:xfrm>
                  <a:off x="192" y="2640"/>
                  <a:ext cx="2480" cy="1056"/>
                </a:xfrm>
                <a:custGeom>
                  <a:avLst/>
                  <a:gdLst>
                    <a:gd name="T0" fmla="*/ 512 w 2480"/>
                    <a:gd name="T1" fmla="*/ 88 h 1056"/>
                    <a:gd name="T2" fmla="*/ 416 w 2480"/>
                    <a:gd name="T3" fmla="*/ 88 h 1056"/>
                    <a:gd name="T4" fmla="*/ 176 w 2480"/>
                    <a:gd name="T5" fmla="*/ 616 h 1056"/>
                    <a:gd name="T6" fmla="*/ 1472 w 2480"/>
                    <a:gd name="T7" fmla="*/ 1048 h 1056"/>
                    <a:gd name="T8" fmla="*/ 2336 w 2480"/>
                    <a:gd name="T9" fmla="*/ 664 h 1056"/>
                    <a:gd name="T10" fmla="*/ 2336 w 2480"/>
                    <a:gd name="T11" fmla="*/ 568 h 1056"/>
                    <a:gd name="T12" fmla="*/ 2000 w 2480"/>
                    <a:gd name="T13" fmla="*/ 184 h 1056"/>
                    <a:gd name="T14" fmla="*/ 1760 w 2480"/>
                    <a:gd name="T15" fmla="*/ 184 h 105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056"/>
                    <a:gd name="T26" fmla="*/ 2480 w 2480"/>
                    <a:gd name="T27" fmla="*/ 1056 h 10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056">
                      <a:moveTo>
                        <a:pt x="512" y="88"/>
                      </a:moveTo>
                      <a:cubicBezTo>
                        <a:pt x="492" y="44"/>
                        <a:pt x="472" y="0"/>
                        <a:pt x="416" y="88"/>
                      </a:cubicBezTo>
                      <a:cubicBezTo>
                        <a:pt x="360" y="176"/>
                        <a:pt x="0" y="456"/>
                        <a:pt x="176" y="616"/>
                      </a:cubicBezTo>
                      <a:cubicBezTo>
                        <a:pt x="352" y="776"/>
                        <a:pt x="1112" y="1040"/>
                        <a:pt x="1472" y="1048"/>
                      </a:cubicBezTo>
                      <a:cubicBezTo>
                        <a:pt x="1832" y="1056"/>
                        <a:pt x="2192" y="744"/>
                        <a:pt x="2336" y="664"/>
                      </a:cubicBezTo>
                      <a:cubicBezTo>
                        <a:pt x="2480" y="584"/>
                        <a:pt x="2392" y="648"/>
                        <a:pt x="2336" y="568"/>
                      </a:cubicBezTo>
                      <a:cubicBezTo>
                        <a:pt x="2280" y="488"/>
                        <a:pt x="2096" y="248"/>
                        <a:pt x="2000" y="184"/>
                      </a:cubicBezTo>
                      <a:cubicBezTo>
                        <a:pt x="1904" y="120"/>
                        <a:pt x="1800" y="184"/>
                        <a:pt x="1760" y="184"/>
                      </a:cubicBezTo>
                    </a:path>
                  </a:pathLst>
                </a:custGeom>
                <a:solidFill>
                  <a:srgbClr val="FFFF00"/>
                </a:solidFill>
                <a:ln w="31750">
                  <a:solidFill>
                    <a:schemeClr val="tx1"/>
                  </a:solidFill>
                  <a:round/>
                  <a:headEnd/>
                  <a:tailEnd/>
                </a:ln>
              </p:spPr>
              <p:txBody>
                <a:bodyPr wrap="none" anchor="ctr"/>
                <a:lstStyle/>
                <a:p>
                  <a:endParaRPr lang="fa-IR"/>
                </a:p>
              </p:txBody>
            </p:sp>
            <p:sp>
              <p:nvSpPr>
                <p:cNvPr id="56" name="Freeform 19"/>
                <p:cNvSpPr>
                  <a:spLocks/>
                </p:cNvSpPr>
                <p:nvPr/>
              </p:nvSpPr>
              <p:spPr bwMode="auto">
                <a:xfrm>
                  <a:off x="864" y="3024"/>
                  <a:ext cx="1008" cy="288"/>
                </a:xfrm>
                <a:custGeom>
                  <a:avLst/>
                  <a:gdLst>
                    <a:gd name="T0" fmla="*/ 0 w 1008"/>
                    <a:gd name="T1" fmla="*/ 0 h 288"/>
                    <a:gd name="T2" fmla="*/ 144 w 1008"/>
                    <a:gd name="T3" fmla="*/ 192 h 288"/>
                    <a:gd name="T4" fmla="*/ 720 w 1008"/>
                    <a:gd name="T5" fmla="*/ 288 h 288"/>
                    <a:gd name="T6" fmla="*/ 1008 w 1008"/>
                    <a:gd name="T7" fmla="*/ 192 h 288"/>
                    <a:gd name="T8" fmla="*/ 0 60000 65536"/>
                    <a:gd name="T9" fmla="*/ 0 60000 65536"/>
                    <a:gd name="T10" fmla="*/ 0 60000 65536"/>
                    <a:gd name="T11" fmla="*/ 0 60000 65536"/>
                    <a:gd name="T12" fmla="*/ 0 w 1008"/>
                    <a:gd name="T13" fmla="*/ 0 h 288"/>
                    <a:gd name="T14" fmla="*/ 1008 w 1008"/>
                    <a:gd name="T15" fmla="*/ 288 h 288"/>
                  </a:gdLst>
                  <a:ahLst/>
                  <a:cxnLst>
                    <a:cxn ang="T8">
                      <a:pos x="T0" y="T1"/>
                    </a:cxn>
                    <a:cxn ang="T9">
                      <a:pos x="T2" y="T3"/>
                    </a:cxn>
                    <a:cxn ang="T10">
                      <a:pos x="T4" y="T5"/>
                    </a:cxn>
                    <a:cxn ang="T11">
                      <a:pos x="T6" y="T7"/>
                    </a:cxn>
                  </a:cxnLst>
                  <a:rect l="T12" t="T13" r="T14" b="T15"/>
                  <a:pathLst>
                    <a:path w="1008" h="288">
                      <a:moveTo>
                        <a:pt x="0" y="0"/>
                      </a:moveTo>
                      <a:cubicBezTo>
                        <a:pt x="12" y="72"/>
                        <a:pt x="24" y="144"/>
                        <a:pt x="144" y="192"/>
                      </a:cubicBezTo>
                      <a:cubicBezTo>
                        <a:pt x="264" y="240"/>
                        <a:pt x="576" y="288"/>
                        <a:pt x="720" y="288"/>
                      </a:cubicBezTo>
                      <a:cubicBezTo>
                        <a:pt x="864" y="288"/>
                        <a:pt x="936" y="240"/>
                        <a:pt x="1008" y="192"/>
                      </a:cubicBezTo>
                    </a:path>
                  </a:pathLst>
                </a:custGeom>
                <a:solidFill>
                  <a:srgbClr val="FFFF00"/>
                </a:solidFill>
                <a:ln w="31750">
                  <a:solidFill>
                    <a:schemeClr val="tx1"/>
                  </a:solidFill>
                  <a:round/>
                  <a:headEnd/>
                  <a:tailEnd/>
                </a:ln>
              </p:spPr>
              <p:txBody>
                <a:bodyPr wrap="none" anchor="ctr"/>
                <a:lstStyle/>
                <a:p>
                  <a:endParaRPr lang="fa-IR"/>
                </a:p>
              </p:txBody>
            </p:sp>
          </p:grpSp>
          <p:sp>
            <p:nvSpPr>
              <p:cNvPr id="53" name="Freeform 20"/>
              <p:cNvSpPr>
                <a:spLocks/>
              </p:cNvSpPr>
              <p:nvPr/>
            </p:nvSpPr>
            <p:spPr bwMode="auto">
              <a:xfrm>
                <a:off x="816" y="1728"/>
                <a:ext cx="1520" cy="672"/>
              </a:xfrm>
              <a:custGeom>
                <a:avLst/>
                <a:gdLst>
                  <a:gd name="T0" fmla="*/ 0 w 1520"/>
                  <a:gd name="T1" fmla="*/ 480 h 672"/>
                  <a:gd name="T2" fmla="*/ 384 w 1520"/>
                  <a:gd name="T3" fmla="*/ 672 h 672"/>
                  <a:gd name="T4" fmla="*/ 1008 w 1520"/>
                  <a:gd name="T5" fmla="*/ 480 h 672"/>
                  <a:gd name="T6" fmla="*/ 1440 w 1520"/>
                  <a:gd name="T7" fmla="*/ 144 h 672"/>
                  <a:gd name="T8" fmla="*/ 1488 w 1520"/>
                  <a:gd name="T9" fmla="*/ 0 h 672"/>
                  <a:gd name="T10" fmla="*/ 0 60000 65536"/>
                  <a:gd name="T11" fmla="*/ 0 60000 65536"/>
                  <a:gd name="T12" fmla="*/ 0 60000 65536"/>
                  <a:gd name="T13" fmla="*/ 0 60000 65536"/>
                  <a:gd name="T14" fmla="*/ 0 60000 65536"/>
                  <a:gd name="T15" fmla="*/ 0 w 1520"/>
                  <a:gd name="T16" fmla="*/ 0 h 672"/>
                  <a:gd name="T17" fmla="*/ 1520 w 1520"/>
                  <a:gd name="T18" fmla="*/ 672 h 672"/>
                </a:gdLst>
                <a:ahLst/>
                <a:cxnLst>
                  <a:cxn ang="T10">
                    <a:pos x="T0" y="T1"/>
                  </a:cxn>
                  <a:cxn ang="T11">
                    <a:pos x="T2" y="T3"/>
                  </a:cxn>
                  <a:cxn ang="T12">
                    <a:pos x="T4" y="T5"/>
                  </a:cxn>
                  <a:cxn ang="T13">
                    <a:pos x="T6" y="T7"/>
                  </a:cxn>
                  <a:cxn ang="T14">
                    <a:pos x="T8" y="T9"/>
                  </a:cxn>
                </a:cxnLst>
                <a:rect l="T15" t="T16" r="T17" b="T18"/>
                <a:pathLst>
                  <a:path w="1520" h="672">
                    <a:moveTo>
                      <a:pt x="0" y="480"/>
                    </a:moveTo>
                    <a:cubicBezTo>
                      <a:pt x="108" y="576"/>
                      <a:pt x="216" y="672"/>
                      <a:pt x="384" y="672"/>
                    </a:cubicBezTo>
                    <a:cubicBezTo>
                      <a:pt x="552" y="672"/>
                      <a:pt x="832" y="568"/>
                      <a:pt x="1008" y="480"/>
                    </a:cubicBezTo>
                    <a:cubicBezTo>
                      <a:pt x="1184" y="392"/>
                      <a:pt x="1360" y="224"/>
                      <a:pt x="1440" y="144"/>
                    </a:cubicBezTo>
                    <a:cubicBezTo>
                      <a:pt x="1520" y="64"/>
                      <a:pt x="1504" y="32"/>
                      <a:pt x="1488" y="0"/>
                    </a:cubicBezTo>
                  </a:path>
                </a:pathLst>
              </a:custGeom>
              <a:solidFill>
                <a:srgbClr val="FFFF00"/>
              </a:solidFill>
              <a:ln w="28575">
                <a:solidFill>
                  <a:schemeClr val="tx1"/>
                </a:solidFill>
                <a:round/>
                <a:headEnd/>
                <a:tailEnd/>
              </a:ln>
            </p:spPr>
            <p:txBody>
              <a:bodyPr wrap="none" anchor="ctr"/>
              <a:lstStyle/>
              <a:p>
                <a:endParaRPr lang="fa-IR"/>
              </a:p>
            </p:txBody>
          </p:sp>
        </p:grpSp>
        <p:sp>
          <p:nvSpPr>
            <p:cNvPr id="50" name="Oval 54"/>
            <p:cNvSpPr>
              <a:spLocks noChangeArrowheads="1"/>
            </p:cNvSpPr>
            <p:nvPr/>
          </p:nvSpPr>
          <p:spPr bwMode="auto">
            <a:xfrm>
              <a:off x="4608" y="1680"/>
              <a:ext cx="48" cy="48"/>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51" name="Oval 55"/>
            <p:cNvSpPr>
              <a:spLocks noChangeArrowheads="1"/>
            </p:cNvSpPr>
            <p:nvPr/>
          </p:nvSpPr>
          <p:spPr bwMode="auto">
            <a:xfrm>
              <a:off x="4800" y="1680"/>
              <a:ext cx="48" cy="48"/>
            </a:xfrm>
            <a:prstGeom prst="ellipse">
              <a:avLst/>
            </a:prstGeom>
            <a:solidFill>
              <a:schemeClr val="accent1"/>
            </a:solidFill>
            <a:ln w="9525">
              <a:solidFill>
                <a:schemeClr val="tx1"/>
              </a:solidFill>
              <a:round/>
              <a:headEnd/>
              <a:tailEnd/>
            </a:ln>
          </p:spPr>
          <p:txBody>
            <a:bodyPr wrap="none" anchor="ctr"/>
            <a:lstStyle/>
            <a:p>
              <a:endParaRPr lang="fa-I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1000" fill="hold"/>
                                        <p:tgtEl>
                                          <p:spTgt spid="48"/>
                                        </p:tgtEl>
                                        <p:attrNameLst>
                                          <p:attrName>ppt_w</p:attrName>
                                        </p:attrNameLst>
                                      </p:cBhvr>
                                      <p:tavLst>
                                        <p:tav tm="0">
                                          <p:val>
                                            <p:fltVal val="0"/>
                                          </p:val>
                                        </p:tav>
                                        <p:tav tm="100000">
                                          <p:val>
                                            <p:strVal val="#ppt_w"/>
                                          </p:val>
                                        </p:tav>
                                      </p:tavLst>
                                    </p:anim>
                                    <p:anim calcmode="lin" valueType="num">
                                      <p:cBhvr>
                                        <p:cTn id="18" dur="1000" fill="hold"/>
                                        <p:tgtEl>
                                          <p:spTgt spid="48"/>
                                        </p:tgtEl>
                                        <p:attrNameLst>
                                          <p:attrName>ppt_h</p:attrName>
                                        </p:attrNameLst>
                                      </p:cBhvr>
                                      <p:tavLst>
                                        <p:tav tm="0">
                                          <p:val>
                                            <p:fltVal val="0"/>
                                          </p:val>
                                        </p:tav>
                                        <p:tav tm="100000">
                                          <p:val>
                                            <p:strVal val="#ppt_h"/>
                                          </p:val>
                                        </p:tav>
                                      </p:tavLst>
                                    </p:anim>
                                    <p:anim calcmode="lin" valueType="num">
                                      <p:cBhvr>
                                        <p:cTn id="19" dur="1000" fill="hold"/>
                                        <p:tgtEl>
                                          <p:spTgt spid="4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0" fill="hold"/>
                                        <p:tgtEl>
                                          <p:spTgt spid="25"/>
                                        </p:tgtEl>
                                        <p:attrNameLst>
                                          <p:attrName>ppt_x</p:attrName>
                                        </p:attrNameLst>
                                      </p:cBhvr>
                                      <p:tavLst>
                                        <p:tav tm="0">
                                          <p:val>
                                            <p:strVal val="1+#ppt_w/2"/>
                                          </p:val>
                                        </p:tav>
                                        <p:tav tm="100000">
                                          <p:val>
                                            <p:strVal val="#ppt_x"/>
                                          </p:val>
                                        </p:tav>
                                      </p:tavLst>
                                    </p:anim>
                                    <p:anim calcmode="lin" valueType="num">
                                      <p:cBhvr additive="base">
                                        <p:cTn id="26" dur="5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ppt_x</p:attrName>
                                        </p:attrNameLst>
                                      </p:cBhvr>
                                      <p:tavLst>
                                        <p:tav tm="0">
                                          <p:val>
                                            <p:strVal val="#ppt_x"/>
                                          </p:val>
                                        </p:tav>
                                        <p:tav tm="100000">
                                          <p:val>
                                            <p:strVal val="#ppt_x"/>
                                          </p:val>
                                        </p:tav>
                                      </p:tavLst>
                                    </p:anim>
                                    <p:anim calcmode="lin" valueType="num">
                                      <p:cBhvr>
                                        <p:cTn id="32" dur="500" fill="hold"/>
                                        <p:tgtEl>
                                          <p:spTgt spid="37"/>
                                        </p:tgtEl>
                                        <p:attrNameLst>
                                          <p:attrName>ppt_y</p:attrName>
                                        </p:attrNameLst>
                                      </p:cBhvr>
                                      <p:tavLst>
                                        <p:tav tm="0">
                                          <p:val>
                                            <p:strVal val="#ppt_y+#ppt_h/2"/>
                                          </p:val>
                                        </p:tav>
                                        <p:tav tm="100000">
                                          <p:val>
                                            <p:strVal val="#ppt_y"/>
                                          </p:val>
                                        </p:tav>
                                      </p:tavLst>
                                    </p:anim>
                                    <p:anim calcmode="lin" valueType="num">
                                      <p:cBhvr>
                                        <p:cTn id="33" dur="500" fill="hold"/>
                                        <p:tgtEl>
                                          <p:spTgt spid="37"/>
                                        </p:tgtEl>
                                        <p:attrNameLst>
                                          <p:attrName>ppt_w</p:attrName>
                                        </p:attrNameLst>
                                      </p:cBhvr>
                                      <p:tavLst>
                                        <p:tav tm="0">
                                          <p:val>
                                            <p:strVal val="#ppt_w"/>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32"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strVal val="4*#ppt_w"/>
                                          </p:val>
                                        </p:tav>
                                        <p:tav tm="100000">
                                          <p:val>
                                            <p:strVal val="#ppt_w"/>
                                          </p:val>
                                        </p:tav>
                                      </p:tavLst>
                                    </p:anim>
                                    <p:anim calcmode="lin" valueType="num">
                                      <p:cBhvr>
                                        <p:cTn id="40" dur="500" fill="hold"/>
                                        <p:tgtEl>
                                          <p:spTgt spid="1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14348" y="285728"/>
            <a:ext cx="7772400" cy="1143000"/>
          </a:xfrm>
          <a:ln>
            <a:solidFill>
              <a:srgbClr val="000000"/>
            </a:solidFill>
          </a:ln>
        </p:spPr>
        <p:txBody>
          <a:bodyPr/>
          <a:lstStyle/>
          <a:p>
            <a:pPr algn="r" rtl="1"/>
            <a:r>
              <a:rPr lang="fa-IR" dirty="0" smtClean="0"/>
              <a:t>کلاه سفيد</a:t>
            </a:r>
            <a:endParaRPr lang="en-GB" dirty="0" smtClean="0">
              <a:cs typeface="Times New Roman" pitchFamily="18" charset="0"/>
            </a:endParaRPr>
          </a:p>
        </p:txBody>
      </p:sp>
      <p:sp>
        <p:nvSpPr>
          <p:cNvPr id="7171" name="Rectangle 3"/>
          <p:cNvSpPr>
            <a:spLocks noGrp="1" noChangeArrowheads="1"/>
          </p:cNvSpPr>
          <p:nvPr>
            <p:ph type="body" sz="half" idx="2"/>
          </p:nvPr>
        </p:nvSpPr>
        <p:spPr/>
        <p:txBody>
          <a:bodyPr/>
          <a:lstStyle/>
          <a:p>
            <a:pPr algn="r" rtl="1"/>
            <a:r>
              <a:rPr lang="fa-IR" sz="2800" dirty="0" smtClean="0"/>
              <a:t>کلاهی که به دنبال اطلاعات می گردد</a:t>
            </a:r>
            <a:endParaRPr lang="en-GB" sz="2800" dirty="0" smtClean="0">
              <a:cs typeface="Arial" pitchFamily="34" charset="0"/>
            </a:endParaRPr>
          </a:p>
          <a:p>
            <a:pPr algn="r" rtl="1"/>
            <a:r>
              <a:rPr lang="fa-IR" sz="2800" dirty="0" smtClean="0"/>
              <a:t>حقايق چه هستند؟</a:t>
            </a:r>
            <a:endParaRPr lang="en-GB" sz="2800" dirty="0" smtClean="0">
              <a:cs typeface="Arial" pitchFamily="34" charset="0"/>
            </a:endParaRPr>
          </a:p>
          <a:p>
            <a:pPr algn="r" rtl="1"/>
            <a:r>
              <a:rPr lang="fa-IR" sz="2800" dirty="0" smtClean="0"/>
              <a:t>چه اطلاعاتی در دسترس است؟ آيا مرتبط هستند؟</a:t>
            </a:r>
            <a:endParaRPr lang="en-GB" sz="2800" dirty="0" smtClean="0">
              <a:cs typeface="Arial" pitchFamily="34" charset="0"/>
            </a:endParaRPr>
          </a:p>
          <a:p>
            <a:pPr algn="r" rtl="1"/>
            <a:r>
              <a:rPr lang="fa-IR" sz="2800" dirty="0" smtClean="0"/>
              <a:t>وقتی کلاه سفيد بر سر می گذاريم تفکر ما حالت خنثی دارد.</a:t>
            </a:r>
            <a:endParaRPr lang="en-GB" sz="2800" dirty="0" smtClean="0">
              <a:cs typeface="Arial" pitchFamily="34" charset="0"/>
            </a:endParaRPr>
          </a:p>
        </p:txBody>
      </p:sp>
      <p:grpSp>
        <p:nvGrpSpPr>
          <p:cNvPr id="2" name="Group 11"/>
          <p:cNvGrpSpPr>
            <a:grpSpLocks/>
          </p:cNvGrpSpPr>
          <p:nvPr/>
        </p:nvGrpSpPr>
        <p:grpSpPr bwMode="auto">
          <a:xfrm>
            <a:off x="457200" y="2362200"/>
            <a:ext cx="3937000" cy="3276600"/>
            <a:chOff x="288" y="1488"/>
            <a:chExt cx="2480" cy="2064"/>
          </a:xfrm>
          <a:solidFill>
            <a:schemeClr val="bg1"/>
          </a:solidFill>
        </p:grpSpPr>
        <p:grpSp>
          <p:nvGrpSpPr>
            <p:cNvPr id="3" name="Group 4"/>
            <p:cNvGrpSpPr>
              <a:grpSpLocks/>
            </p:cNvGrpSpPr>
            <p:nvPr/>
          </p:nvGrpSpPr>
          <p:grpSpPr bwMode="auto">
            <a:xfrm>
              <a:off x="288" y="1488"/>
              <a:ext cx="2480" cy="2064"/>
              <a:chOff x="192" y="1632"/>
              <a:chExt cx="2480" cy="2064"/>
            </a:xfrm>
            <a:grpFill/>
          </p:grpSpPr>
          <p:sp>
            <p:nvSpPr>
              <p:cNvPr id="31751" name="Freeform 5"/>
              <p:cNvSpPr>
                <a:spLocks/>
              </p:cNvSpPr>
              <p:nvPr/>
            </p:nvSpPr>
            <p:spPr bwMode="auto">
              <a:xfrm>
                <a:off x="528" y="1632"/>
                <a:ext cx="1632" cy="1608"/>
              </a:xfrm>
              <a:custGeom>
                <a:avLst/>
                <a:gdLst>
                  <a:gd name="T0" fmla="*/ 344 w 1632"/>
                  <a:gd name="T1" fmla="*/ 1368 h 1608"/>
                  <a:gd name="T2" fmla="*/ 104 w 1632"/>
                  <a:gd name="T3" fmla="*/ 600 h 1608"/>
                  <a:gd name="T4" fmla="*/ 968 w 1632"/>
                  <a:gd name="T5" fmla="*/ 72 h 1608"/>
                  <a:gd name="T6" fmla="*/ 1544 w 1632"/>
                  <a:gd name="T7" fmla="*/ 168 h 1608"/>
                  <a:gd name="T8" fmla="*/ 1496 w 1632"/>
                  <a:gd name="T9" fmla="*/ 1032 h 1608"/>
                  <a:gd name="T10" fmla="*/ 1352 w 1632"/>
                  <a:gd name="T11" fmla="*/ 1608 h 1608"/>
                  <a:gd name="T12" fmla="*/ 0 60000 65536"/>
                  <a:gd name="T13" fmla="*/ 0 60000 65536"/>
                  <a:gd name="T14" fmla="*/ 0 60000 65536"/>
                  <a:gd name="T15" fmla="*/ 0 60000 65536"/>
                  <a:gd name="T16" fmla="*/ 0 60000 65536"/>
                  <a:gd name="T17" fmla="*/ 0 60000 65536"/>
                  <a:gd name="T18" fmla="*/ 0 w 1632"/>
                  <a:gd name="T19" fmla="*/ 0 h 1608"/>
                  <a:gd name="T20" fmla="*/ 1632 w 1632"/>
                  <a:gd name="T21" fmla="*/ 1608 h 1608"/>
                </a:gdLst>
                <a:ahLst/>
                <a:cxnLst>
                  <a:cxn ang="T12">
                    <a:pos x="T0" y="T1"/>
                  </a:cxn>
                  <a:cxn ang="T13">
                    <a:pos x="T2" y="T3"/>
                  </a:cxn>
                  <a:cxn ang="T14">
                    <a:pos x="T4" y="T5"/>
                  </a:cxn>
                  <a:cxn ang="T15">
                    <a:pos x="T6" y="T7"/>
                  </a:cxn>
                  <a:cxn ang="T16">
                    <a:pos x="T8" y="T9"/>
                  </a:cxn>
                  <a:cxn ang="T17">
                    <a:pos x="T10" y="T11"/>
                  </a:cxn>
                </a:cxnLst>
                <a:rect l="T18" t="T19" r="T20" b="T21"/>
                <a:pathLst>
                  <a:path w="1632" h="1608">
                    <a:moveTo>
                      <a:pt x="344" y="1368"/>
                    </a:moveTo>
                    <a:cubicBezTo>
                      <a:pt x="172" y="1092"/>
                      <a:pt x="0" y="816"/>
                      <a:pt x="104" y="600"/>
                    </a:cubicBezTo>
                    <a:cubicBezTo>
                      <a:pt x="208" y="384"/>
                      <a:pt x="728" y="144"/>
                      <a:pt x="968" y="72"/>
                    </a:cubicBezTo>
                    <a:cubicBezTo>
                      <a:pt x="1208" y="0"/>
                      <a:pt x="1456" y="8"/>
                      <a:pt x="1544" y="168"/>
                    </a:cubicBezTo>
                    <a:cubicBezTo>
                      <a:pt x="1632" y="328"/>
                      <a:pt x="1528" y="792"/>
                      <a:pt x="1496" y="1032"/>
                    </a:cubicBezTo>
                    <a:cubicBezTo>
                      <a:pt x="1464" y="1272"/>
                      <a:pt x="1376" y="1504"/>
                      <a:pt x="1352" y="1608"/>
                    </a:cubicBezTo>
                  </a:path>
                </a:pathLst>
              </a:custGeom>
              <a:grpFill/>
              <a:ln w="57150">
                <a:solidFill>
                  <a:schemeClr val="tx1"/>
                </a:solidFill>
                <a:round/>
                <a:headEnd/>
                <a:tailEnd/>
              </a:ln>
            </p:spPr>
            <p:txBody>
              <a:bodyPr wrap="none" anchor="ctr"/>
              <a:lstStyle/>
              <a:p>
                <a:pPr>
                  <a:defRPr/>
                </a:pPr>
                <a:endParaRPr lang="fa-IR">
                  <a:solidFill>
                    <a:srgbClr val="FFFFFF"/>
                  </a:solidFill>
                </a:endParaRPr>
              </a:p>
            </p:txBody>
          </p:sp>
          <p:sp>
            <p:nvSpPr>
              <p:cNvPr id="31752" name="Freeform 6"/>
              <p:cNvSpPr>
                <a:spLocks/>
              </p:cNvSpPr>
              <p:nvPr/>
            </p:nvSpPr>
            <p:spPr bwMode="auto">
              <a:xfrm>
                <a:off x="192" y="2640"/>
                <a:ext cx="2480" cy="1056"/>
              </a:xfrm>
              <a:custGeom>
                <a:avLst/>
                <a:gdLst>
                  <a:gd name="T0" fmla="*/ 512 w 2480"/>
                  <a:gd name="T1" fmla="*/ 88 h 1056"/>
                  <a:gd name="T2" fmla="*/ 416 w 2480"/>
                  <a:gd name="T3" fmla="*/ 88 h 1056"/>
                  <a:gd name="T4" fmla="*/ 176 w 2480"/>
                  <a:gd name="T5" fmla="*/ 616 h 1056"/>
                  <a:gd name="T6" fmla="*/ 1472 w 2480"/>
                  <a:gd name="T7" fmla="*/ 1048 h 1056"/>
                  <a:gd name="T8" fmla="*/ 2336 w 2480"/>
                  <a:gd name="T9" fmla="*/ 664 h 1056"/>
                  <a:gd name="T10" fmla="*/ 2336 w 2480"/>
                  <a:gd name="T11" fmla="*/ 568 h 1056"/>
                  <a:gd name="T12" fmla="*/ 2000 w 2480"/>
                  <a:gd name="T13" fmla="*/ 184 h 1056"/>
                  <a:gd name="T14" fmla="*/ 1760 w 2480"/>
                  <a:gd name="T15" fmla="*/ 184 h 105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056"/>
                  <a:gd name="T26" fmla="*/ 2480 w 2480"/>
                  <a:gd name="T27" fmla="*/ 1056 h 10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056">
                    <a:moveTo>
                      <a:pt x="512" y="88"/>
                    </a:moveTo>
                    <a:cubicBezTo>
                      <a:pt x="492" y="44"/>
                      <a:pt x="472" y="0"/>
                      <a:pt x="416" y="88"/>
                    </a:cubicBezTo>
                    <a:cubicBezTo>
                      <a:pt x="360" y="176"/>
                      <a:pt x="0" y="456"/>
                      <a:pt x="176" y="616"/>
                    </a:cubicBezTo>
                    <a:cubicBezTo>
                      <a:pt x="352" y="776"/>
                      <a:pt x="1112" y="1040"/>
                      <a:pt x="1472" y="1048"/>
                    </a:cubicBezTo>
                    <a:cubicBezTo>
                      <a:pt x="1832" y="1056"/>
                      <a:pt x="2192" y="744"/>
                      <a:pt x="2336" y="664"/>
                    </a:cubicBezTo>
                    <a:cubicBezTo>
                      <a:pt x="2480" y="584"/>
                      <a:pt x="2392" y="648"/>
                      <a:pt x="2336" y="568"/>
                    </a:cubicBezTo>
                    <a:cubicBezTo>
                      <a:pt x="2280" y="488"/>
                      <a:pt x="2096" y="248"/>
                      <a:pt x="2000" y="184"/>
                    </a:cubicBezTo>
                    <a:cubicBezTo>
                      <a:pt x="1904" y="120"/>
                      <a:pt x="1800" y="184"/>
                      <a:pt x="1760" y="184"/>
                    </a:cubicBezTo>
                  </a:path>
                </a:pathLst>
              </a:custGeom>
              <a:grpFill/>
              <a:ln w="57150">
                <a:solidFill>
                  <a:schemeClr val="tx1"/>
                </a:solidFill>
                <a:round/>
                <a:headEnd/>
                <a:tailEnd/>
              </a:ln>
            </p:spPr>
            <p:txBody>
              <a:bodyPr wrap="none" anchor="ctr"/>
              <a:lstStyle/>
              <a:p>
                <a:pPr>
                  <a:defRPr/>
                </a:pPr>
                <a:endParaRPr lang="fa-IR">
                  <a:solidFill>
                    <a:srgbClr val="FFFFFF"/>
                  </a:solidFill>
                </a:endParaRPr>
              </a:p>
            </p:txBody>
          </p:sp>
          <p:sp>
            <p:nvSpPr>
              <p:cNvPr id="31753" name="Freeform 7"/>
              <p:cNvSpPr>
                <a:spLocks/>
              </p:cNvSpPr>
              <p:nvPr/>
            </p:nvSpPr>
            <p:spPr bwMode="auto">
              <a:xfrm>
                <a:off x="864" y="3024"/>
                <a:ext cx="1008" cy="288"/>
              </a:xfrm>
              <a:custGeom>
                <a:avLst/>
                <a:gdLst>
                  <a:gd name="T0" fmla="*/ 0 w 1008"/>
                  <a:gd name="T1" fmla="*/ 0 h 288"/>
                  <a:gd name="T2" fmla="*/ 144 w 1008"/>
                  <a:gd name="T3" fmla="*/ 192 h 288"/>
                  <a:gd name="T4" fmla="*/ 720 w 1008"/>
                  <a:gd name="T5" fmla="*/ 288 h 288"/>
                  <a:gd name="T6" fmla="*/ 1008 w 1008"/>
                  <a:gd name="T7" fmla="*/ 192 h 288"/>
                  <a:gd name="T8" fmla="*/ 0 60000 65536"/>
                  <a:gd name="T9" fmla="*/ 0 60000 65536"/>
                  <a:gd name="T10" fmla="*/ 0 60000 65536"/>
                  <a:gd name="T11" fmla="*/ 0 60000 65536"/>
                  <a:gd name="T12" fmla="*/ 0 w 1008"/>
                  <a:gd name="T13" fmla="*/ 0 h 288"/>
                  <a:gd name="T14" fmla="*/ 1008 w 1008"/>
                  <a:gd name="T15" fmla="*/ 288 h 288"/>
                </a:gdLst>
                <a:ahLst/>
                <a:cxnLst>
                  <a:cxn ang="T8">
                    <a:pos x="T0" y="T1"/>
                  </a:cxn>
                  <a:cxn ang="T9">
                    <a:pos x="T2" y="T3"/>
                  </a:cxn>
                  <a:cxn ang="T10">
                    <a:pos x="T4" y="T5"/>
                  </a:cxn>
                  <a:cxn ang="T11">
                    <a:pos x="T6" y="T7"/>
                  </a:cxn>
                </a:cxnLst>
                <a:rect l="T12" t="T13" r="T14" b="T15"/>
                <a:pathLst>
                  <a:path w="1008" h="288">
                    <a:moveTo>
                      <a:pt x="0" y="0"/>
                    </a:moveTo>
                    <a:cubicBezTo>
                      <a:pt x="12" y="72"/>
                      <a:pt x="24" y="144"/>
                      <a:pt x="144" y="192"/>
                    </a:cubicBezTo>
                    <a:cubicBezTo>
                      <a:pt x="264" y="240"/>
                      <a:pt x="576" y="288"/>
                      <a:pt x="720" y="288"/>
                    </a:cubicBezTo>
                    <a:cubicBezTo>
                      <a:pt x="864" y="288"/>
                      <a:pt x="936" y="240"/>
                      <a:pt x="1008" y="192"/>
                    </a:cubicBezTo>
                  </a:path>
                </a:pathLst>
              </a:custGeom>
              <a:grpFill/>
              <a:ln w="57150">
                <a:solidFill>
                  <a:schemeClr val="tx1"/>
                </a:solidFill>
                <a:round/>
                <a:headEnd/>
                <a:tailEnd/>
              </a:ln>
            </p:spPr>
            <p:txBody>
              <a:bodyPr wrap="none" anchor="ctr"/>
              <a:lstStyle/>
              <a:p>
                <a:pPr>
                  <a:defRPr/>
                </a:pPr>
                <a:endParaRPr lang="fa-IR">
                  <a:solidFill>
                    <a:srgbClr val="FFFFFF"/>
                  </a:solidFill>
                </a:endParaRPr>
              </a:p>
            </p:txBody>
          </p:sp>
        </p:grpSp>
        <p:sp>
          <p:nvSpPr>
            <p:cNvPr id="31750" name="Freeform 10"/>
            <p:cNvSpPr>
              <a:spLocks/>
            </p:cNvSpPr>
            <p:nvPr/>
          </p:nvSpPr>
          <p:spPr bwMode="auto">
            <a:xfrm>
              <a:off x="720" y="1872"/>
              <a:ext cx="1488" cy="504"/>
            </a:xfrm>
            <a:custGeom>
              <a:avLst/>
              <a:gdLst>
                <a:gd name="T0" fmla="*/ 0 w 1488"/>
                <a:gd name="T1" fmla="*/ 336 h 504"/>
                <a:gd name="T2" fmla="*/ 192 w 1488"/>
                <a:gd name="T3" fmla="*/ 432 h 504"/>
                <a:gd name="T4" fmla="*/ 672 w 1488"/>
                <a:gd name="T5" fmla="*/ 480 h 504"/>
                <a:gd name="T6" fmla="*/ 1152 w 1488"/>
                <a:gd name="T7" fmla="*/ 288 h 504"/>
                <a:gd name="T8" fmla="*/ 1488 w 1488"/>
                <a:gd name="T9" fmla="*/ 0 h 504"/>
                <a:gd name="T10" fmla="*/ 0 60000 65536"/>
                <a:gd name="T11" fmla="*/ 0 60000 65536"/>
                <a:gd name="T12" fmla="*/ 0 60000 65536"/>
                <a:gd name="T13" fmla="*/ 0 60000 65536"/>
                <a:gd name="T14" fmla="*/ 0 60000 65536"/>
                <a:gd name="T15" fmla="*/ 0 w 1488"/>
                <a:gd name="T16" fmla="*/ 0 h 504"/>
                <a:gd name="T17" fmla="*/ 1488 w 1488"/>
                <a:gd name="T18" fmla="*/ 504 h 504"/>
              </a:gdLst>
              <a:ahLst/>
              <a:cxnLst>
                <a:cxn ang="T10">
                  <a:pos x="T0" y="T1"/>
                </a:cxn>
                <a:cxn ang="T11">
                  <a:pos x="T2" y="T3"/>
                </a:cxn>
                <a:cxn ang="T12">
                  <a:pos x="T4" y="T5"/>
                </a:cxn>
                <a:cxn ang="T13">
                  <a:pos x="T6" y="T7"/>
                </a:cxn>
                <a:cxn ang="T14">
                  <a:pos x="T8" y="T9"/>
                </a:cxn>
              </a:cxnLst>
              <a:rect l="T15" t="T16" r="T17" b="T18"/>
              <a:pathLst>
                <a:path w="1488" h="504">
                  <a:moveTo>
                    <a:pt x="0" y="336"/>
                  </a:moveTo>
                  <a:cubicBezTo>
                    <a:pt x="40" y="372"/>
                    <a:pt x="80" y="408"/>
                    <a:pt x="192" y="432"/>
                  </a:cubicBezTo>
                  <a:cubicBezTo>
                    <a:pt x="304" y="456"/>
                    <a:pt x="512" y="504"/>
                    <a:pt x="672" y="480"/>
                  </a:cubicBezTo>
                  <a:cubicBezTo>
                    <a:pt x="832" y="456"/>
                    <a:pt x="1016" y="368"/>
                    <a:pt x="1152" y="288"/>
                  </a:cubicBezTo>
                  <a:cubicBezTo>
                    <a:pt x="1288" y="208"/>
                    <a:pt x="1432" y="48"/>
                    <a:pt x="1488" y="0"/>
                  </a:cubicBezTo>
                </a:path>
              </a:pathLst>
            </a:custGeom>
            <a:grpFill/>
            <a:ln w="38100">
              <a:solidFill>
                <a:schemeClr val="tx1"/>
              </a:solidFill>
              <a:round/>
              <a:headEnd/>
              <a:tailEnd/>
            </a:ln>
          </p:spPr>
          <p:txBody>
            <a:bodyPr wrap="none" anchor="ctr"/>
            <a:lstStyle/>
            <a:p>
              <a:pPr>
                <a:defRPr/>
              </a:pPr>
              <a:endParaRPr lang="fa-IR">
                <a:solidFill>
                  <a:srgbClr val="FFFFFF"/>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checkerboard(across)">
                                      <p:cBhvr>
                                        <p:cTn id="12" dur="500"/>
                                        <p:tgtEl>
                                          <p:spTgt spid="7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checkerboard(across)">
                                      <p:cBhvr>
                                        <p:cTn id="17" dur="500"/>
                                        <p:tgtEl>
                                          <p:spTgt spid="71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checkerboard(across)">
                                      <p:cBhvr>
                                        <p:cTn id="22" dur="500"/>
                                        <p:tgtEl>
                                          <p:spTgt spid="717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animEffect transition="in" filter="checkerboard(across)">
                                      <p:cBhvr>
                                        <p:cTn id="27"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fa-IR" smtClean="0"/>
              <a:t>کلاه سفيد</a:t>
            </a:r>
          </a:p>
        </p:txBody>
      </p:sp>
      <p:sp>
        <p:nvSpPr>
          <p:cNvPr id="7171" name="Content Placeholder 2"/>
          <p:cNvSpPr>
            <a:spLocks noGrp="1"/>
          </p:cNvSpPr>
          <p:nvPr>
            <p:ph idx="1"/>
          </p:nvPr>
        </p:nvSpPr>
        <p:spPr/>
        <p:txBody>
          <a:bodyPr>
            <a:normAutofit lnSpcReduction="10000"/>
          </a:bodyPr>
          <a:lstStyle/>
          <a:p>
            <a:pPr eaLnBrk="1" hangingPunct="1">
              <a:defRPr/>
            </a:pPr>
            <a:r>
              <a:rPr lang="fa-IR" dirty="0" smtClean="0"/>
              <a:t>عدم وجود قضاوت</a:t>
            </a:r>
          </a:p>
          <a:p>
            <a:pPr eaLnBrk="1" hangingPunct="1">
              <a:defRPr/>
            </a:pPr>
            <a:r>
              <a:rPr lang="fa-IR" dirty="0" smtClean="0"/>
              <a:t>فلج اطلاعاتی</a:t>
            </a:r>
            <a:endParaRPr lang="fa-IR" dirty="0" smtClean="0">
              <a:cs typeface="Arial" pitchFamily="34" charset="0"/>
            </a:endParaRPr>
          </a:p>
          <a:p>
            <a:pPr eaLnBrk="1" hangingPunct="1">
              <a:defRPr/>
            </a:pPr>
            <a:r>
              <a:rPr lang="fa-IR" dirty="0" smtClean="0"/>
              <a:t>دو نوع واقعيت</a:t>
            </a:r>
          </a:p>
          <a:p>
            <a:pPr lvl="1" eaLnBrk="1" hangingPunct="1">
              <a:defRPr/>
            </a:pPr>
            <a:r>
              <a:rPr lang="fa-IR" dirty="0" smtClean="0"/>
              <a:t>واقعيتهای اثبات شده</a:t>
            </a:r>
          </a:p>
          <a:p>
            <a:pPr lvl="1" eaLnBrk="1" hangingPunct="1">
              <a:defRPr/>
            </a:pPr>
            <a:r>
              <a:rPr lang="fa-IR" dirty="0" smtClean="0"/>
              <a:t>باورهای ما</a:t>
            </a:r>
          </a:p>
          <a:p>
            <a:pPr eaLnBrk="1" hangingPunct="1">
              <a:defRPr/>
            </a:pPr>
            <a:r>
              <a:rPr lang="fa-IR" dirty="0" smtClean="0"/>
              <a:t>برخورد با اطلاعات به سبک ژاپنی</a:t>
            </a:r>
          </a:p>
          <a:p>
            <a:pPr lvl="1" eaLnBrk="1" hangingPunct="1">
              <a:defRPr/>
            </a:pPr>
            <a:r>
              <a:rPr lang="fa-IR" dirty="0" smtClean="0"/>
              <a:t>ژاپنی ها جدل نمی کنند</a:t>
            </a:r>
          </a:p>
          <a:p>
            <a:pPr lvl="1" eaLnBrk="1" hangingPunct="1">
              <a:defRPr/>
            </a:pPr>
            <a:r>
              <a:rPr lang="fa-IR" dirty="0" smtClean="0"/>
              <a:t>هدف گوش دادن است</a:t>
            </a:r>
          </a:p>
          <a:p>
            <a:pPr lvl="1" eaLnBrk="1" hangingPunct="1">
              <a:defRPr/>
            </a:pPr>
            <a:r>
              <a:rPr lang="en-US" dirty="0" smtClean="0">
                <a:cs typeface="Arial" pitchFamily="34" charset="0"/>
              </a:rPr>
              <a:t>Indian wooden stick</a:t>
            </a:r>
            <a:endParaRPr lang="fa-IR" dirty="0" smtClean="0"/>
          </a:p>
          <a:p>
            <a:pPr eaLnBrk="1" hangingPunct="1">
              <a:defRPr/>
            </a:pPr>
            <a:endParaRPr lang="fa-IR" dirty="0" smtClean="0"/>
          </a:p>
        </p:txBody>
      </p:sp>
      <p:pic>
        <p:nvPicPr>
          <p:cNvPr id="25604" name="Picture 4" descr="C:\Documents and Settings\Alireza\My Documents\interesting ppts\interesting2\interesting\cartoon2\ATT00139.gif"/>
          <p:cNvPicPr>
            <a:picLocks noChangeAspect="1" noChangeArrowheads="1"/>
          </p:cNvPicPr>
          <p:nvPr/>
        </p:nvPicPr>
        <p:blipFill>
          <a:blip r:embed="rId3"/>
          <a:srcRect/>
          <a:stretch>
            <a:fillRect/>
          </a:stretch>
        </p:blipFill>
        <p:spPr bwMode="auto">
          <a:xfrm>
            <a:off x="0" y="2143125"/>
            <a:ext cx="4652963" cy="4714875"/>
          </a:xfrm>
          <a:prstGeom prst="rect">
            <a:avLst/>
          </a:prstGeom>
          <a:noFill/>
          <a:ln w="9525">
            <a:noFill/>
            <a:miter lim="800000"/>
            <a:headEnd/>
            <a:tailEnd/>
          </a:ln>
        </p:spPr>
      </p:pic>
      <p:pic>
        <p:nvPicPr>
          <p:cNvPr id="25605" name="Picture 5" descr="C:\Documents and Settings\Alireza\My Documents\interesting ppts\interesting2\interesting5\image008.jpg"/>
          <p:cNvPicPr>
            <a:picLocks noChangeAspect="1" noChangeArrowheads="1"/>
          </p:cNvPicPr>
          <p:nvPr/>
        </p:nvPicPr>
        <p:blipFill>
          <a:blip r:embed="rId4"/>
          <a:srcRect/>
          <a:stretch>
            <a:fillRect/>
          </a:stretch>
        </p:blipFill>
        <p:spPr bwMode="auto">
          <a:xfrm>
            <a:off x="0" y="176213"/>
            <a:ext cx="4500563" cy="6681787"/>
          </a:xfrm>
          <a:prstGeom prst="rect">
            <a:avLst/>
          </a:prstGeom>
          <a:noFill/>
          <a:ln w="9525">
            <a:noFill/>
            <a:miter lim="800000"/>
            <a:headEnd/>
            <a:tailEnd/>
          </a:ln>
        </p:spPr>
      </p:pic>
      <p:pic>
        <p:nvPicPr>
          <p:cNvPr id="25606" name="Picture 6" descr="C:\Documents and Settings\Alireza\My Documents\interesting ppts\interesting2\interesting\House.jpg"/>
          <p:cNvPicPr>
            <a:picLocks noChangeAspect="1" noChangeArrowheads="1"/>
          </p:cNvPicPr>
          <p:nvPr/>
        </p:nvPicPr>
        <p:blipFill>
          <a:blip r:embed="rId5"/>
          <a:srcRect/>
          <a:stretch>
            <a:fillRect/>
          </a:stretch>
        </p:blipFill>
        <p:spPr bwMode="auto">
          <a:xfrm>
            <a:off x="0" y="0"/>
            <a:ext cx="4595813" cy="6858000"/>
          </a:xfrm>
          <a:prstGeom prst="rect">
            <a:avLst/>
          </a:prstGeom>
          <a:noFill/>
          <a:ln w="9525">
            <a:noFill/>
            <a:miter lim="800000"/>
            <a:headEnd/>
            <a:tailEnd/>
          </a:ln>
        </p:spPr>
      </p:pic>
      <p:pic>
        <p:nvPicPr>
          <p:cNvPr id="25607" name="Picture 7" descr="C:\Documents and Settings\Alireza\My Documents\interesting ppts\cid_image028.jpg"/>
          <p:cNvPicPr>
            <a:picLocks noChangeAspect="1" noChangeArrowheads="1"/>
          </p:cNvPicPr>
          <p:nvPr/>
        </p:nvPicPr>
        <p:blipFill>
          <a:blip r:embed="rId6"/>
          <a:srcRect/>
          <a:stretch>
            <a:fillRect/>
          </a:stretch>
        </p:blipFill>
        <p:spPr bwMode="auto">
          <a:xfrm>
            <a:off x="0" y="1571625"/>
            <a:ext cx="4571999" cy="5286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4"/>
                                        </p:tgtEl>
                                        <p:attrNameLst>
                                          <p:attrName>style.visibility</p:attrName>
                                        </p:attrNameLst>
                                      </p:cBhvr>
                                      <p:to>
                                        <p:strVal val="visible"/>
                                      </p:to>
                                    </p:set>
                                    <p:anim calcmode="lin" valueType="num">
                                      <p:cBhvr additive="base">
                                        <p:cTn id="11" dur="500" fill="hold"/>
                                        <p:tgtEl>
                                          <p:spTgt spid="25604"/>
                                        </p:tgtEl>
                                        <p:attrNameLst>
                                          <p:attrName>ppt_x</p:attrName>
                                        </p:attrNameLst>
                                      </p:cBhvr>
                                      <p:tavLst>
                                        <p:tav tm="0">
                                          <p:val>
                                            <p:strVal val="#ppt_x"/>
                                          </p:val>
                                        </p:tav>
                                        <p:tav tm="100000">
                                          <p:val>
                                            <p:strVal val="#ppt_x"/>
                                          </p:val>
                                        </p:tav>
                                      </p:tavLst>
                                    </p:anim>
                                    <p:anim calcmode="lin" valueType="num">
                                      <p:cBhvr additive="base">
                                        <p:cTn id="12"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25604"/>
                                        </p:tgtEl>
                                        <p:attrNameLst>
                                          <p:attrName>ppt_x</p:attrName>
                                        </p:attrNameLst>
                                      </p:cBhvr>
                                      <p:tavLst>
                                        <p:tav tm="0">
                                          <p:val>
                                            <p:strVal val="ppt_x"/>
                                          </p:val>
                                        </p:tav>
                                        <p:tav tm="100000">
                                          <p:val>
                                            <p:strVal val="ppt_x"/>
                                          </p:val>
                                        </p:tav>
                                      </p:tavLst>
                                    </p:anim>
                                    <p:anim calcmode="lin" valueType="num">
                                      <p:cBhvr additive="base">
                                        <p:cTn id="17" dur="500"/>
                                        <p:tgtEl>
                                          <p:spTgt spid="25604"/>
                                        </p:tgtEl>
                                        <p:attrNameLst>
                                          <p:attrName>ppt_y</p:attrName>
                                        </p:attrNameLst>
                                      </p:cBhvr>
                                      <p:tavLst>
                                        <p:tav tm="0">
                                          <p:val>
                                            <p:strVal val="ppt_y"/>
                                          </p:val>
                                        </p:tav>
                                        <p:tav tm="100000">
                                          <p:val>
                                            <p:strVal val="1+ppt_h/2"/>
                                          </p:val>
                                        </p:tav>
                                      </p:tavLst>
                                    </p:anim>
                                    <p:set>
                                      <p:cBhvr>
                                        <p:cTn id="18" dur="1" fill="hold">
                                          <p:stCondLst>
                                            <p:cond delay="499"/>
                                          </p:stCondLst>
                                        </p:cTn>
                                        <p:tgtEl>
                                          <p:spTgt spid="25604"/>
                                        </p:tgtEl>
                                        <p:attrNameLst>
                                          <p:attrName>style.visibility</p:attrName>
                                        </p:attrNameLst>
                                      </p:cBhvr>
                                      <p:to>
                                        <p:strVal val="hidden"/>
                                      </p:to>
                                    </p:set>
                                  </p:childTnLst>
                                </p:cTn>
                              </p:par>
                              <p:par>
                                <p:cTn id="19" presetID="2" presetClass="entr" presetSubtype="4" fill="hold" nodeType="withEffect">
                                  <p:stCondLst>
                                    <p:cond delay="0"/>
                                  </p:stCondLst>
                                  <p:childTnLst>
                                    <p:set>
                                      <p:cBhvr>
                                        <p:cTn id="20" dur="1" fill="hold">
                                          <p:stCondLst>
                                            <p:cond delay="0"/>
                                          </p:stCondLst>
                                        </p:cTn>
                                        <p:tgtEl>
                                          <p:spTgt spid="7171">
                                            <p:txEl>
                                              <p:pRg st="1" end="1"/>
                                            </p:txEl>
                                          </p:spTgt>
                                        </p:tgtEl>
                                        <p:attrNameLst>
                                          <p:attrName>style.visibility</p:attrName>
                                        </p:attrNameLst>
                                      </p:cBhvr>
                                      <p:to>
                                        <p:strVal val="visible"/>
                                      </p:to>
                                    </p:set>
                                    <p:anim calcmode="lin" valueType="num">
                                      <p:cBhvr additive="base">
                                        <p:cTn id="21"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171">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5605"/>
                                        </p:tgtEl>
                                        <p:attrNameLst>
                                          <p:attrName>style.visibility</p:attrName>
                                        </p:attrNameLst>
                                      </p:cBhvr>
                                      <p:to>
                                        <p:strVal val="visible"/>
                                      </p:to>
                                    </p:set>
                                    <p:anim calcmode="lin" valueType="num">
                                      <p:cBhvr additive="base">
                                        <p:cTn id="25" dur="500" fill="hold"/>
                                        <p:tgtEl>
                                          <p:spTgt spid="25605"/>
                                        </p:tgtEl>
                                        <p:attrNameLst>
                                          <p:attrName>ppt_x</p:attrName>
                                        </p:attrNameLst>
                                      </p:cBhvr>
                                      <p:tavLst>
                                        <p:tav tm="0">
                                          <p:val>
                                            <p:strVal val="#ppt_x"/>
                                          </p:val>
                                        </p:tav>
                                        <p:tav tm="100000">
                                          <p:val>
                                            <p:strVal val="#ppt_x"/>
                                          </p:val>
                                        </p:tav>
                                      </p:tavLst>
                                    </p:anim>
                                    <p:anim calcmode="lin" valueType="num">
                                      <p:cBhvr additive="base">
                                        <p:cTn id="26"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25605"/>
                                        </p:tgtEl>
                                        <p:attrNameLst>
                                          <p:attrName>ppt_x</p:attrName>
                                        </p:attrNameLst>
                                      </p:cBhvr>
                                      <p:tavLst>
                                        <p:tav tm="0">
                                          <p:val>
                                            <p:strVal val="ppt_x"/>
                                          </p:val>
                                        </p:tav>
                                        <p:tav tm="100000">
                                          <p:val>
                                            <p:strVal val="ppt_x"/>
                                          </p:val>
                                        </p:tav>
                                      </p:tavLst>
                                    </p:anim>
                                    <p:anim calcmode="lin" valueType="num">
                                      <p:cBhvr additive="base">
                                        <p:cTn id="31" dur="500"/>
                                        <p:tgtEl>
                                          <p:spTgt spid="25605"/>
                                        </p:tgtEl>
                                        <p:attrNameLst>
                                          <p:attrName>ppt_y</p:attrName>
                                        </p:attrNameLst>
                                      </p:cBhvr>
                                      <p:tavLst>
                                        <p:tav tm="0">
                                          <p:val>
                                            <p:strVal val="ppt_y"/>
                                          </p:val>
                                        </p:tav>
                                        <p:tav tm="100000">
                                          <p:val>
                                            <p:strVal val="1+ppt_h/2"/>
                                          </p:val>
                                        </p:tav>
                                      </p:tavLst>
                                    </p:anim>
                                    <p:set>
                                      <p:cBhvr>
                                        <p:cTn id="32" dur="1" fill="hold">
                                          <p:stCondLst>
                                            <p:cond delay="499"/>
                                          </p:stCondLst>
                                        </p:cTn>
                                        <p:tgtEl>
                                          <p:spTgt spid="25605"/>
                                        </p:tgtEl>
                                        <p:attrNameLst>
                                          <p:attrName>style.visibility</p:attrName>
                                        </p:attrNameLst>
                                      </p:cBhvr>
                                      <p:to>
                                        <p:strVal val="hidden"/>
                                      </p:to>
                                    </p:set>
                                  </p:childTnLst>
                                </p:cTn>
                              </p:par>
                              <p:par>
                                <p:cTn id="33" presetID="2" presetClass="entr" presetSubtype="4" fill="hold" nodeType="withEffect">
                                  <p:stCondLst>
                                    <p:cond delay="0"/>
                                  </p:stCondLst>
                                  <p:childTnLst>
                                    <p:set>
                                      <p:cBhvr>
                                        <p:cTn id="34" dur="1" fill="hold">
                                          <p:stCondLst>
                                            <p:cond delay="0"/>
                                          </p:stCondLst>
                                        </p:cTn>
                                        <p:tgtEl>
                                          <p:spTgt spid="7171">
                                            <p:txEl>
                                              <p:pRg st="2" end="2"/>
                                            </p:txEl>
                                          </p:spTgt>
                                        </p:tgtEl>
                                        <p:attrNameLst>
                                          <p:attrName>style.visibility</p:attrName>
                                        </p:attrNameLst>
                                      </p:cBhvr>
                                      <p:to>
                                        <p:strVal val="visible"/>
                                      </p:to>
                                    </p:set>
                                    <p:anim calcmode="lin" valueType="num">
                                      <p:cBhvr additive="base">
                                        <p:cTn id="35"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171">
                                            <p:txEl>
                                              <p:pRg st="3" end="3"/>
                                            </p:txEl>
                                          </p:spTgt>
                                        </p:tgtEl>
                                        <p:attrNameLst>
                                          <p:attrName>style.visibility</p:attrName>
                                        </p:attrNameLst>
                                      </p:cBhvr>
                                      <p:to>
                                        <p:strVal val="visible"/>
                                      </p:to>
                                    </p:set>
                                    <p:anim calcmode="lin" valueType="num">
                                      <p:cBhvr additive="base">
                                        <p:cTn id="3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71">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171">
                                            <p:txEl>
                                              <p:pRg st="4" end="4"/>
                                            </p:txEl>
                                          </p:spTgt>
                                        </p:tgtEl>
                                        <p:attrNameLst>
                                          <p:attrName>style.visibility</p:attrName>
                                        </p:attrNameLst>
                                      </p:cBhvr>
                                      <p:to>
                                        <p:strVal val="visible"/>
                                      </p:to>
                                    </p:set>
                                    <p:anim calcmode="lin" valueType="num">
                                      <p:cBhvr additive="base">
                                        <p:cTn id="4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5606"/>
                                        </p:tgtEl>
                                        <p:attrNameLst>
                                          <p:attrName>style.visibility</p:attrName>
                                        </p:attrNameLst>
                                      </p:cBhvr>
                                      <p:to>
                                        <p:strVal val="visible"/>
                                      </p:to>
                                    </p:set>
                                    <p:anim calcmode="lin" valueType="num">
                                      <p:cBhvr additive="base">
                                        <p:cTn id="47" dur="500" fill="hold"/>
                                        <p:tgtEl>
                                          <p:spTgt spid="25606"/>
                                        </p:tgtEl>
                                        <p:attrNameLst>
                                          <p:attrName>ppt_x</p:attrName>
                                        </p:attrNameLst>
                                      </p:cBhvr>
                                      <p:tavLst>
                                        <p:tav tm="0">
                                          <p:val>
                                            <p:strVal val="#ppt_x"/>
                                          </p:val>
                                        </p:tav>
                                        <p:tav tm="100000">
                                          <p:val>
                                            <p:strVal val="#ppt_x"/>
                                          </p:val>
                                        </p:tav>
                                      </p:tavLst>
                                    </p:anim>
                                    <p:anim calcmode="lin" valueType="num">
                                      <p:cBhvr additive="base">
                                        <p:cTn id="48"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nodeType="clickEffect">
                                  <p:stCondLst>
                                    <p:cond delay="0"/>
                                  </p:stCondLst>
                                  <p:childTnLst>
                                    <p:anim calcmode="lin" valueType="num">
                                      <p:cBhvr additive="base">
                                        <p:cTn id="52" dur="500"/>
                                        <p:tgtEl>
                                          <p:spTgt spid="25606"/>
                                        </p:tgtEl>
                                        <p:attrNameLst>
                                          <p:attrName>ppt_x</p:attrName>
                                        </p:attrNameLst>
                                      </p:cBhvr>
                                      <p:tavLst>
                                        <p:tav tm="0">
                                          <p:val>
                                            <p:strVal val="ppt_x"/>
                                          </p:val>
                                        </p:tav>
                                        <p:tav tm="100000">
                                          <p:val>
                                            <p:strVal val="ppt_x"/>
                                          </p:val>
                                        </p:tav>
                                      </p:tavLst>
                                    </p:anim>
                                    <p:anim calcmode="lin" valueType="num">
                                      <p:cBhvr additive="base">
                                        <p:cTn id="53" dur="500"/>
                                        <p:tgtEl>
                                          <p:spTgt spid="25606"/>
                                        </p:tgtEl>
                                        <p:attrNameLst>
                                          <p:attrName>ppt_y</p:attrName>
                                        </p:attrNameLst>
                                      </p:cBhvr>
                                      <p:tavLst>
                                        <p:tav tm="0">
                                          <p:val>
                                            <p:strVal val="ppt_y"/>
                                          </p:val>
                                        </p:tav>
                                        <p:tav tm="100000">
                                          <p:val>
                                            <p:strVal val="1+ppt_h/2"/>
                                          </p:val>
                                        </p:tav>
                                      </p:tavLst>
                                    </p:anim>
                                    <p:set>
                                      <p:cBhvr>
                                        <p:cTn id="54" dur="1" fill="hold">
                                          <p:stCondLst>
                                            <p:cond delay="499"/>
                                          </p:stCondLst>
                                        </p:cTn>
                                        <p:tgtEl>
                                          <p:spTgt spid="2560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171">
                                            <p:txEl>
                                              <p:pRg st="5" end="5"/>
                                            </p:txEl>
                                          </p:spTgt>
                                        </p:tgtEl>
                                        <p:attrNameLst>
                                          <p:attrName>style.visibility</p:attrName>
                                        </p:attrNameLst>
                                      </p:cBhvr>
                                      <p:to>
                                        <p:strVal val="visible"/>
                                      </p:to>
                                    </p:set>
                                    <p:anim calcmode="lin" valueType="num">
                                      <p:cBhvr additive="base">
                                        <p:cTn id="59"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171">
                                            <p:txEl>
                                              <p:pRg st="5" end="5"/>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171">
                                            <p:txEl>
                                              <p:pRg st="6" end="6"/>
                                            </p:txEl>
                                          </p:spTgt>
                                        </p:tgtEl>
                                        <p:attrNameLst>
                                          <p:attrName>style.visibility</p:attrName>
                                        </p:attrNameLst>
                                      </p:cBhvr>
                                      <p:to>
                                        <p:strVal val="visible"/>
                                      </p:to>
                                    </p:set>
                                    <p:anim calcmode="lin" valueType="num">
                                      <p:cBhvr additive="base">
                                        <p:cTn id="6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171">
                                            <p:txEl>
                                              <p:pRg st="6" end="6"/>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171">
                                            <p:txEl>
                                              <p:pRg st="7" end="7"/>
                                            </p:txEl>
                                          </p:spTgt>
                                        </p:tgtEl>
                                        <p:attrNameLst>
                                          <p:attrName>style.visibility</p:attrName>
                                        </p:attrNameLst>
                                      </p:cBhvr>
                                      <p:to>
                                        <p:strVal val="visible"/>
                                      </p:to>
                                    </p:set>
                                    <p:anim calcmode="lin" valueType="num">
                                      <p:cBhvr additive="base">
                                        <p:cTn id="67"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171">
                                            <p:txEl>
                                              <p:pRg st="7" end="7"/>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7171">
                                            <p:txEl>
                                              <p:pRg st="8" end="8"/>
                                            </p:txEl>
                                          </p:spTgt>
                                        </p:tgtEl>
                                        <p:attrNameLst>
                                          <p:attrName>style.visibility</p:attrName>
                                        </p:attrNameLst>
                                      </p:cBhvr>
                                      <p:to>
                                        <p:strVal val="visible"/>
                                      </p:to>
                                    </p:set>
                                    <p:anim calcmode="lin" valueType="num">
                                      <p:cBhvr additive="base">
                                        <p:cTn id="71"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171">
                                            <p:txEl>
                                              <p:pRg st="8" end="8"/>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5607"/>
                                        </p:tgtEl>
                                        <p:attrNameLst>
                                          <p:attrName>style.visibility</p:attrName>
                                        </p:attrNameLst>
                                      </p:cBhvr>
                                      <p:to>
                                        <p:strVal val="visible"/>
                                      </p:to>
                                    </p:set>
                                    <p:anim calcmode="lin" valueType="num">
                                      <p:cBhvr additive="base">
                                        <p:cTn id="75" dur="500" fill="hold"/>
                                        <p:tgtEl>
                                          <p:spTgt spid="25607"/>
                                        </p:tgtEl>
                                        <p:attrNameLst>
                                          <p:attrName>ppt_x</p:attrName>
                                        </p:attrNameLst>
                                      </p:cBhvr>
                                      <p:tavLst>
                                        <p:tav tm="0">
                                          <p:val>
                                            <p:strVal val="#ppt_x"/>
                                          </p:val>
                                        </p:tav>
                                        <p:tav tm="100000">
                                          <p:val>
                                            <p:strVal val="#ppt_x"/>
                                          </p:val>
                                        </p:tav>
                                      </p:tavLst>
                                    </p:anim>
                                    <p:anim calcmode="lin" valueType="num">
                                      <p:cBhvr additive="base">
                                        <p:cTn id="76" dur="500" fill="hold"/>
                                        <p:tgtEl>
                                          <p:spTgt spid="256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eaLnBrk="1" hangingPunct="1"/>
            <a:r>
              <a:rPr lang="fa-IR" smtClean="0"/>
              <a:t>تفکر با کلاه سفيد</a:t>
            </a:r>
            <a:br>
              <a:rPr lang="fa-IR" smtClean="0"/>
            </a:br>
            <a:r>
              <a:rPr lang="fa-IR" smtClean="0"/>
              <a:t>واقعيتها، حقايق، و فلسفه</a:t>
            </a:r>
          </a:p>
        </p:txBody>
      </p:sp>
      <p:sp>
        <p:nvSpPr>
          <p:cNvPr id="22531" name="Content Placeholder 2"/>
          <p:cNvSpPr>
            <a:spLocks noGrp="1"/>
          </p:cNvSpPr>
          <p:nvPr>
            <p:ph idx="1"/>
          </p:nvPr>
        </p:nvSpPr>
        <p:spPr/>
        <p:txBody>
          <a:bodyPr/>
          <a:lstStyle/>
          <a:p>
            <a:pPr eaLnBrk="1" hangingPunct="1"/>
            <a:r>
              <a:rPr lang="fa-IR" smtClean="0"/>
              <a:t>تفاوت واقعيت و حقيقت</a:t>
            </a:r>
          </a:p>
          <a:p>
            <a:pPr eaLnBrk="1" hangingPunct="1"/>
            <a:r>
              <a:rPr lang="fa-IR" smtClean="0"/>
              <a:t>جايگاه نمونه و شاهد بايد مشخص شود</a:t>
            </a:r>
          </a:p>
        </p:txBody>
      </p:sp>
      <p:pic>
        <p:nvPicPr>
          <p:cNvPr id="22532" name="Picture 5"/>
          <p:cNvPicPr>
            <a:picLocks noChangeAspect="1" noChangeArrowheads="1"/>
          </p:cNvPicPr>
          <p:nvPr/>
        </p:nvPicPr>
        <p:blipFill>
          <a:blip r:embed="rId3"/>
          <a:srcRect/>
          <a:stretch>
            <a:fillRect/>
          </a:stretch>
        </p:blipFill>
        <p:spPr bwMode="auto">
          <a:xfrm>
            <a:off x="357188" y="3886200"/>
            <a:ext cx="3095625"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57224" y="214290"/>
            <a:ext cx="7772400" cy="1143000"/>
          </a:xfrm>
          <a:noFill/>
          <a:ln>
            <a:solidFill>
              <a:schemeClr val="tx1"/>
            </a:solidFill>
          </a:ln>
        </p:spPr>
        <p:txBody>
          <a:bodyPr/>
          <a:lstStyle/>
          <a:p>
            <a:pPr algn="r" rtl="1"/>
            <a:r>
              <a:rPr lang="en-GB" smtClean="0">
                <a:cs typeface="Times New Roman" pitchFamily="18" charset="0"/>
              </a:rPr>
              <a:t> </a:t>
            </a:r>
            <a:r>
              <a:rPr lang="fa-IR" smtClean="0"/>
              <a:t>کلاه قرمز</a:t>
            </a:r>
            <a:endParaRPr lang="en-GB" smtClean="0">
              <a:solidFill>
                <a:srgbClr val="FF0000"/>
              </a:solidFill>
              <a:cs typeface="Times New Roman" pitchFamily="18" charset="0"/>
            </a:endParaRPr>
          </a:p>
        </p:txBody>
      </p:sp>
      <p:sp>
        <p:nvSpPr>
          <p:cNvPr id="5124" name="Rectangle 4"/>
          <p:cNvSpPr>
            <a:spLocks noGrp="1" noChangeArrowheads="1"/>
          </p:cNvSpPr>
          <p:nvPr>
            <p:ph type="body" sz="half" idx="2"/>
          </p:nvPr>
        </p:nvSpPr>
        <p:spPr/>
        <p:txBody>
          <a:bodyPr/>
          <a:lstStyle/>
          <a:p>
            <a:pPr algn="r" rtl="1"/>
            <a:r>
              <a:rPr lang="fa-IR" sz="2800" dirty="0" smtClean="0"/>
              <a:t>در اين مورد چه احساسی داريد؟</a:t>
            </a:r>
            <a:endParaRPr lang="en-GB" sz="2800" dirty="0" smtClean="0">
              <a:cs typeface="Arial" pitchFamily="34" charset="0"/>
            </a:endParaRPr>
          </a:p>
          <a:p>
            <a:pPr algn="r" rtl="1"/>
            <a:r>
              <a:rPr lang="fa-IR" sz="2800" dirty="0" smtClean="0"/>
              <a:t>به دلتان چه می آيد؟</a:t>
            </a:r>
            <a:endParaRPr lang="en-GB" sz="2800" dirty="0" smtClean="0">
              <a:cs typeface="Arial" pitchFamily="34" charset="0"/>
            </a:endParaRPr>
          </a:p>
          <a:p>
            <a:pPr algn="r" rtl="1"/>
            <a:r>
              <a:rPr lang="fa-IR" sz="2800" dirty="0" smtClean="0"/>
              <a:t>چه شهودی داريد؟</a:t>
            </a:r>
            <a:endParaRPr lang="en-GB" sz="2800" dirty="0" smtClean="0">
              <a:cs typeface="Arial" pitchFamily="34" charset="0"/>
            </a:endParaRPr>
          </a:p>
          <a:p>
            <a:pPr algn="r" rtl="1"/>
            <a:r>
              <a:rPr lang="fa-IR" sz="2800" dirty="0" smtClean="0"/>
              <a:t>نبايد در اين مورد به سختی يا به مدت طولانی فکر کنيد.</a:t>
            </a:r>
            <a:endParaRPr lang="en-GB" sz="2800" dirty="0" smtClean="0">
              <a:cs typeface="Arial" pitchFamily="34" charset="0"/>
            </a:endParaRPr>
          </a:p>
          <a:p>
            <a:pPr algn="r" rtl="1"/>
            <a:endParaRPr lang="en-GB" sz="2800" dirty="0" smtClean="0">
              <a:cs typeface="Arial" pitchFamily="34" charset="0"/>
            </a:endParaRPr>
          </a:p>
        </p:txBody>
      </p:sp>
      <p:grpSp>
        <p:nvGrpSpPr>
          <p:cNvPr id="2" name="Group 21"/>
          <p:cNvGrpSpPr>
            <a:grpSpLocks/>
          </p:cNvGrpSpPr>
          <p:nvPr/>
        </p:nvGrpSpPr>
        <p:grpSpPr bwMode="auto">
          <a:xfrm>
            <a:off x="457200" y="2362200"/>
            <a:ext cx="3937000" cy="3276600"/>
            <a:chOff x="288" y="1488"/>
            <a:chExt cx="2480" cy="2064"/>
          </a:xfrm>
        </p:grpSpPr>
        <p:grpSp>
          <p:nvGrpSpPr>
            <p:cNvPr id="3" name="Group 13"/>
            <p:cNvGrpSpPr>
              <a:grpSpLocks/>
            </p:cNvGrpSpPr>
            <p:nvPr/>
          </p:nvGrpSpPr>
          <p:grpSpPr bwMode="auto">
            <a:xfrm>
              <a:off x="288" y="1488"/>
              <a:ext cx="2480" cy="2064"/>
              <a:chOff x="192" y="1632"/>
              <a:chExt cx="2480" cy="2064"/>
            </a:xfrm>
          </p:grpSpPr>
          <p:sp>
            <p:nvSpPr>
              <p:cNvPr id="23559" name="Freeform 10"/>
              <p:cNvSpPr>
                <a:spLocks/>
              </p:cNvSpPr>
              <p:nvPr/>
            </p:nvSpPr>
            <p:spPr bwMode="auto">
              <a:xfrm>
                <a:off x="528" y="1632"/>
                <a:ext cx="1632" cy="1608"/>
              </a:xfrm>
              <a:custGeom>
                <a:avLst/>
                <a:gdLst>
                  <a:gd name="T0" fmla="*/ 344 w 1632"/>
                  <a:gd name="T1" fmla="*/ 1368 h 1608"/>
                  <a:gd name="T2" fmla="*/ 104 w 1632"/>
                  <a:gd name="T3" fmla="*/ 600 h 1608"/>
                  <a:gd name="T4" fmla="*/ 968 w 1632"/>
                  <a:gd name="T5" fmla="*/ 72 h 1608"/>
                  <a:gd name="T6" fmla="*/ 1544 w 1632"/>
                  <a:gd name="T7" fmla="*/ 168 h 1608"/>
                  <a:gd name="T8" fmla="*/ 1496 w 1632"/>
                  <a:gd name="T9" fmla="*/ 1032 h 1608"/>
                  <a:gd name="T10" fmla="*/ 1352 w 1632"/>
                  <a:gd name="T11" fmla="*/ 1608 h 1608"/>
                  <a:gd name="T12" fmla="*/ 0 60000 65536"/>
                  <a:gd name="T13" fmla="*/ 0 60000 65536"/>
                  <a:gd name="T14" fmla="*/ 0 60000 65536"/>
                  <a:gd name="T15" fmla="*/ 0 60000 65536"/>
                  <a:gd name="T16" fmla="*/ 0 60000 65536"/>
                  <a:gd name="T17" fmla="*/ 0 60000 65536"/>
                  <a:gd name="T18" fmla="*/ 0 w 1632"/>
                  <a:gd name="T19" fmla="*/ 0 h 1608"/>
                  <a:gd name="T20" fmla="*/ 1632 w 1632"/>
                  <a:gd name="T21" fmla="*/ 1608 h 1608"/>
                </a:gdLst>
                <a:ahLst/>
                <a:cxnLst>
                  <a:cxn ang="T12">
                    <a:pos x="T0" y="T1"/>
                  </a:cxn>
                  <a:cxn ang="T13">
                    <a:pos x="T2" y="T3"/>
                  </a:cxn>
                  <a:cxn ang="T14">
                    <a:pos x="T4" y="T5"/>
                  </a:cxn>
                  <a:cxn ang="T15">
                    <a:pos x="T6" y="T7"/>
                  </a:cxn>
                  <a:cxn ang="T16">
                    <a:pos x="T8" y="T9"/>
                  </a:cxn>
                  <a:cxn ang="T17">
                    <a:pos x="T10" y="T11"/>
                  </a:cxn>
                </a:cxnLst>
                <a:rect l="T18" t="T19" r="T20" b="T21"/>
                <a:pathLst>
                  <a:path w="1632" h="1608">
                    <a:moveTo>
                      <a:pt x="344" y="1368"/>
                    </a:moveTo>
                    <a:cubicBezTo>
                      <a:pt x="172" y="1092"/>
                      <a:pt x="0" y="816"/>
                      <a:pt x="104" y="600"/>
                    </a:cubicBezTo>
                    <a:cubicBezTo>
                      <a:pt x="208" y="384"/>
                      <a:pt x="728" y="144"/>
                      <a:pt x="968" y="72"/>
                    </a:cubicBezTo>
                    <a:cubicBezTo>
                      <a:pt x="1208" y="0"/>
                      <a:pt x="1456" y="8"/>
                      <a:pt x="1544" y="168"/>
                    </a:cubicBezTo>
                    <a:cubicBezTo>
                      <a:pt x="1632" y="328"/>
                      <a:pt x="1528" y="792"/>
                      <a:pt x="1496" y="1032"/>
                    </a:cubicBezTo>
                    <a:cubicBezTo>
                      <a:pt x="1464" y="1272"/>
                      <a:pt x="1376" y="1504"/>
                      <a:pt x="1352" y="1608"/>
                    </a:cubicBezTo>
                  </a:path>
                </a:pathLst>
              </a:custGeom>
              <a:solidFill>
                <a:srgbClr val="FF0000"/>
              </a:solidFill>
              <a:ln w="31750">
                <a:solidFill>
                  <a:schemeClr val="tx1"/>
                </a:solidFill>
                <a:round/>
                <a:headEnd/>
                <a:tailEnd/>
              </a:ln>
            </p:spPr>
            <p:txBody>
              <a:bodyPr wrap="none" anchor="ctr"/>
              <a:lstStyle/>
              <a:p>
                <a:endParaRPr lang="fa-IR">
                  <a:solidFill>
                    <a:srgbClr val="FFFFFF"/>
                  </a:solidFill>
                </a:endParaRPr>
              </a:p>
            </p:txBody>
          </p:sp>
          <p:sp>
            <p:nvSpPr>
              <p:cNvPr id="23560" name="Freeform 11"/>
              <p:cNvSpPr>
                <a:spLocks/>
              </p:cNvSpPr>
              <p:nvPr/>
            </p:nvSpPr>
            <p:spPr bwMode="auto">
              <a:xfrm>
                <a:off x="192" y="2640"/>
                <a:ext cx="2480" cy="1056"/>
              </a:xfrm>
              <a:custGeom>
                <a:avLst/>
                <a:gdLst>
                  <a:gd name="T0" fmla="*/ 512 w 2480"/>
                  <a:gd name="T1" fmla="*/ 88 h 1056"/>
                  <a:gd name="T2" fmla="*/ 416 w 2480"/>
                  <a:gd name="T3" fmla="*/ 88 h 1056"/>
                  <a:gd name="T4" fmla="*/ 176 w 2480"/>
                  <a:gd name="T5" fmla="*/ 616 h 1056"/>
                  <a:gd name="T6" fmla="*/ 1472 w 2480"/>
                  <a:gd name="T7" fmla="*/ 1048 h 1056"/>
                  <a:gd name="T8" fmla="*/ 2336 w 2480"/>
                  <a:gd name="T9" fmla="*/ 664 h 1056"/>
                  <a:gd name="T10" fmla="*/ 2336 w 2480"/>
                  <a:gd name="T11" fmla="*/ 568 h 1056"/>
                  <a:gd name="T12" fmla="*/ 2000 w 2480"/>
                  <a:gd name="T13" fmla="*/ 184 h 1056"/>
                  <a:gd name="T14" fmla="*/ 1760 w 2480"/>
                  <a:gd name="T15" fmla="*/ 184 h 105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056"/>
                  <a:gd name="T26" fmla="*/ 2480 w 2480"/>
                  <a:gd name="T27" fmla="*/ 1056 h 10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056">
                    <a:moveTo>
                      <a:pt x="512" y="88"/>
                    </a:moveTo>
                    <a:cubicBezTo>
                      <a:pt x="492" y="44"/>
                      <a:pt x="472" y="0"/>
                      <a:pt x="416" y="88"/>
                    </a:cubicBezTo>
                    <a:cubicBezTo>
                      <a:pt x="360" y="176"/>
                      <a:pt x="0" y="456"/>
                      <a:pt x="176" y="616"/>
                    </a:cubicBezTo>
                    <a:cubicBezTo>
                      <a:pt x="352" y="776"/>
                      <a:pt x="1112" y="1040"/>
                      <a:pt x="1472" y="1048"/>
                    </a:cubicBezTo>
                    <a:cubicBezTo>
                      <a:pt x="1832" y="1056"/>
                      <a:pt x="2192" y="744"/>
                      <a:pt x="2336" y="664"/>
                    </a:cubicBezTo>
                    <a:cubicBezTo>
                      <a:pt x="2480" y="584"/>
                      <a:pt x="2392" y="648"/>
                      <a:pt x="2336" y="568"/>
                    </a:cubicBezTo>
                    <a:cubicBezTo>
                      <a:pt x="2280" y="488"/>
                      <a:pt x="2096" y="248"/>
                      <a:pt x="2000" y="184"/>
                    </a:cubicBezTo>
                    <a:cubicBezTo>
                      <a:pt x="1904" y="120"/>
                      <a:pt x="1800" y="184"/>
                      <a:pt x="1760" y="184"/>
                    </a:cubicBezTo>
                  </a:path>
                </a:pathLst>
              </a:custGeom>
              <a:solidFill>
                <a:srgbClr val="FF0000"/>
              </a:solidFill>
              <a:ln w="31750">
                <a:solidFill>
                  <a:schemeClr val="tx1"/>
                </a:solidFill>
                <a:round/>
                <a:headEnd/>
                <a:tailEnd/>
              </a:ln>
            </p:spPr>
            <p:txBody>
              <a:bodyPr wrap="none" anchor="ctr"/>
              <a:lstStyle/>
              <a:p>
                <a:endParaRPr lang="fa-IR">
                  <a:solidFill>
                    <a:srgbClr val="FFFFFF"/>
                  </a:solidFill>
                </a:endParaRPr>
              </a:p>
            </p:txBody>
          </p:sp>
          <p:sp>
            <p:nvSpPr>
              <p:cNvPr id="23561" name="Freeform 12"/>
              <p:cNvSpPr>
                <a:spLocks/>
              </p:cNvSpPr>
              <p:nvPr/>
            </p:nvSpPr>
            <p:spPr bwMode="auto">
              <a:xfrm>
                <a:off x="864" y="3024"/>
                <a:ext cx="1008" cy="288"/>
              </a:xfrm>
              <a:custGeom>
                <a:avLst/>
                <a:gdLst>
                  <a:gd name="T0" fmla="*/ 0 w 1008"/>
                  <a:gd name="T1" fmla="*/ 0 h 288"/>
                  <a:gd name="T2" fmla="*/ 144 w 1008"/>
                  <a:gd name="T3" fmla="*/ 192 h 288"/>
                  <a:gd name="T4" fmla="*/ 720 w 1008"/>
                  <a:gd name="T5" fmla="*/ 288 h 288"/>
                  <a:gd name="T6" fmla="*/ 1008 w 1008"/>
                  <a:gd name="T7" fmla="*/ 192 h 288"/>
                  <a:gd name="T8" fmla="*/ 0 60000 65536"/>
                  <a:gd name="T9" fmla="*/ 0 60000 65536"/>
                  <a:gd name="T10" fmla="*/ 0 60000 65536"/>
                  <a:gd name="T11" fmla="*/ 0 60000 65536"/>
                  <a:gd name="T12" fmla="*/ 0 w 1008"/>
                  <a:gd name="T13" fmla="*/ 0 h 288"/>
                  <a:gd name="T14" fmla="*/ 1008 w 1008"/>
                  <a:gd name="T15" fmla="*/ 288 h 288"/>
                </a:gdLst>
                <a:ahLst/>
                <a:cxnLst>
                  <a:cxn ang="T8">
                    <a:pos x="T0" y="T1"/>
                  </a:cxn>
                  <a:cxn ang="T9">
                    <a:pos x="T2" y="T3"/>
                  </a:cxn>
                  <a:cxn ang="T10">
                    <a:pos x="T4" y="T5"/>
                  </a:cxn>
                  <a:cxn ang="T11">
                    <a:pos x="T6" y="T7"/>
                  </a:cxn>
                </a:cxnLst>
                <a:rect l="T12" t="T13" r="T14" b="T15"/>
                <a:pathLst>
                  <a:path w="1008" h="288">
                    <a:moveTo>
                      <a:pt x="0" y="0"/>
                    </a:moveTo>
                    <a:cubicBezTo>
                      <a:pt x="12" y="72"/>
                      <a:pt x="24" y="144"/>
                      <a:pt x="144" y="192"/>
                    </a:cubicBezTo>
                    <a:cubicBezTo>
                      <a:pt x="264" y="240"/>
                      <a:pt x="576" y="288"/>
                      <a:pt x="720" y="288"/>
                    </a:cubicBezTo>
                    <a:cubicBezTo>
                      <a:pt x="864" y="288"/>
                      <a:pt x="936" y="240"/>
                      <a:pt x="1008" y="192"/>
                    </a:cubicBezTo>
                  </a:path>
                </a:pathLst>
              </a:custGeom>
              <a:solidFill>
                <a:srgbClr val="FF0000"/>
              </a:solidFill>
              <a:ln w="31750">
                <a:solidFill>
                  <a:schemeClr val="tx1"/>
                </a:solidFill>
                <a:round/>
                <a:headEnd/>
                <a:tailEnd/>
              </a:ln>
            </p:spPr>
            <p:txBody>
              <a:bodyPr wrap="none" anchor="ctr"/>
              <a:lstStyle/>
              <a:p>
                <a:endParaRPr lang="fa-IR">
                  <a:solidFill>
                    <a:srgbClr val="FFFFFF"/>
                  </a:solidFill>
                </a:endParaRPr>
              </a:p>
            </p:txBody>
          </p:sp>
        </p:grpSp>
        <p:sp>
          <p:nvSpPr>
            <p:cNvPr id="23558" name="Freeform 20"/>
            <p:cNvSpPr>
              <a:spLocks/>
            </p:cNvSpPr>
            <p:nvPr/>
          </p:nvSpPr>
          <p:spPr bwMode="auto">
            <a:xfrm>
              <a:off x="672" y="1776"/>
              <a:ext cx="1536" cy="536"/>
            </a:xfrm>
            <a:custGeom>
              <a:avLst/>
              <a:gdLst>
                <a:gd name="T0" fmla="*/ 0 w 1536"/>
                <a:gd name="T1" fmla="*/ 432 h 536"/>
                <a:gd name="T2" fmla="*/ 288 w 1536"/>
                <a:gd name="T3" fmla="*/ 528 h 536"/>
                <a:gd name="T4" fmla="*/ 720 w 1536"/>
                <a:gd name="T5" fmla="*/ 480 h 536"/>
                <a:gd name="T6" fmla="*/ 1344 w 1536"/>
                <a:gd name="T7" fmla="*/ 192 h 536"/>
                <a:gd name="T8" fmla="*/ 1536 w 1536"/>
                <a:gd name="T9" fmla="*/ 0 h 536"/>
                <a:gd name="T10" fmla="*/ 0 60000 65536"/>
                <a:gd name="T11" fmla="*/ 0 60000 65536"/>
                <a:gd name="T12" fmla="*/ 0 60000 65536"/>
                <a:gd name="T13" fmla="*/ 0 60000 65536"/>
                <a:gd name="T14" fmla="*/ 0 60000 65536"/>
                <a:gd name="T15" fmla="*/ 0 w 1536"/>
                <a:gd name="T16" fmla="*/ 0 h 536"/>
                <a:gd name="T17" fmla="*/ 1536 w 1536"/>
                <a:gd name="T18" fmla="*/ 536 h 536"/>
              </a:gdLst>
              <a:ahLst/>
              <a:cxnLst>
                <a:cxn ang="T10">
                  <a:pos x="T0" y="T1"/>
                </a:cxn>
                <a:cxn ang="T11">
                  <a:pos x="T2" y="T3"/>
                </a:cxn>
                <a:cxn ang="T12">
                  <a:pos x="T4" y="T5"/>
                </a:cxn>
                <a:cxn ang="T13">
                  <a:pos x="T6" y="T7"/>
                </a:cxn>
                <a:cxn ang="T14">
                  <a:pos x="T8" y="T9"/>
                </a:cxn>
              </a:cxnLst>
              <a:rect l="T15" t="T16" r="T17" b="T18"/>
              <a:pathLst>
                <a:path w="1536" h="536">
                  <a:moveTo>
                    <a:pt x="0" y="432"/>
                  </a:moveTo>
                  <a:cubicBezTo>
                    <a:pt x="84" y="476"/>
                    <a:pt x="168" y="520"/>
                    <a:pt x="288" y="528"/>
                  </a:cubicBezTo>
                  <a:cubicBezTo>
                    <a:pt x="408" y="536"/>
                    <a:pt x="544" y="536"/>
                    <a:pt x="720" y="480"/>
                  </a:cubicBezTo>
                  <a:cubicBezTo>
                    <a:pt x="896" y="424"/>
                    <a:pt x="1208" y="272"/>
                    <a:pt x="1344" y="192"/>
                  </a:cubicBezTo>
                  <a:cubicBezTo>
                    <a:pt x="1480" y="112"/>
                    <a:pt x="1512" y="32"/>
                    <a:pt x="1536" y="0"/>
                  </a:cubicBezTo>
                </a:path>
              </a:pathLst>
            </a:custGeom>
            <a:noFill/>
            <a:ln w="28575">
              <a:solidFill>
                <a:schemeClr val="tx1"/>
              </a:solidFill>
              <a:round/>
              <a:headEnd/>
              <a:tailEnd/>
            </a:ln>
          </p:spPr>
          <p:txBody>
            <a:bodyPr wrap="none" anchor="ctr"/>
            <a:lstStyle/>
            <a:p>
              <a:endParaRPr lang="fa-IR">
                <a:solidFill>
                  <a:srgbClr val="FFFFFF"/>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24">
                                            <p:txEl>
                                              <p:pRg st="0" end="0"/>
                                            </p:txEl>
                                          </p:spTgt>
                                        </p:tgtEl>
                                        <p:attrNameLst>
                                          <p:attrName>style.visibility</p:attrName>
                                        </p:attrNameLst>
                                      </p:cBhvr>
                                      <p:to>
                                        <p:strVal val="visible"/>
                                      </p:to>
                                    </p:set>
                                    <p:animEffect transition="in" filter="box(out)">
                                      <p:cBhvr>
                                        <p:cTn id="12" dur="500"/>
                                        <p:tgtEl>
                                          <p:spTgt spid="51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124">
                                            <p:txEl>
                                              <p:pRg st="1" end="1"/>
                                            </p:txEl>
                                          </p:spTgt>
                                        </p:tgtEl>
                                        <p:attrNameLst>
                                          <p:attrName>style.visibility</p:attrName>
                                        </p:attrNameLst>
                                      </p:cBhvr>
                                      <p:to>
                                        <p:strVal val="visible"/>
                                      </p:to>
                                    </p:set>
                                    <p:animEffect transition="in" filter="box(out)">
                                      <p:cBhvr>
                                        <p:cTn id="17" dur="500"/>
                                        <p:tgtEl>
                                          <p:spTgt spid="51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124">
                                            <p:txEl>
                                              <p:pRg st="2" end="2"/>
                                            </p:txEl>
                                          </p:spTgt>
                                        </p:tgtEl>
                                        <p:attrNameLst>
                                          <p:attrName>style.visibility</p:attrName>
                                        </p:attrNameLst>
                                      </p:cBhvr>
                                      <p:to>
                                        <p:strVal val="visible"/>
                                      </p:to>
                                    </p:set>
                                    <p:animEffect transition="in" filter="box(out)">
                                      <p:cBhvr>
                                        <p:cTn id="22" dur="500"/>
                                        <p:tgtEl>
                                          <p:spTgt spid="51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124">
                                            <p:txEl>
                                              <p:pRg st="3" end="3"/>
                                            </p:txEl>
                                          </p:spTgt>
                                        </p:tgtEl>
                                        <p:attrNameLst>
                                          <p:attrName>style.visibility</p:attrName>
                                        </p:attrNameLst>
                                      </p:cBhvr>
                                      <p:to>
                                        <p:strVal val="visible"/>
                                      </p:to>
                                    </p:set>
                                    <p:animEffect transition="in" filter="box(out)">
                                      <p:cBhvr>
                                        <p:cTn id="27" dur="500"/>
                                        <p:tgtEl>
                                          <p:spTgt spid="51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pPr eaLnBrk="1" hangingPunct="1"/>
            <a:r>
              <a:rPr lang="fa-IR" smtClean="0"/>
              <a:t>کلاه قرمز </a:t>
            </a:r>
            <a:br>
              <a:rPr lang="fa-IR" smtClean="0"/>
            </a:br>
            <a:r>
              <a:rPr lang="fa-IR" smtClean="0"/>
              <a:t>احساسات و عواطف</a:t>
            </a:r>
          </a:p>
        </p:txBody>
      </p:sp>
      <p:sp>
        <p:nvSpPr>
          <p:cNvPr id="30723" name="Content Placeholder 2"/>
          <p:cNvSpPr>
            <a:spLocks noGrp="1"/>
          </p:cNvSpPr>
          <p:nvPr>
            <p:ph idx="1"/>
          </p:nvPr>
        </p:nvSpPr>
        <p:spPr/>
        <p:txBody>
          <a:bodyPr/>
          <a:lstStyle/>
          <a:p>
            <a:pPr eaLnBrk="1" hangingPunct="1"/>
            <a:r>
              <a:rPr lang="fa-IR" smtClean="0"/>
              <a:t>دريافتهای ناگهانی، الهامات</a:t>
            </a:r>
          </a:p>
          <a:p>
            <a:pPr eaLnBrk="1" hangingPunct="1"/>
            <a:r>
              <a:rPr lang="fa-IR" smtClean="0"/>
              <a:t>نيازی به قضاوت نيست</a:t>
            </a:r>
          </a:p>
          <a:p>
            <a:pPr eaLnBrk="1" hangingPunct="1"/>
            <a:r>
              <a:rPr lang="fa-IR" smtClean="0"/>
              <a:t>نيازی به استدلال نيست</a:t>
            </a:r>
          </a:p>
          <a:p>
            <a:pPr eaLnBrk="1" hangingPunct="1"/>
            <a:r>
              <a:rPr lang="fa-IR" smtClean="0"/>
              <a:t>اگر به احساسات اجازه خروج ندهيم؟</a:t>
            </a:r>
          </a:p>
          <a:p>
            <a:pPr eaLnBrk="1" hangingPunct="1"/>
            <a:r>
              <a:rPr lang="fa-IR" smtClean="0"/>
              <a:t> يک حس ساده اوليه، تا يک الهام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pPr eaLnBrk="1" hangingPunct="1"/>
            <a:r>
              <a:rPr lang="fa-IR" smtClean="0"/>
              <a:t>تفکر با کلاه قرمز</a:t>
            </a:r>
            <a:br>
              <a:rPr lang="fa-IR" smtClean="0"/>
            </a:br>
            <a:r>
              <a:rPr lang="fa-IR" smtClean="0"/>
              <a:t>جايگاه احساسات در تفکر</a:t>
            </a:r>
          </a:p>
        </p:txBody>
      </p:sp>
      <p:sp>
        <p:nvSpPr>
          <p:cNvPr id="31747" name="Content Placeholder 2"/>
          <p:cNvSpPr>
            <a:spLocks noGrp="1"/>
          </p:cNvSpPr>
          <p:nvPr>
            <p:ph idx="1"/>
          </p:nvPr>
        </p:nvSpPr>
        <p:spPr/>
        <p:txBody>
          <a:bodyPr/>
          <a:lstStyle/>
          <a:p>
            <a:pPr eaLnBrk="1" hangingPunct="1"/>
            <a:r>
              <a:rPr lang="fa-IR" smtClean="0"/>
              <a:t>تاثير احساسات بر تفکر:</a:t>
            </a:r>
          </a:p>
          <a:p>
            <a:pPr marL="692150" lvl="1" indent="-457200" eaLnBrk="1" hangingPunct="1">
              <a:buFontTx/>
              <a:buAutoNum type="arabicPeriod"/>
            </a:pPr>
            <a:r>
              <a:rPr lang="fa-IR" smtClean="0"/>
              <a:t>وجود زمينه احساسی نيرومند تاثير گذار</a:t>
            </a:r>
          </a:p>
          <a:p>
            <a:pPr marL="692150" lvl="1" indent="-457200" eaLnBrk="1" hangingPunct="1">
              <a:buFontTx/>
              <a:buAutoNum type="arabicPeriod"/>
            </a:pPr>
            <a:r>
              <a:rPr lang="fa-IR" smtClean="0"/>
              <a:t>به وجود آمدن حس و ادراک اوليه </a:t>
            </a:r>
          </a:p>
          <a:p>
            <a:pPr marL="692150" lvl="1" indent="-457200" eaLnBrk="1" hangingPunct="1">
              <a:buFontTx/>
              <a:buAutoNum type="arabicPeriod"/>
            </a:pPr>
            <a:r>
              <a:rPr lang="fa-IR" smtClean="0"/>
              <a:t>در زمان ترسيم نقشه نهائی</a:t>
            </a:r>
          </a:p>
        </p:txBody>
      </p:sp>
      <p:pic>
        <p:nvPicPr>
          <p:cNvPr id="25604" name="Picture 4" descr="C:\Documents and Settings\Alireza\My Documents\interesting ppts\interesting2\00030946.jpg"/>
          <p:cNvPicPr>
            <a:picLocks noChangeAspect="1" noChangeArrowheads="1"/>
          </p:cNvPicPr>
          <p:nvPr/>
        </p:nvPicPr>
        <p:blipFill>
          <a:blip r:embed="rId3"/>
          <a:srcRect/>
          <a:stretch>
            <a:fillRect/>
          </a:stretch>
        </p:blipFill>
        <p:spPr bwMode="auto">
          <a:xfrm>
            <a:off x="0" y="1214438"/>
            <a:ext cx="3822700" cy="5643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anim calcmode="lin" valueType="num">
                                      <p:cBhvr additive="base">
                                        <p:cTn id="11"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74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anim calcmode="lin" valueType="num">
                                      <p:cBhvr additive="base">
                                        <p:cTn id="15"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174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anim calcmode="lin" valueType="num">
                                      <p:cBhvr additive="base">
                                        <p:cTn id="19"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اهميت خلاقيت و نوآوری در کسب و کار</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9</a:t>
            </a:fld>
            <a:endParaRPr lang="en-US"/>
          </a:p>
        </p:txBody>
      </p:sp>
      <p:pic>
        <p:nvPicPr>
          <p:cNvPr id="6" name="Picture 2" descr="C:\Documents and Settings\Alireza\My Documents\My Pictures\image04320.jpg"/>
          <p:cNvPicPr>
            <a:picLocks noGrp="1" noChangeAspect="1" noChangeArrowheads="1"/>
          </p:cNvPicPr>
          <p:nvPr>
            <p:ph idx="1"/>
          </p:nvPr>
        </p:nvPicPr>
        <p:blipFill>
          <a:blip r:embed="rId3"/>
          <a:srcRect/>
          <a:stretch>
            <a:fillRect/>
          </a:stretch>
        </p:blipFill>
        <p:spPr bwMode="auto">
          <a:xfrm>
            <a:off x="1716460" y="1774825"/>
            <a:ext cx="5711080"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42910" y="142852"/>
            <a:ext cx="7772400" cy="1143001"/>
          </a:xfrm>
          <a:noFill/>
          <a:ln>
            <a:solidFill>
              <a:schemeClr val="bg1"/>
            </a:solidFill>
          </a:ln>
        </p:spPr>
        <p:txBody>
          <a:bodyPr/>
          <a:lstStyle/>
          <a:p>
            <a:pPr algn="r" rtl="1">
              <a:defRPr/>
            </a:pPr>
            <a:r>
              <a:rPr lang="fa-IR" dirty="0" smtClean="0"/>
              <a:t>کلاه سياه</a:t>
            </a:r>
            <a:endParaRPr lang="en-GB" dirty="0" smtClean="0">
              <a:cs typeface="Times New Roman" pitchFamily="18" charset="0"/>
            </a:endParaRPr>
          </a:p>
        </p:txBody>
      </p:sp>
      <p:sp>
        <p:nvSpPr>
          <p:cNvPr id="11267" name="Rectangle 3"/>
          <p:cNvSpPr>
            <a:spLocks noGrp="1" noChangeArrowheads="1"/>
          </p:cNvSpPr>
          <p:nvPr>
            <p:ph type="body" sz="half" idx="2"/>
          </p:nvPr>
        </p:nvSpPr>
        <p:spPr/>
        <p:txBody>
          <a:bodyPr/>
          <a:lstStyle/>
          <a:p>
            <a:pPr algn="r" rtl="1"/>
            <a:r>
              <a:rPr lang="fa-IR" sz="2800" dirty="0" smtClean="0"/>
              <a:t>کلاه احتياط</a:t>
            </a:r>
            <a:r>
              <a:rPr lang="en-GB" sz="2800" dirty="0" smtClean="0">
                <a:cs typeface="Arial" pitchFamily="34" charset="0"/>
              </a:rPr>
              <a:t>.</a:t>
            </a:r>
          </a:p>
          <a:p>
            <a:pPr algn="r" rtl="1"/>
            <a:r>
              <a:rPr lang="fa-IR" sz="2800" dirty="0" smtClean="0"/>
              <a:t>متوجه خطاها و نقطه ضعفهاست.</a:t>
            </a:r>
            <a:endParaRPr lang="en-GB" sz="2800" dirty="0" smtClean="0">
              <a:cs typeface="Arial" pitchFamily="34" charset="0"/>
            </a:endParaRPr>
          </a:p>
          <a:p>
            <a:pPr algn="r" rtl="1"/>
            <a:r>
              <a:rPr lang="fa-IR" sz="2800" dirty="0" smtClean="0"/>
              <a:t>چه خطرهائی يا مخاطراتی محتمل است؟</a:t>
            </a:r>
            <a:endParaRPr lang="en-GB" sz="2800" dirty="0" smtClean="0">
              <a:cs typeface="Arial" pitchFamily="34" charset="0"/>
            </a:endParaRPr>
          </a:p>
          <a:p>
            <a:pPr algn="r" rtl="1"/>
            <a:r>
              <a:rPr lang="fa-IR" sz="2800" dirty="0" smtClean="0"/>
              <a:t>مشکلات و سختيها را می شناسد</a:t>
            </a:r>
            <a:endParaRPr lang="en-GB" sz="2800" dirty="0" smtClean="0">
              <a:cs typeface="Arial" pitchFamily="34" charset="0"/>
            </a:endParaRPr>
          </a:p>
          <a:p>
            <a:pPr algn="r" rtl="1"/>
            <a:endParaRPr lang="en-GB" sz="2800" dirty="0" smtClean="0">
              <a:cs typeface="Arial" pitchFamily="34" charset="0"/>
            </a:endParaRPr>
          </a:p>
          <a:p>
            <a:pPr algn="r" rtl="1"/>
            <a:endParaRPr lang="en-GB" sz="2800" dirty="0" smtClean="0">
              <a:cs typeface="Arial" pitchFamily="34" charset="0"/>
            </a:endParaRPr>
          </a:p>
          <a:p>
            <a:pPr algn="r" rtl="1"/>
            <a:endParaRPr lang="en-GB" sz="2800" dirty="0" smtClean="0">
              <a:cs typeface="Arial" pitchFamily="34" charset="0"/>
            </a:endParaRPr>
          </a:p>
          <a:p>
            <a:pPr algn="r" rtl="1"/>
            <a:endParaRPr lang="en-GB" sz="2800" dirty="0" smtClean="0">
              <a:cs typeface="Arial" pitchFamily="34" charset="0"/>
            </a:endParaRPr>
          </a:p>
        </p:txBody>
      </p:sp>
      <p:grpSp>
        <p:nvGrpSpPr>
          <p:cNvPr id="2" name="Group 11"/>
          <p:cNvGrpSpPr>
            <a:grpSpLocks/>
          </p:cNvGrpSpPr>
          <p:nvPr/>
        </p:nvGrpSpPr>
        <p:grpSpPr bwMode="auto">
          <a:xfrm>
            <a:off x="457200" y="2362200"/>
            <a:ext cx="3937000" cy="3276600"/>
            <a:chOff x="288" y="1488"/>
            <a:chExt cx="2480" cy="2064"/>
          </a:xfrm>
          <a:solidFill>
            <a:schemeClr val="tx1"/>
          </a:solidFill>
        </p:grpSpPr>
        <p:grpSp>
          <p:nvGrpSpPr>
            <p:cNvPr id="3" name="Group 4"/>
            <p:cNvGrpSpPr>
              <a:grpSpLocks/>
            </p:cNvGrpSpPr>
            <p:nvPr/>
          </p:nvGrpSpPr>
          <p:grpSpPr bwMode="auto">
            <a:xfrm>
              <a:off x="288" y="1488"/>
              <a:ext cx="2480" cy="2064"/>
              <a:chOff x="192" y="1632"/>
              <a:chExt cx="2480" cy="2064"/>
            </a:xfrm>
            <a:grpFill/>
          </p:grpSpPr>
          <p:sp>
            <p:nvSpPr>
              <p:cNvPr id="33799" name="Freeform 5"/>
              <p:cNvSpPr>
                <a:spLocks/>
              </p:cNvSpPr>
              <p:nvPr/>
            </p:nvSpPr>
            <p:spPr bwMode="auto">
              <a:xfrm>
                <a:off x="528" y="1632"/>
                <a:ext cx="1632" cy="1608"/>
              </a:xfrm>
              <a:custGeom>
                <a:avLst/>
                <a:gdLst>
                  <a:gd name="T0" fmla="*/ 344 w 1632"/>
                  <a:gd name="T1" fmla="*/ 1368 h 1608"/>
                  <a:gd name="T2" fmla="*/ 104 w 1632"/>
                  <a:gd name="T3" fmla="*/ 600 h 1608"/>
                  <a:gd name="T4" fmla="*/ 968 w 1632"/>
                  <a:gd name="T5" fmla="*/ 72 h 1608"/>
                  <a:gd name="T6" fmla="*/ 1544 w 1632"/>
                  <a:gd name="T7" fmla="*/ 168 h 1608"/>
                  <a:gd name="T8" fmla="*/ 1496 w 1632"/>
                  <a:gd name="T9" fmla="*/ 1032 h 1608"/>
                  <a:gd name="T10" fmla="*/ 1352 w 1632"/>
                  <a:gd name="T11" fmla="*/ 1608 h 1608"/>
                  <a:gd name="T12" fmla="*/ 0 60000 65536"/>
                  <a:gd name="T13" fmla="*/ 0 60000 65536"/>
                  <a:gd name="T14" fmla="*/ 0 60000 65536"/>
                  <a:gd name="T15" fmla="*/ 0 60000 65536"/>
                  <a:gd name="T16" fmla="*/ 0 60000 65536"/>
                  <a:gd name="T17" fmla="*/ 0 60000 65536"/>
                  <a:gd name="T18" fmla="*/ 0 w 1632"/>
                  <a:gd name="T19" fmla="*/ 0 h 1608"/>
                  <a:gd name="T20" fmla="*/ 1632 w 1632"/>
                  <a:gd name="T21" fmla="*/ 1608 h 1608"/>
                </a:gdLst>
                <a:ahLst/>
                <a:cxnLst>
                  <a:cxn ang="T12">
                    <a:pos x="T0" y="T1"/>
                  </a:cxn>
                  <a:cxn ang="T13">
                    <a:pos x="T2" y="T3"/>
                  </a:cxn>
                  <a:cxn ang="T14">
                    <a:pos x="T4" y="T5"/>
                  </a:cxn>
                  <a:cxn ang="T15">
                    <a:pos x="T6" y="T7"/>
                  </a:cxn>
                  <a:cxn ang="T16">
                    <a:pos x="T8" y="T9"/>
                  </a:cxn>
                  <a:cxn ang="T17">
                    <a:pos x="T10" y="T11"/>
                  </a:cxn>
                </a:cxnLst>
                <a:rect l="T18" t="T19" r="T20" b="T21"/>
                <a:pathLst>
                  <a:path w="1632" h="1608">
                    <a:moveTo>
                      <a:pt x="344" y="1368"/>
                    </a:moveTo>
                    <a:cubicBezTo>
                      <a:pt x="172" y="1092"/>
                      <a:pt x="0" y="816"/>
                      <a:pt x="104" y="600"/>
                    </a:cubicBezTo>
                    <a:cubicBezTo>
                      <a:pt x="208" y="384"/>
                      <a:pt x="728" y="144"/>
                      <a:pt x="968" y="72"/>
                    </a:cubicBezTo>
                    <a:cubicBezTo>
                      <a:pt x="1208" y="0"/>
                      <a:pt x="1456" y="8"/>
                      <a:pt x="1544" y="168"/>
                    </a:cubicBezTo>
                    <a:cubicBezTo>
                      <a:pt x="1632" y="328"/>
                      <a:pt x="1528" y="792"/>
                      <a:pt x="1496" y="1032"/>
                    </a:cubicBezTo>
                    <a:cubicBezTo>
                      <a:pt x="1464" y="1272"/>
                      <a:pt x="1376" y="1504"/>
                      <a:pt x="1352" y="1608"/>
                    </a:cubicBezTo>
                  </a:path>
                </a:pathLst>
              </a:custGeom>
              <a:grpFill/>
              <a:ln w="31750">
                <a:solidFill>
                  <a:schemeClr val="bg1"/>
                </a:solidFill>
                <a:round/>
                <a:headEnd/>
                <a:tailEnd/>
              </a:ln>
            </p:spPr>
            <p:txBody>
              <a:bodyPr wrap="none" anchor="ctr"/>
              <a:lstStyle/>
              <a:p>
                <a:pPr>
                  <a:defRPr/>
                </a:pPr>
                <a:endParaRPr lang="fa-IR">
                  <a:solidFill>
                    <a:srgbClr val="FFFFFF"/>
                  </a:solidFill>
                </a:endParaRPr>
              </a:p>
            </p:txBody>
          </p:sp>
          <p:sp>
            <p:nvSpPr>
              <p:cNvPr id="33800" name="Freeform 6"/>
              <p:cNvSpPr>
                <a:spLocks/>
              </p:cNvSpPr>
              <p:nvPr/>
            </p:nvSpPr>
            <p:spPr bwMode="auto">
              <a:xfrm>
                <a:off x="192" y="2640"/>
                <a:ext cx="2480" cy="1056"/>
              </a:xfrm>
              <a:custGeom>
                <a:avLst/>
                <a:gdLst>
                  <a:gd name="T0" fmla="*/ 512 w 2480"/>
                  <a:gd name="T1" fmla="*/ 88 h 1056"/>
                  <a:gd name="T2" fmla="*/ 416 w 2480"/>
                  <a:gd name="T3" fmla="*/ 88 h 1056"/>
                  <a:gd name="T4" fmla="*/ 176 w 2480"/>
                  <a:gd name="T5" fmla="*/ 616 h 1056"/>
                  <a:gd name="T6" fmla="*/ 1472 w 2480"/>
                  <a:gd name="T7" fmla="*/ 1048 h 1056"/>
                  <a:gd name="T8" fmla="*/ 2336 w 2480"/>
                  <a:gd name="T9" fmla="*/ 664 h 1056"/>
                  <a:gd name="T10" fmla="*/ 2336 w 2480"/>
                  <a:gd name="T11" fmla="*/ 568 h 1056"/>
                  <a:gd name="T12" fmla="*/ 2000 w 2480"/>
                  <a:gd name="T13" fmla="*/ 184 h 1056"/>
                  <a:gd name="T14" fmla="*/ 1760 w 2480"/>
                  <a:gd name="T15" fmla="*/ 184 h 105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056"/>
                  <a:gd name="T26" fmla="*/ 2480 w 2480"/>
                  <a:gd name="T27" fmla="*/ 1056 h 10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056">
                    <a:moveTo>
                      <a:pt x="512" y="88"/>
                    </a:moveTo>
                    <a:cubicBezTo>
                      <a:pt x="492" y="44"/>
                      <a:pt x="472" y="0"/>
                      <a:pt x="416" y="88"/>
                    </a:cubicBezTo>
                    <a:cubicBezTo>
                      <a:pt x="360" y="176"/>
                      <a:pt x="0" y="456"/>
                      <a:pt x="176" y="616"/>
                    </a:cubicBezTo>
                    <a:cubicBezTo>
                      <a:pt x="352" y="776"/>
                      <a:pt x="1112" y="1040"/>
                      <a:pt x="1472" y="1048"/>
                    </a:cubicBezTo>
                    <a:cubicBezTo>
                      <a:pt x="1832" y="1056"/>
                      <a:pt x="2192" y="744"/>
                      <a:pt x="2336" y="664"/>
                    </a:cubicBezTo>
                    <a:cubicBezTo>
                      <a:pt x="2480" y="584"/>
                      <a:pt x="2392" y="648"/>
                      <a:pt x="2336" y="568"/>
                    </a:cubicBezTo>
                    <a:cubicBezTo>
                      <a:pt x="2280" y="488"/>
                      <a:pt x="2096" y="248"/>
                      <a:pt x="2000" y="184"/>
                    </a:cubicBezTo>
                    <a:cubicBezTo>
                      <a:pt x="1904" y="120"/>
                      <a:pt x="1800" y="184"/>
                      <a:pt x="1760" y="184"/>
                    </a:cubicBezTo>
                  </a:path>
                </a:pathLst>
              </a:custGeom>
              <a:grpFill/>
              <a:ln w="31750">
                <a:solidFill>
                  <a:schemeClr val="bg1"/>
                </a:solidFill>
                <a:round/>
                <a:headEnd/>
                <a:tailEnd/>
              </a:ln>
            </p:spPr>
            <p:txBody>
              <a:bodyPr wrap="none" anchor="ctr"/>
              <a:lstStyle/>
              <a:p>
                <a:pPr>
                  <a:defRPr/>
                </a:pPr>
                <a:endParaRPr lang="fa-IR">
                  <a:solidFill>
                    <a:srgbClr val="FFFFFF"/>
                  </a:solidFill>
                </a:endParaRPr>
              </a:p>
            </p:txBody>
          </p:sp>
          <p:sp>
            <p:nvSpPr>
              <p:cNvPr id="28681" name="Freeform 7"/>
              <p:cNvSpPr>
                <a:spLocks/>
              </p:cNvSpPr>
              <p:nvPr/>
            </p:nvSpPr>
            <p:spPr bwMode="auto">
              <a:xfrm>
                <a:off x="864" y="3024"/>
                <a:ext cx="1008" cy="288"/>
              </a:xfrm>
              <a:custGeom>
                <a:avLst/>
                <a:gdLst>
                  <a:gd name="T0" fmla="*/ 0 w 1008"/>
                  <a:gd name="T1" fmla="*/ 0 h 288"/>
                  <a:gd name="T2" fmla="*/ 144 w 1008"/>
                  <a:gd name="T3" fmla="*/ 192 h 288"/>
                  <a:gd name="T4" fmla="*/ 720 w 1008"/>
                  <a:gd name="T5" fmla="*/ 288 h 288"/>
                  <a:gd name="T6" fmla="*/ 1008 w 1008"/>
                  <a:gd name="T7" fmla="*/ 192 h 288"/>
                  <a:gd name="T8" fmla="*/ 0 60000 65536"/>
                  <a:gd name="T9" fmla="*/ 0 60000 65536"/>
                  <a:gd name="T10" fmla="*/ 0 60000 65536"/>
                  <a:gd name="T11" fmla="*/ 0 60000 65536"/>
                  <a:gd name="T12" fmla="*/ 0 w 1008"/>
                  <a:gd name="T13" fmla="*/ 0 h 288"/>
                  <a:gd name="T14" fmla="*/ 1008 w 1008"/>
                  <a:gd name="T15" fmla="*/ 288 h 288"/>
                </a:gdLst>
                <a:ahLst/>
                <a:cxnLst>
                  <a:cxn ang="T8">
                    <a:pos x="T0" y="T1"/>
                  </a:cxn>
                  <a:cxn ang="T9">
                    <a:pos x="T2" y="T3"/>
                  </a:cxn>
                  <a:cxn ang="T10">
                    <a:pos x="T4" y="T5"/>
                  </a:cxn>
                  <a:cxn ang="T11">
                    <a:pos x="T6" y="T7"/>
                  </a:cxn>
                </a:cxnLst>
                <a:rect l="T12" t="T13" r="T14" b="T15"/>
                <a:pathLst>
                  <a:path w="1008" h="288">
                    <a:moveTo>
                      <a:pt x="0" y="0"/>
                    </a:moveTo>
                    <a:cubicBezTo>
                      <a:pt x="12" y="72"/>
                      <a:pt x="24" y="144"/>
                      <a:pt x="144" y="192"/>
                    </a:cubicBezTo>
                    <a:cubicBezTo>
                      <a:pt x="264" y="240"/>
                      <a:pt x="576" y="288"/>
                      <a:pt x="720" y="288"/>
                    </a:cubicBezTo>
                    <a:cubicBezTo>
                      <a:pt x="864" y="288"/>
                      <a:pt x="936" y="240"/>
                      <a:pt x="1008" y="192"/>
                    </a:cubicBezTo>
                  </a:path>
                </a:pathLst>
              </a:custGeom>
              <a:grpFill/>
              <a:ln w="31750">
                <a:solidFill>
                  <a:schemeClr val="bg1"/>
                </a:solidFill>
                <a:round/>
                <a:headEnd/>
                <a:tailEnd/>
              </a:ln>
            </p:spPr>
            <p:txBody>
              <a:bodyPr wrap="none" anchor="ctr"/>
              <a:lstStyle/>
              <a:p>
                <a:endParaRPr lang="fa-IR">
                  <a:solidFill>
                    <a:srgbClr val="FFFFFF"/>
                  </a:solidFill>
                </a:endParaRPr>
              </a:p>
            </p:txBody>
          </p:sp>
        </p:grpSp>
        <p:sp>
          <p:nvSpPr>
            <p:cNvPr id="28678" name="Freeform 10"/>
            <p:cNvSpPr>
              <a:spLocks/>
            </p:cNvSpPr>
            <p:nvPr/>
          </p:nvSpPr>
          <p:spPr bwMode="auto">
            <a:xfrm>
              <a:off x="720" y="1776"/>
              <a:ext cx="1488" cy="616"/>
            </a:xfrm>
            <a:custGeom>
              <a:avLst/>
              <a:gdLst>
                <a:gd name="T0" fmla="*/ 0 w 1488"/>
                <a:gd name="T1" fmla="*/ 480 h 616"/>
                <a:gd name="T2" fmla="*/ 96 w 1488"/>
                <a:gd name="T3" fmla="*/ 576 h 616"/>
                <a:gd name="T4" fmla="*/ 528 w 1488"/>
                <a:gd name="T5" fmla="*/ 576 h 616"/>
                <a:gd name="T6" fmla="*/ 1248 w 1488"/>
                <a:gd name="T7" fmla="*/ 336 h 616"/>
                <a:gd name="T8" fmla="*/ 1488 w 1488"/>
                <a:gd name="T9" fmla="*/ 0 h 616"/>
                <a:gd name="T10" fmla="*/ 0 60000 65536"/>
                <a:gd name="T11" fmla="*/ 0 60000 65536"/>
                <a:gd name="T12" fmla="*/ 0 60000 65536"/>
                <a:gd name="T13" fmla="*/ 0 60000 65536"/>
                <a:gd name="T14" fmla="*/ 0 60000 65536"/>
                <a:gd name="T15" fmla="*/ 0 w 1488"/>
                <a:gd name="T16" fmla="*/ 0 h 616"/>
                <a:gd name="T17" fmla="*/ 1488 w 1488"/>
                <a:gd name="T18" fmla="*/ 616 h 616"/>
              </a:gdLst>
              <a:ahLst/>
              <a:cxnLst>
                <a:cxn ang="T10">
                  <a:pos x="T0" y="T1"/>
                </a:cxn>
                <a:cxn ang="T11">
                  <a:pos x="T2" y="T3"/>
                </a:cxn>
                <a:cxn ang="T12">
                  <a:pos x="T4" y="T5"/>
                </a:cxn>
                <a:cxn ang="T13">
                  <a:pos x="T6" y="T7"/>
                </a:cxn>
                <a:cxn ang="T14">
                  <a:pos x="T8" y="T9"/>
                </a:cxn>
              </a:cxnLst>
              <a:rect l="T15" t="T16" r="T17" b="T18"/>
              <a:pathLst>
                <a:path w="1488" h="616">
                  <a:moveTo>
                    <a:pt x="0" y="480"/>
                  </a:moveTo>
                  <a:cubicBezTo>
                    <a:pt x="4" y="520"/>
                    <a:pt x="8" y="560"/>
                    <a:pt x="96" y="576"/>
                  </a:cubicBezTo>
                  <a:cubicBezTo>
                    <a:pt x="184" y="592"/>
                    <a:pt x="336" y="616"/>
                    <a:pt x="528" y="576"/>
                  </a:cubicBezTo>
                  <a:cubicBezTo>
                    <a:pt x="720" y="536"/>
                    <a:pt x="1088" y="432"/>
                    <a:pt x="1248" y="336"/>
                  </a:cubicBezTo>
                  <a:cubicBezTo>
                    <a:pt x="1408" y="240"/>
                    <a:pt x="1448" y="120"/>
                    <a:pt x="1488" y="0"/>
                  </a:cubicBezTo>
                </a:path>
              </a:pathLst>
            </a:custGeom>
            <a:grpFill/>
            <a:ln w="31750">
              <a:solidFill>
                <a:schemeClr val="bg1"/>
              </a:solidFill>
              <a:round/>
              <a:headEnd/>
              <a:tailEnd/>
            </a:ln>
          </p:spPr>
          <p:txBody>
            <a:bodyPr wrap="none" anchor="ctr"/>
            <a:lstStyle/>
            <a:p>
              <a:endParaRPr lang="fa-IR">
                <a:solidFill>
                  <a:srgbClr val="FFFFFF"/>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0" fill="hold"/>
                                        <p:tgtEl>
                                          <p:spTgt spid="11267">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0" fill="hold"/>
                                        <p:tgtEl>
                                          <p:spTgt spid="11267">
                                            <p:txEl>
                                              <p:pRg st="1" end="1"/>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0" fill="hold"/>
                                        <p:tgtEl>
                                          <p:spTgt spid="11267">
                                            <p:txEl>
                                              <p:pRg st="2" end="2"/>
                                            </p:txEl>
                                          </p:spTgt>
                                        </p:tgtEl>
                                        <p:attrNameLst>
                                          <p:attrName>ppt_x</p:attrName>
                                        </p:attrNameLst>
                                      </p:cBhvr>
                                      <p:tavLst>
                                        <p:tav tm="0">
                                          <p:val>
                                            <p:strVal val="1+#ppt_w/2"/>
                                          </p:val>
                                        </p:tav>
                                        <p:tav tm="100000">
                                          <p:val>
                                            <p:strVal val="#ppt_x"/>
                                          </p:val>
                                        </p:tav>
                                      </p:tavLst>
                                    </p:anim>
                                    <p:anim calcmode="lin" valueType="num">
                                      <p:cBhvr additive="base">
                                        <p:cTn id="20" dur="50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0" fill="hold"/>
                                        <p:tgtEl>
                                          <p:spTgt spid="11267">
                                            <p:txEl>
                                              <p:pRg st="3" end="3"/>
                                            </p:txEl>
                                          </p:spTgt>
                                        </p:tgtEl>
                                        <p:attrNameLst>
                                          <p:attrName>ppt_x</p:attrName>
                                        </p:attrNameLst>
                                      </p:cBhvr>
                                      <p:tavLst>
                                        <p:tav tm="0">
                                          <p:val>
                                            <p:strVal val="1+#ppt_w/2"/>
                                          </p:val>
                                        </p:tav>
                                        <p:tav tm="100000">
                                          <p:val>
                                            <p:strVal val="#ppt_x"/>
                                          </p:val>
                                        </p:tav>
                                      </p:tavLst>
                                    </p:anim>
                                    <p:anim calcmode="lin" valueType="num">
                                      <p:cBhvr additive="base">
                                        <p:cTn id="26" dur="50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fa-IR" smtClean="0"/>
              <a:t>کلاه سياه</a:t>
            </a:r>
          </a:p>
        </p:txBody>
      </p:sp>
      <p:sp>
        <p:nvSpPr>
          <p:cNvPr id="39939" name="Content Placeholder 2"/>
          <p:cNvSpPr>
            <a:spLocks noGrp="1"/>
          </p:cNvSpPr>
          <p:nvPr>
            <p:ph idx="1"/>
          </p:nvPr>
        </p:nvSpPr>
        <p:spPr/>
        <p:txBody>
          <a:bodyPr/>
          <a:lstStyle/>
          <a:p>
            <a:r>
              <a:rPr lang="fa-IR" smtClean="0"/>
              <a:t>منفی گرائی منطقی</a:t>
            </a:r>
          </a:p>
          <a:p>
            <a:r>
              <a:rPr lang="fa-IR" smtClean="0"/>
              <a:t>داوری منتقدانه</a:t>
            </a:r>
          </a:p>
          <a:p>
            <a:r>
              <a:rPr lang="fa-IR" smtClean="0"/>
              <a:t>بدبينی</a:t>
            </a:r>
          </a:p>
          <a:p>
            <a:r>
              <a:rPr lang="fa-IR" smtClean="0"/>
              <a:t>احساس راحتی</a:t>
            </a:r>
          </a:p>
          <a:p>
            <a:r>
              <a:rPr lang="fa-IR" smtClean="0"/>
              <a:t>نگاه منطقی است نه احساسی</a:t>
            </a:r>
          </a:p>
          <a:p>
            <a:r>
              <a:rPr lang="fa-IR" smtClean="0"/>
              <a:t>چرا دو کلاه برای تفکر منطقی؟ زرد و سياه؟</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r>
              <a:rPr lang="fa-IR" smtClean="0"/>
              <a:t>تفکر با کلاه سياه </a:t>
            </a:r>
            <a:br>
              <a:rPr lang="fa-IR" smtClean="0"/>
            </a:br>
            <a:r>
              <a:rPr lang="fa-IR" smtClean="0"/>
              <a:t>خلاصه</a:t>
            </a:r>
          </a:p>
        </p:txBody>
      </p:sp>
      <p:sp>
        <p:nvSpPr>
          <p:cNvPr id="45059" name="Content Placeholder 2"/>
          <p:cNvSpPr>
            <a:spLocks noGrp="1"/>
          </p:cNvSpPr>
          <p:nvPr>
            <p:ph idx="1"/>
          </p:nvPr>
        </p:nvSpPr>
        <p:spPr/>
        <p:txBody>
          <a:bodyPr/>
          <a:lstStyle/>
          <a:p>
            <a:pPr marL="514350" indent="-514350">
              <a:buFont typeface="Calibri" pitchFamily="34" charset="0"/>
              <a:buAutoNum type="arabicPeriod"/>
            </a:pPr>
            <a:r>
              <a:rPr lang="fa-IR" smtClean="0"/>
              <a:t>به موارد نادرست، اشتباهات ، و خطاها اشاره دارد</a:t>
            </a:r>
          </a:p>
          <a:p>
            <a:pPr marL="514350" indent="-514350">
              <a:buFont typeface="Calibri" pitchFamily="34" charset="0"/>
              <a:buAutoNum type="arabicPeriod"/>
            </a:pPr>
            <a:r>
              <a:rPr lang="fa-IR" smtClean="0"/>
              <a:t>کلاه سياه در پی مجادله نيست</a:t>
            </a:r>
          </a:p>
          <a:p>
            <a:pPr marL="514350" indent="-514350">
              <a:buFont typeface="Calibri" pitchFamily="34" charset="0"/>
              <a:buAutoNum type="arabicPeriod"/>
            </a:pPr>
            <a:r>
              <a:rPr lang="fa-IR" smtClean="0"/>
              <a:t>خطاهائی که در روند تفکريا کفت و گو هستند می بيند</a:t>
            </a:r>
          </a:p>
          <a:p>
            <a:pPr marL="514350" indent="-514350">
              <a:buFont typeface="Calibri" pitchFamily="34" charset="0"/>
              <a:buAutoNum type="arabicPeriod"/>
            </a:pPr>
            <a:r>
              <a:rPr lang="fa-IR" smtClean="0"/>
              <a:t>سوالات منفی می پرسد</a:t>
            </a:r>
          </a:p>
          <a:p>
            <a:pPr marL="514350" indent="-514350">
              <a:buFont typeface="Calibri" pitchFamily="34" charset="0"/>
              <a:buAutoNum type="arabicPeriod"/>
            </a:pPr>
            <a:r>
              <a:rPr lang="fa-IR" smtClean="0"/>
              <a:t>برای طرح احساسات منفی نبايد استفاده شود</a:t>
            </a:r>
          </a:p>
          <a:p>
            <a:pPr marL="514350" indent="-514350">
              <a:buFont typeface="Calibri" pitchFamily="34" charset="0"/>
              <a:buAutoNum type="arabicPeriod"/>
            </a:pPr>
            <a:r>
              <a:rPr lang="fa-IR" smtClean="0"/>
              <a:t>در برخورد با نظرات نو بايد قبل از کلاه سياه از کلاه زرد استفاده شود.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457200" y="2209800"/>
            <a:ext cx="3962400" cy="3276600"/>
            <a:chOff x="-1344" y="1344"/>
            <a:chExt cx="2480" cy="2064"/>
          </a:xfrm>
        </p:grpSpPr>
        <p:grpSp>
          <p:nvGrpSpPr>
            <p:cNvPr id="3" name="Group 4"/>
            <p:cNvGrpSpPr>
              <a:grpSpLocks/>
            </p:cNvGrpSpPr>
            <p:nvPr/>
          </p:nvGrpSpPr>
          <p:grpSpPr bwMode="auto">
            <a:xfrm>
              <a:off x="-1344" y="1344"/>
              <a:ext cx="2480" cy="2064"/>
              <a:chOff x="192" y="1632"/>
              <a:chExt cx="2480" cy="2064"/>
            </a:xfrm>
          </p:grpSpPr>
          <p:sp>
            <p:nvSpPr>
              <p:cNvPr id="35853" name="Freeform 5"/>
              <p:cNvSpPr>
                <a:spLocks/>
              </p:cNvSpPr>
              <p:nvPr/>
            </p:nvSpPr>
            <p:spPr bwMode="auto">
              <a:xfrm>
                <a:off x="528" y="1632"/>
                <a:ext cx="1632" cy="1608"/>
              </a:xfrm>
              <a:custGeom>
                <a:avLst/>
                <a:gdLst>
                  <a:gd name="T0" fmla="*/ 344 w 1632"/>
                  <a:gd name="T1" fmla="*/ 1368 h 1608"/>
                  <a:gd name="T2" fmla="*/ 104 w 1632"/>
                  <a:gd name="T3" fmla="*/ 600 h 1608"/>
                  <a:gd name="T4" fmla="*/ 968 w 1632"/>
                  <a:gd name="T5" fmla="*/ 72 h 1608"/>
                  <a:gd name="T6" fmla="*/ 1544 w 1632"/>
                  <a:gd name="T7" fmla="*/ 168 h 1608"/>
                  <a:gd name="T8" fmla="*/ 1496 w 1632"/>
                  <a:gd name="T9" fmla="*/ 1032 h 1608"/>
                  <a:gd name="T10" fmla="*/ 1352 w 1632"/>
                  <a:gd name="T11" fmla="*/ 1608 h 1608"/>
                  <a:gd name="T12" fmla="*/ 0 60000 65536"/>
                  <a:gd name="T13" fmla="*/ 0 60000 65536"/>
                  <a:gd name="T14" fmla="*/ 0 60000 65536"/>
                  <a:gd name="T15" fmla="*/ 0 60000 65536"/>
                  <a:gd name="T16" fmla="*/ 0 60000 65536"/>
                  <a:gd name="T17" fmla="*/ 0 60000 65536"/>
                  <a:gd name="T18" fmla="*/ 0 w 1632"/>
                  <a:gd name="T19" fmla="*/ 0 h 1608"/>
                  <a:gd name="T20" fmla="*/ 1632 w 1632"/>
                  <a:gd name="T21" fmla="*/ 1608 h 1608"/>
                </a:gdLst>
                <a:ahLst/>
                <a:cxnLst>
                  <a:cxn ang="T12">
                    <a:pos x="T0" y="T1"/>
                  </a:cxn>
                  <a:cxn ang="T13">
                    <a:pos x="T2" y="T3"/>
                  </a:cxn>
                  <a:cxn ang="T14">
                    <a:pos x="T4" y="T5"/>
                  </a:cxn>
                  <a:cxn ang="T15">
                    <a:pos x="T6" y="T7"/>
                  </a:cxn>
                  <a:cxn ang="T16">
                    <a:pos x="T8" y="T9"/>
                  </a:cxn>
                  <a:cxn ang="T17">
                    <a:pos x="T10" y="T11"/>
                  </a:cxn>
                </a:cxnLst>
                <a:rect l="T18" t="T19" r="T20" b="T21"/>
                <a:pathLst>
                  <a:path w="1632" h="1608">
                    <a:moveTo>
                      <a:pt x="344" y="1368"/>
                    </a:moveTo>
                    <a:cubicBezTo>
                      <a:pt x="172" y="1092"/>
                      <a:pt x="0" y="816"/>
                      <a:pt x="104" y="600"/>
                    </a:cubicBezTo>
                    <a:cubicBezTo>
                      <a:pt x="208" y="384"/>
                      <a:pt x="728" y="144"/>
                      <a:pt x="968" y="72"/>
                    </a:cubicBezTo>
                    <a:cubicBezTo>
                      <a:pt x="1208" y="0"/>
                      <a:pt x="1456" y="8"/>
                      <a:pt x="1544" y="168"/>
                    </a:cubicBezTo>
                    <a:cubicBezTo>
                      <a:pt x="1632" y="328"/>
                      <a:pt x="1528" y="792"/>
                      <a:pt x="1496" y="1032"/>
                    </a:cubicBezTo>
                    <a:cubicBezTo>
                      <a:pt x="1464" y="1272"/>
                      <a:pt x="1376" y="1504"/>
                      <a:pt x="1352" y="1608"/>
                    </a:cubicBezTo>
                  </a:path>
                </a:pathLst>
              </a:custGeom>
              <a:solidFill>
                <a:srgbClr val="FFFF00"/>
              </a:solidFill>
              <a:ln w="57150">
                <a:solidFill>
                  <a:schemeClr val="tx1"/>
                </a:solidFill>
                <a:round/>
                <a:headEnd/>
                <a:tailEnd/>
              </a:ln>
            </p:spPr>
            <p:txBody>
              <a:bodyPr wrap="none" anchor="ctr"/>
              <a:lstStyle/>
              <a:p>
                <a:endParaRPr lang="fa-IR">
                  <a:solidFill>
                    <a:srgbClr val="FFFFFF"/>
                  </a:solidFill>
                </a:endParaRPr>
              </a:p>
            </p:txBody>
          </p:sp>
          <p:sp>
            <p:nvSpPr>
              <p:cNvPr id="35854" name="Freeform 6"/>
              <p:cNvSpPr>
                <a:spLocks/>
              </p:cNvSpPr>
              <p:nvPr/>
            </p:nvSpPr>
            <p:spPr bwMode="auto">
              <a:xfrm>
                <a:off x="192" y="2640"/>
                <a:ext cx="2480" cy="1056"/>
              </a:xfrm>
              <a:custGeom>
                <a:avLst/>
                <a:gdLst>
                  <a:gd name="T0" fmla="*/ 512 w 2480"/>
                  <a:gd name="T1" fmla="*/ 88 h 1056"/>
                  <a:gd name="T2" fmla="*/ 416 w 2480"/>
                  <a:gd name="T3" fmla="*/ 88 h 1056"/>
                  <a:gd name="T4" fmla="*/ 176 w 2480"/>
                  <a:gd name="T5" fmla="*/ 616 h 1056"/>
                  <a:gd name="T6" fmla="*/ 1472 w 2480"/>
                  <a:gd name="T7" fmla="*/ 1048 h 1056"/>
                  <a:gd name="T8" fmla="*/ 2336 w 2480"/>
                  <a:gd name="T9" fmla="*/ 664 h 1056"/>
                  <a:gd name="T10" fmla="*/ 2336 w 2480"/>
                  <a:gd name="T11" fmla="*/ 568 h 1056"/>
                  <a:gd name="T12" fmla="*/ 2000 w 2480"/>
                  <a:gd name="T13" fmla="*/ 184 h 1056"/>
                  <a:gd name="T14" fmla="*/ 1760 w 2480"/>
                  <a:gd name="T15" fmla="*/ 184 h 105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056"/>
                  <a:gd name="T26" fmla="*/ 2480 w 2480"/>
                  <a:gd name="T27" fmla="*/ 1056 h 10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056">
                    <a:moveTo>
                      <a:pt x="512" y="88"/>
                    </a:moveTo>
                    <a:cubicBezTo>
                      <a:pt x="492" y="44"/>
                      <a:pt x="472" y="0"/>
                      <a:pt x="416" y="88"/>
                    </a:cubicBezTo>
                    <a:cubicBezTo>
                      <a:pt x="360" y="176"/>
                      <a:pt x="0" y="456"/>
                      <a:pt x="176" y="616"/>
                    </a:cubicBezTo>
                    <a:cubicBezTo>
                      <a:pt x="352" y="776"/>
                      <a:pt x="1112" y="1040"/>
                      <a:pt x="1472" y="1048"/>
                    </a:cubicBezTo>
                    <a:cubicBezTo>
                      <a:pt x="1832" y="1056"/>
                      <a:pt x="2192" y="744"/>
                      <a:pt x="2336" y="664"/>
                    </a:cubicBezTo>
                    <a:cubicBezTo>
                      <a:pt x="2480" y="584"/>
                      <a:pt x="2392" y="648"/>
                      <a:pt x="2336" y="568"/>
                    </a:cubicBezTo>
                    <a:cubicBezTo>
                      <a:pt x="2280" y="488"/>
                      <a:pt x="2096" y="248"/>
                      <a:pt x="2000" y="184"/>
                    </a:cubicBezTo>
                    <a:cubicBezTo>
                      <a:pt x="1904" y="120"/>
                      <a:pt x="1800" y="184"/>
                      <a:pt x="1760" y="184"/>
                    </a:cubicBezTo>
                  </a:path>
                </a:pathLst>
              </a:custGeom>
              <a:solidFill>
                <a:srgbClr val="FFFF00"/>
              </a:solidFill>
              <a:ln w="57150">
                <a:solidFill>
                  <a:schemeClr val="tx1"/>
                </a:solidFill>
                <a:round/>
                <a:headEnd/>
                <a:tailEnd/>
              </a:ln>
            </p:spPr>
            <p:txBody>
              <a:bodyPr wrap="none" anchor="ctr"/>
              <a:lstStyle/>
              <a:p>
                <a:endParaRPr lang="fa-IR">
                  <a:solidFill>
                    <a:srgbClr val="FFFFFF"/>
                  </a:solidFill>
                </a:endParaRPr>
              </a:p>
            </p:txBody>
          </p:sp>
          <p:sp>
            <p:nvSpPr>
              <p:cNvPr id="35855" name="Freeform 7"/>
              <p:cNvSpPr>
                <a:spLocks/>
              </p:cNvSpPr>
              <p:nvPr/>
            </p:nvSpPr>
            <p:spPr bwMode="auto">
              <a:xfrm>
                <a:off x="864" y="3024"/>
                <a:ext cx="1008" cy="288"/>
              </a:xfrm>
              <a:custGeom>
                <a:avLst/>
                <a:gdLst>
                  <a:gd name="T0" fmla="*/ 0 w 1008"/>
                  <a:gd name="T1" fmla="*/ 0 h 288"/>
                  <a:gd name="T2" fmla="*/ 144 w 1008"/>
                  <a:gd name="T3" fmla="*/ 192 h 288"/>
                  <a:gd name="T4" fmla="*/ 720 w 1008"/>
                  <a:gd name="T5" fmla="*/ 288 h 288"/>
                  <a:gd name="T6" fmla="*/ 1008 w 1008"/>
                  <a:gd name="T7" fmla="*/ 192 h 288"/>
                  <a:gd name="T8" fmla="*/ 0 60000 65536"/>
                  <a:gd name="T9" fmla="*/ 0 60000 65536"/>
                  <a:gd name="T10" fmla="*/ 0 60000 65536"/>
                  <a:gd name="T11" fmla="*/ 0 60000 65536"/>
                  <a:gd name="T12" fmla="*/ 0 w 1008"/>
                  <a:gd name="T13" fmla="*/ 0 h 288"/>
                  <a:gd name="T14" fmla="*/ 1008 w 1008"/>
                  <a:gd name="T15" fmla="*/ 288 h 288"/>
                </a:gdLst>
                <a:ahLst/>
                <a:cxnLst>
                  <a:cxn ang="T8">
                    <a:pos x="T0" y="T1"/>
                  </a:cxn>
                  <a:cxn ang="T9">
                    <a:pos x="T2" y="T3"/>
                  </a:cxn>
                  <a:cxn ang="T10">
                    <a:pos x="T4" y="T5"/>
                  </a:cxn>
                  <a:cxn ang="T11">
                    <a:pos x="T6" y="T7"/>
                  </a:cxn>
                </a:cxnLst>
                <a:rect l="T12" t="T13" r="T14" b="T15"/>
                <a:pathLst>
                  <a:path w="1008" h="288">
                    <a:moveTo>
                      <a:pt x="0" y="0"/>
                    </a:moveTo>
                    <a:cubicBezTo>
                      <a:pt x="12" y="72"/>
                      <a:pt x="24" y="144"/>
                      <a:pt x="144" y="192"/>
                    </a:cubicBezTo>
                    <a:cubicBezTo>
                      <a:pt x="264" y="240"/>
                      <a:pt x="576" y="288"/>
                      <a:pt x="720" y="288"/>
                    </a:cubicBezTo>
                    <a:cubicBezTo>
                      <a:pt x="864" y="288"/>
                      <a:pt x="936" y="240"/>
                      <a:pt x="1008" y="192"/>
                    </a:cubicBezTo>
                  </a:path>
                </a:pathLst>
              </a:custGeom>
              <a:solidFill>
                <a:srgbClr val="FFFF00"/>
              </a:solidFill>
              <a:ln w="57150">
                <a:solidFill>
                  <a:schemeClr val="tx1"/>
                </a:solidFill>
                <a:round/>
                <a:headEnd/>
                <a:tailEnd/>
              </a:ln>
            </p:spPr>
            <p:txBody>
              <a:bodyPr wrap="none" anchor="ctr"/>
              <a:lstStyle/>
              <a:p>
                <a:endParaRPr lang="fa-IR">
                  <a:solidFill>
                    <a:srgbClr val="FFFFFF"/>
                  </a:solidFill>
                </a:endParaRPr>
              </a:p>
            </p:txBody>
          </p:sp>
        </p:grpSp>
        <p:sp>
          <p:nvSpPr>
            <p:cNvPr id="35852" name="Freeform 17"/>
            <p:cNvSpPr>
              <a:spLocks/>
            </p:cNvSpPr>
            <p:nvPr/>
          </p:nvSpPr>
          <p:spPr bwMode="auto">
            <a:xfrm>
              <a:off x="-864" y="1824"/>
              <a:ext cx="1440" cy="480"/>
            </a:xfrm>
            <a:custGeom>
              <a:avLst/>
              <a:gdLst>
                <a:gd name="T0" fmla="*/ 0 w 1440"/>
                <a:gd name="T1" fmla="*/ 432 h 480"/>
                <a:gd name="T2" fmla="*/ 96 w 1440"/>
                <a:gd name="T3" fmla="*/ 480 h 480"/>
                <a:gd name="T4" fmla="*/ 288 w 1440"/>
                <a:gd name="T5" fmla="*/ 240 h 480"/>
                <a:gd name="T6" fmla="*/ 384 w 1440"/>
                <a:gd name="T7" fmla="*/ 288 h 480"/>
                <a:gd name="T8" fmla="*/ 576 w 1440"/>
                <a:gd name="T9" fmla="*/ 96 h 480"/>
                <a:gd name="T10" fmla="*/ 816 w 1440"/>
                <a:gd name="T11" fmla="*/ 240 h 480"/>
                <a:gd name="T12" fmla="*/ 912 w 1440"/>
                <a:gd name="T13" fmla="*/ 0 h 480"/>
                <a:gd name="T14" fmla="*/ 1248 w 1440"/>
                <a:gd name="T15" fmla="*/ 240 h 480"/>
                <a:gd name="T16" fmla="*/ 1344 w 1440"/>
                <a:gd name="T17" fmla="*/ 0 h 480"/>
                <a:gd name="T18" fmla="*/ 1440 w 1440"/>
                <a:gd name="T19" fmla="*/ 0 h 4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0"/>
                <a:gd name="T31" fmla="*/ 0 h 480"/>
                <a:gd name="T32" fmla="*/ 1440 w 1440"/>
                <a:gd name="T33" fmla="*/ 480 h 4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0" h="480">
                  <a:moveTo>
                    <a:pt x="0" y="432"/>
                  </a:moveTo>
                  <a:lnTo>
                    <a:pt x="96" y="480"/>
                  </a:lnTo>
                  <a:lnTo>
                    <a:pt x="288" y="240"/>
                  </a:lnTo>
                  <a:lnTo>
                    <a:pt x="384" y="288"/>
                  </a:lnTo>
                  <a:lnTo>
                    <a:pt x="576" y="96"/>
                  </a:lnTo>
                  <a:lnTo>
                    <a:pt x="816" y="240"/>
                  </a:lnTo>
                  <a:lnTo>
                    <a:pt x="912" y="0"/>
                  </a:lnTo>
                  <a:lnTo>
                    <a:pt x="1248" y="240"/>
                  </a:lnTo>
                  <a:lnTo>
                    <a:pt x="1344" y="0"/>
                  </a:lnTo>
                  <a:lnTo>
                    <a:pt x="1440" y="0"/>
                  </a:lnTo>
                </a:path>
              </a:pathLst>
            </a:custGeom>
            <a:solidFill>
              <a:srgbClr val="FFFF00"/>
            </a:solidFill>
            <a:ln w="38100">
              <a:solidFill>
                <a:schemeClr val="tx1"/>
              </a:solidFill>
              <a:round/>
              <a:headEnd/>
              <a:tailEnd/>
            </a:ln>
          </p:spPr>
          <p:txBody>
            <a:bodyPr wrap="none" anchor="ctr"/>
            <a:lstStyle/>
            <a:p>
              <a:endParaRPr lang="fa-IR">
                <a:solidFill>
                  <a:srgbClr val="FFFFFF"/>
                </a:solidFill>
              </a:endParaRPr>
            </a:p>
          </p:txBody>
        </p:sp>
      </p:grpSp>
      <p:sp>
        <p:nvSpPr>
          <p:cNvPr id="35843" name="Rectangle 2"/>
          <p:cNvSpPr>
            <a:spLocks noGrp="1" noChangeArrowheads="1"/>
          </p:cNvSpPr>
          <p:nvPr>
            <p:ph type="title"/>
          </p:nvPr>
        </p:nvSpPr>
        <p:spPr>
          <a:xfrm>
            <a:off x="928662" y="214290"/>
            <a:ext cx="7772400" cy="1143000"/>
          </a:xfrm>
          <a:noFill/>
          <a:ln>
            <a:solidFill>
              <a:schemeClr val="tx1"/>
            </a:solidFill>
          </a:ln>
        </p:spPr>
        <p:txBody>
          <a:bodyPr/>
          <a:lstStyle/>
          <a:p>
            <a:pPr algn="r" rtl="1"/>
            <a:r>
              <a:rPr lang="fa-IR" smtClean="0"/>
              <a:t>کلاه زرد</a:t>
            </a:r>
            <a:endParaRPr lang="en-GB" smtClean="0">
              <a:cs typeface="Times New Roman" pitchFamily="18" charset="0"/>
            </a:endParaRPr>
          </a:p>
        </p:txBody>
      </p:sp>
      <p:sp>
        <p:nvSpPr>
          <p:cNvPr id="9219" name="Rectangle 3"/>
          <p:cNvSpPr>
            <a:spLocks noGrp="1" noChangeArrowheads="1"/>
          </p:cNvSpPr>
          <p:nvPr>
            <p:ph type="body" sz="half" idx="2"/>
          </p:nvPr>
        </p:nvSpPr>
        <p:spPr>
          <a:xfrm>
            <a:off x="4286248" y="2071678"/>
            <a:ext cx="4714908" cy="4114800"/>
          </a:xfrm>
        </p:spPr>
        <p:txBody>
          <a:bodyPr/>
          <a:lstStyle/>
          <a:p>
            <a:pPr algn="r" rtl="1"/>
            <a:r>
              <a:rPr lang="fa-IR" sz="2800" dirty="0" smtClean="0"/>
              <a:t>کلاه آفتاب</a:t>
            </a:r>
            <a:r>
              <a:rPr lang="en-GB" sz="2800" dirty="0" smtClean="0">
                <a:cs typeface="Arial" pitchFamily="34" charset="0"/>
              </a:rPr>
              <a:t>.</a:t>
            </a:r>
          </a:p>
          <a:p>
            <a:pPr algn="r" rtl="1"/>
            <a:endParaRPr lang="fa-IR" sz="2800" dirty="0" smtClean="0"/>
          </a:p>
          <a:p>
            <a:pPr algn="r" rtl="1"/>
            <a:r>
              <a:rPr lang="fa-IR" sz="2800" dirty="0" smtClean="0"/>
              <a:t>مثبت و سازنده است</a:t>
            </a:r>
            <a:r>
              <a:rPr lang="en-GB" sz="2800" dirty="0" smtClean="0">
                <a:cs typeface="Arial" pitchFamily="34" charset="0"/>
              </a:rPr>
              <a:t>.</a:t>
            </a:r>
            <a:endParaRPr lang="fa-IR" sz="2800" dirty="0" smtClean="0">
              <a:cs typeface="Arial" pitchFamily="34" charset="0"/>
            </a:endParaRPr>
          </a:p>
          <a:p>
            <a:pPr algn="r" rtl="1"/>
            <a:endParaRPr lang="en-GB" sz="2800" dirty="0" smtClean="0">
              <a:cs typeface="Arial" pitchFamily="34" charset="0"/>
            </a:endParaRPr>
          </a:p>
          <a:p>
            <a:pPr algn="r" rtl="1"/>
            <a:r>
              <a:rPr lang="fa-IR" sz="2800" dirty="0" smtClean="0"/>
              <a:t>در باره کارائی و به سرانجام رساندن کار است.</a:t>
            </a:r>
          </a:p>
          <a:p>
            <a:pPr algn="r" rtl="1"/>
            <a:endParaRPr lang="en-GB" sz="2800" dirty="0" smtClean="0">
              <a:cs typeface="Arial" pitchFamily="34" charset="0"/>
            </a:endParaRPr>
          </a:p>
          <a:p>
            <a:pPr algn="r" rtl="1"/>
            <a:r>
              <a:rPr lang="fa-IR" sz="2800" dirty="0" smtClean="0"/>
              <a:t>منافع و مزايای چيستند؟</a:t>
            </a:r>
            <a:endParaRPr lang="en-GB" sz="2800" dirty="0" smtClean="0">
              <a:cs typeface="Arial" pitchFamily="34" charset="0"/>
            </a:endParaRPr>
          </a:p>
        </p:txBody>
      </p:sp>
      <p:grpSp>
        <p:nvGrpSpPr>
          <p:cNvPr id="4" name="Group 14"/>
          <p:cNvGrpSpPr>
            <a:grpSpLocks/>
          </p:cNvGrpSpPr>
          <p:nvPr/>
        </p:nvGrpSpPr>
        <p:grpSpPr bwMode="auto">
          <a:xfrm>
            <a:off x="1905000" y="3657600"/>
            <a:ext cx="990600" cy="228600"/>
            <a:chOff x="1152" y="2304"/>
            <a:chExt cx="624" cy="144"/>
          </a:xfrm>
        </p:grpSpPr>
        <p:grpSp>
          <p:nvGrpSpPr>
            <p:cNvPr id="5" name="Group 11"/>
            <p:cNvGrpSpPr>
              <a:grpSpLocks/>
            </p:cNvGrpSpPr>
            <p:nvPr/>
          </p:nvGrpSpPr>
          <p:grpSpPr bwMode="auto">
            <a:xfrm>
              <a:off x="1152" y="2304"/>
              <a:ext cx="624" cy="144"/>
              <a:chOff x="1152" y="2304"/>
              <a:chExt cx="624" cy="144"/>
            </a:xfrm>
          </p:grpSpPr>
          <p:sp>
            <p:nvSpPr>
              <p:cNvPr id="35849" name="Oval 9"/>
              <p:cNvSpPr>
                <a:spLocks noChangeArrowheads="1"/>
              </p:cNvSpPr>
              <p:nvPr/>
            </p:nvSpPr>
            <p:spPr bwMode="auto">
              <a:xfrm>
                <a:off x="1152" y="2304"/>
                <a:ext cx="192" cy="144"/>
              </a:xfrm>
              <a:prstGeom prst="ellipse">
                <a:avLst/>
              </a:prstGeom>
              <a:solidFill>
                <a:schemeClr val="bg1"/>
              </a:solidFill>
              <a:ln w="28575">
                <a:solidFill>
                  <a:schemeClr val="tx1"/>
                </a:solidFill>
                <a:round/>
                <a:headEnd/>
                <a:tailEnd/>
              </a:ln>
            </p:spPr>
            <p:txBody>
              <a:bodyPr wrap="none" anchor="ctr"/>
              <a:lstStyle/>
              <a:p>
                <a:endParaRPr lang="fa-IR">
                  <a:solidFill>
                    <a:srgbClr val="FFFFFF"/>
                  </a:solidFill>
                </a:endParaRPr>
              </a:p>
            </p:txBody>
          </p:sp>
          <p:sp>
            <p:nvSpPr>
              <p:cNvPr id="35850" name="Oval 10"/>
              <p:cNvSpPr>
                <a:spLocks noChangeArrowheads="1"/>
              </p:cNvSpPr>
              <p:nvPr/>
            </p:nvSpPr>
            <p:spPr bwMode="auto">
              <a:xfrm>
                <a:off x="1584" y="2304"/>
                <a:ext cx="192" cy="144"/>
              </a:xfrm>
              <a:prstGeom prst="ellipse">
                <a:avLst/>
              </a:prstGeom>
              <a:solidFill>
                <a:schemeClr val="bg1"/>
              </a:solidFill>
              <a:ln w="28575">
                <a:solidFill>
                  <a:schemeClr val="tx1"/>
                </a:solidFill>
                <a:round/>
                <a:headEnd/>
                <a:tailEnd/>
              </a:ln>
            </p:spPr>
            <p:txBody>
              <a:bodyPr wrap="none" anchor="ctr"/>
              <a:lstStyle/>
              <a:p>
                <a:endParaRPr lang="fa-IR">
                  <a:solidFill>
                    <a:srgbClr val="FFFFFF"/>
                  </a:solidFill>
                </a:endParaRPr>
              </a:p>
            </p:txBody>
          </p:sp>
        </p:grpSp>
        <p:sp>
          <p:nvSpPr>
            <p:cNvPr id="35847" name="Oval 12"/>
            <p:cNvSpPr>
              <a:spLocks noChangeArrowheads="1"/>
            </p:cNvSpPr>
            <p:nvPr/>
          </p:nvSpPr>
          <p:spPr bwMode="auto">
            <a:xfrm>
              <a:off x="1248" y="2352"/>
              <a:ext cx="48" cy="48"/>
            </a:xfrm>
            <a:prstGeom prst="ellipse">
              <a:avLst/>
            </a:prstGeom>
            <a:solidFill>
              <a:schemeClr val="accent1"/>
            </a:solidFill>
            <a:ln w="9525">
              <a:solidFill>
                <a:schemeClr val="tx1"/>
              </a:solidFill>
              <a:round/>
              <a:headEnd/>
              <a:tailEnd/>
            </a:ln>
          </p:spPr>
          <p:txBody>
            <a:bodyPr wrap="none" anchor="ctr"/>
            <a:lstStyle/>
            <a:p>
              <a:endParaRPr lang="fa-IR">
                <a:solidFill>
                  <a:srgbClr val="FFFFFF"/>
                </a:solidFill>
              </a:endParaRPr>
            </a:p>
          </p:txBody>
        </p:sp>
        <p:sp>
          <p:nvSpPr>
            <p:cNvPr id="35848" name="Oval 13"/>
            <p:cNvSpPr>
              <a:spLocks noChangeArrowheads="1"/>
            </p:cNvSpPr>
            <p:nvPr/>
          </p:nvSpPr>
          <p:spPr bwMode="auto">
            <a:xfrm>
              <a:off x="1680" y="2352"/>
              <a:ext cx="48" cy="48"/>
            </a:xfrm>
            <a:prstGeom prst="ellipse">
              <a:avLst/>
            </a:prstGeom>
            <a:solidFill>
              <a:schemeClr val="accent1"/>
            </a:solidFill>
            <a:ln w="9525">
              <a:solidFill>
                <a:schemeClr val="tx1"/>
              </a:solidFill>
              <a:round/>
              <a:headEnd/>
              <a:tailEnd/>
            </a:ln>
          </p:spPr>
          <p:txBody>
            <a:bodyPr wrap="none" anchor="ctr"/>
            <a:lstStyle/>
            <a:p>
              <a:endParaRPr lang="fa-IR">
                <a:solidFill>
                  <a:srgbClr val="FFFFFF"/>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 calcmode="lin" valueType="num">
                                      <p:cBhvr>
                                        <p:cTn id="15" dur="10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9219">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921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21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9219">
                                            <p:txEl>
                                              <p:pRg st="2" end="2"/>
                                            </p:txEl>
                                          </p:spTgt>
                                        </p:tgtEl>
                                        <p:attrNameLst>
                                          <p:attrName>style.visibility</p:attrName>
                                        </p:attrNameLst>
                                      </p:cBhvr>
                                      <p:to>
                                        <p:strVal val="visible"/>
                                      </p:to>
                                    </p:set>
                                    <p:anim calcmode="lin" valueType="num">
                                      <p:cBhvr>
                                        <p:cTn id="23" dur="10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921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921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21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p:cTn id="31" dur="1000" fill="hold"/>
                                        <p:tgtEl>
                                          <p:spTgt spid="9219">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9219">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921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921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9219">
                                            <p:txEl>
                                              <p:pRg st="6" end="6"/>
                                            </p:txEl>
                                          </p:spTgt>
                                        </p:tgtEl>
                                        <p:attrNameLst>
                                          <p:attrName>style.visibility</p:attrName>
                                        </p:attrNameLst>
                                      </p:cBhvr>
                                      <p:to>
                                        <p:strVal val="visible"/>
                                      </p:to>
                                    </p:set>
                                    <p:anim calcmode="lin" valueType="num">
                                      <p:cBhvr>
                                        <p:cTn id="39" dur="1000" fill="hold"/>
                                        <p:tgtEl>
                                          <p:spTgt spid="9219">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9219">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9219">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9219">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fa-IR" smtClean="0"/>
              <a:t>کلاه زرد </a:t>
            </a:r>
            <a:br>
              <a:rPr lang="fa-IR" smtClean="0"/>
            </a:br>
            <a:r>
              <a:rPr lang="fa-IR" smtClean="0"/>
              <a:t>محقق مثبت</a:t>
            </a:r>
          </a:p>
        </p:txBody>
      </p:sp>
      <p:sp>
        <p:nvSpPr>
          <p:cNvPr id="48131" name="Content Placeholder 2"/>
          <p:cNvSpPr>
            <a:spLocks noGrp="1"/>
          </p:cNvSpPr>
          <p:nvPr>
            <p:ph idx="1"/>
          </p:nvPr>
        </p:nvSpPr>
        <p:spPr/>
        <p:txBody>
          <a:bodyPr/>
          <a:lstStyle/>
          <a:p>
            <a:r>
              <a:rPr lang="fa-IR" smtClean="0"/>
              <a:t>تفکر مثبت</a:t>
            </a:r>
          </a:p>
          <a:p>
            <a:r>
              <a:rPr lang="fa-IR" smtClean="0"/>
              <a:t>زرد نماد آفتاب</a:t>
            </a:r>
          </a:p>
          <a:p>
            <a:r>
              <a:rPr lang="fa-IR" smtClean="0"/>
              <a:t>خوش بينی</a:t>
            </a:r>
          </a:p>
          <a:p>
            <a:r>
              <a:rPr lang="fa-IR" smtClean="0"/>
              <a:t>تمرکز بر محاسن و مزايا</a:t>
            </a:r>
          </a:p>
          <a:p>
            <a:r>
              <a:rPr lang="fa-IR" smtClean="0"/>
              <a:t>تفکر سازنده</a:t>
            </a:r>
          </a:p>
        </p:txBody>
      </p:sp>
      <p:pic>
        <p:nvPicPr>
          <p:cNvPr id="36868" name="Picture 4" descr="7008"/>
          <p:cNvPicPr>
            <a:picLocks noChangeAspect="1" noChangeArrowheads="1"/>
          </p:cNvPicPr>
          <p:nvPr/>
        </p:nvPicPr>
        <p:blipFill>
          <a:blip r:embed="rId3"/>
          <a:srcRect/>
          <a:stretch>
            <a:fillRect/>
          </a:stretch>
        </p:blipFill>
        <p:spPr bwMode="auto">
          <a:xfrm>
            <a:off x="0" y="0"/>
            <a:ext cx="4260850" cy="6888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fa-IR" smtClean="0"/>
              <a:t>تفکر با کلاه زرد</a:t>
            </a:r>
            <a:br>
              <a:rPr lang="fa-IR" smtClean="0"/>
            </a:br>
            <a:r>
              <a:rPr lang="fa-IR" smtClean="0"/>
              <a:t>طيف تفکرات مثبت</a:t>
            </a:r>
          </a:p>
        </p:txBody>
      </p:sp>
      <p:sp>
        <p:nvSpPr>
          <p:cNvPr id="49155" name="Content Placeholder 2"/>
          <p:cNvSpPr>
            <a:spLocks noGrp="1"/>
          </p:cNvSpPr>
          <p:nvPr>
            <p:ph idx="1"/>
          </p:nvPr>
        </p:nvSpPr>
        <p:spPr/>
        <p:txBody>
          <a:bodyPr/>
          <a:lstStyle/>
          <a:p>
            <a:r>
              <a:rPr lang="fa-IR" smtClean="0"/>
              <a:t>خوش بينی کی به حماقت نزديک می شود؟</a:t>
            </a:r>
          </a:p>
          <a:p>
            <a:r>
              <a:rPr lang="fa-IR" smtClean="0"/>
              <a:t>از اميد تا منطق</a:t>
            </a:r>
          </a:p>
          <a:p>
            <a:r>
              <a:rPr lang="fa-IR" smtClean="0"/>
              <a:t>طيف از خوش بينی افراطی تا مثبت نگری عملی و منطقی</a:t>
            </a:r>
          </a:p>
          <a:p>
            <a:r>
              <a:rPr lang="fa-IR" smtClean="0"/>
              <a:t>متوجه باشيد که خوش بينی شما چه عملی در پی دارد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8"/>
          <p:cNvSpPr>
            <a:spLocks noGrp="1" noChangeArrowheads="1"/>
          </p:cNvSpPr>
          <p:nvPr>
            <p:ph type="title"/>
          </p:nvPr>
        </p:nvSpPr>
        <p:spPr>
          <a:xfrm>
            <a:off x="857224" y="214290"/>
            <a:ext cx="7772400" cy="1143000"/>
          </a:xfrm>
          <a:noFill/>
          <a:ln>
            <a:solidFill>
              <a:srgbClr val="000000"/>
            </a:solidFill>
          </a:ln>
        </p:spPr>
        <p:txBody>
          <a:bodyPr/>
          <a:lstStyle/>
          <a:p>
            <a:pPr algn="r" rtl="1"/>
            <a:r>
              <a:rPr lang="fa-IR" smtClean="0"/>
              <a:t>کلاه سبز</a:t>
            </a:r>
            <a:endParaRPr lang="en-GB" smtClean="0">
              <a:cs typeface="Times New Roman" pitchFamily="18" charset="0"/>
            </a:endParaRPr>
          </a:p>
        </p:txBody>
      </p:sp>
      <p:sp>
        <p:nvSpPr>
          <p:cNvPr id="13315" name="Rectangle 3"/>
          <p:cNvSpPr>
            <a:spLocks noGrp="1" noChangeArrowheads="1"/>
          </p:cNvSpPr>
          <p:nvPr>
            <p:ph type="body" sz="half" idx="2"/>
          </p:nvPr>
        </p:nvSpPr>
        <p:spPr/>
        <p:txBody>
          <a:bodyPr/>
          <a:lstStyle/>
          <a:p>
            <a:pPr algn="r" rtl="1"/>
            <a:r>
              <a:rPr lang="fa-IR" sz="2800" dirty="0" smtClean="0"/>
              <a:t>تفکر خلاق</a:t>
            </a:r>
            <a:endParaRPr lang="en-GB" sz="2800" dirty="0" smtClean="0">
              <a:cs typeface="Arial" pitchFamily="34" charset="0"/>
            </a:endParaRPr>
          </a:p>
          <a:p>
            <a:pPr algn="r" rtl="1"/>
            <a:r>
              <a:rPr lang="fa-IR" sz="2800" dirty="0" smtClean="0"/>
              <a:t>سبز رنگ رشد و حرکت است</a:t>
            </a:r>
            <a:r>
              <a:rPr lang="en-GB" sz="2800" dirty="0" smtClean="0">
                <a:cs typeface="Arial" pitchFamily="34" charset="0"/>
              </a:rPr>
              <a:t>.</a:t>
            </a:r>
          </a:p>
          <a:p>
            <a:pPr algn="r" rtl="1"/>
            <a:r>
              <a:rPr lang="fa-IR" sz="2800" dirty="0" smtClean="0"/>
              <a:t>به ايده ها و راه حلهای جديد نگاه می کنيم</a:t>
            </a:r>
            <a:r>
              <a:rPr lang="en-GB" sz="2800" dirty="0" smtClean="0">
                <a:cs typeface="Arial" pitchFamily="34" charset="0"/>
              </a:rPr>
              <a:t>.</a:t>
            </a:r>
          </a:p>
          <a:p>
            <a:pPr algn="r" rtl="1"/>
            <a:r>
              <a:rPr lang="fa-IR" sz="2800" dirty="0" smtClean="0"/>
              <a:t>يکی از ابزارهای آن تفکر جانبی است.</a:t>
            </a:r>
            <a:endParaRPr lang="en-GB" sz="2800" dirty="0" smtClean="0">
              <a:cs typeface="Arial" pitchFamily="34" charset="0"/>
            </a:endParaRPr>
          </a:p>
        </p:txBody>
      </p:sp>
      <p:grpSp>
        <p:nvGrpSpPr>
          <p:cNvPr id="2" name="Group 19"/>
          <p:cNvGrpSpPr>
            <a:grpSpLocks/>
          </p:cNvGrpSpPr>
          <p:nvPr/>
        </p:nvGrpSpPr>
        <p:grpSpPr bwMode="auto">
          <a:xfrm>
            <a:off x="635000" y="2081213"/>
            <a:ext cx="3937000" cy="3481387"/>
            <a:chOff x="400" y="1311"/>
            <a:chExt cx="2480" cy="2193"/>
          </a:xfrm>
        </p:grpSpPr>
        <p:grpSp>
          <p:nvGrpSpPr>
            <p:cNvPr id="3" name="Group 17"/>
            <p:cNvGrpSpPr>
              <a:grpSpLocks/>
            </p:cNvGrpSpPr>
            <p:nvPr/>
          </p:nvGrpSpPr>
          <p:grpSpPr bwMode="auto">
            <a:xfrm>
              <a:off x="400" y="1440"/>
              <a:ext cx="2480" cy="2064"/>
              <a:chOff x="400" y="1440"/>
              <a:chExt cx="2480" cy="2064"/>
            </a:xfrm>
          </p:grpSpPr>
          <p:grpSp>
            <p:nvGrpSpPr>
              <p:cNvPr id="4" name="Group 4"/>
              <p:cNvGrpSpPr>
                <a:grpSpLocks/>
              </p:cNvGrpSpPr>
              <p:nvPr/>
            </p:nvGrpSpPr>
            <p:grpSpPr bwMode="auto">
              <a:xfrm>
                <a:off x="400" y="1440"/>
                <a:ext cx="2480" cy="2064"/>
                <a:chOff x="192" y="1632"/>
                <a:chExt cx="2480" cy="2064"/>
              </a:xfrm>
            </p:grpSpPr>
            <p:sp>
              <p:nvSpPr>
                <p:cNvPr id="41993" name="Freeform 5"/>
                <p:cNvSpPr>
                  <a:spLocks/>
                </p:cNvSpPr>
                <p:nvPr/>
              </p:nvSpPr>
              <p:spPr bwMode="auto">
                <a:xfrm>
                  <a:off x="528" y="1632"/>
                  <a:ext cx="1632" cy="1608"/>
                </a:xfrm>
                <a:custGeom>
                  <a:avLst/>
                  <a:gdLst>
                    <a:gd name="T0" fmla="*/ 344 w 1632"/>
                    <a:gd name="T1" fmla="*/ 1368 h 1608"/>
                    <a:gd name="T2" fmla="*/ 104 w 1632"/>
                    <a:gd name="T3" fmla="*/ 600 h 1608"/>
                    <a:gd name="T4" fmla="*/ 968 w 1632"/>
                    <a:gd name="T5" fmla="*/ 72 h 1608"/>
                    <a:gd name="T6" fmla="*/ 1544 w 1632"/>
                    <a:gd name="T7" fmla="*/ 168 h 1608"/>
                    <a:gd name="T8" fmla="*/ 1496 w 1632"/>
                    <a:gd name="T9" fmla="*/ 1032 h 1608"/>
                    <a:gd name="T10" fmla="*/ 1352 w 1632"/>
                    <a:gd name="T11" fmla="*/ 1608 h 1608"/>
                    <a:gd name="T12" fmla="*/ 0 60000 65536"/>
                    <a:gd name="T13" fmla="*/ 0 60000 65536"/>
                    <a:gd name="T14" fmla="*/ 0 60000 65536"/>
                    <a:gd name="T15" fmla="*/ 0 60000 65536"/>
                    <a:gd name="T16" fmla="*/ 0 60000 65536"/>
                    <a:gd name="T17" fmla="*/ 0 60000 65536"/>
                    <a:gd name="T18" fmla="*/ 0 w 1632"/>
                    <a:gd name="T19" fmla="*/ 0 h 1608"/>
                    <a:gd name="T20" fmla="*/ 1632 w 1632"/>
                    <a:gd name="T21" fmla="*/ 1608 h 1608"/>
                  </a:gdLst>
                  <a:ahLst/>
                  <a:cxnLst>
                    <a:cxn ang="T12">
                      <a:pos x="T0" y="T1"/>
                    </a:cxn>
                    <a:cxn ang="T13">
                      <a:pos x="T2" y="T3"/>
                    </a:cxn>
                    <a:cxn ang="T14">
                      <a:pos x="T4" y="T5"/>
                    </a:cxn>
                    <a:cxn ang="T15">
                      <a:pos x="T6" y="T7"/>
                    </a:cxn>
                    <a:cxn ang="T16">
                      <a:pos x="T8" y="T9"/>
                    </a:cxn>
                    <a:cxn ang="T17">
                      <a:pos x="T10" y="T11"/>
                    </a:cxn>
                  </a:cxnLst>
                  <a:rect l="T18" t="T19" r="T20" b="T21"/>
                  <a:pathLst>
                    <a:path w="1632" h="1608">
                      <a:moveTo>
                        <a:pt x="344" y="1368"/>
                      </a:moveTo>
                      <a:cubicBezTo>
                        <a:pt x="172" y="1092"/>
                        <a:pt x="0" y="816"/>
                        <a:pt x="104" y="600"/>
                      </a:cubicBezTo>
                      <a:cubicBezTo>
                        <a:pt x="208" y="384"/>
                        <a:pt x="728" y="144"/>
                        <a:pt x="968" y="72"/>
                      </a:cubicBezTo>
                      <a:cubicBezTo>
                        <a:pt x="1208" y="0"/>
                        <a:pt x="1456" y="8"/>
                        <a:pt x="1544" y="168"/>
                      </a:cubicBezTo>
                      <a:cubicBezTo>
                        <a:pt x="1632" y="328"/>
                        <a:pt x="1528" y="792"/>
                        <a:pt x="1496" y="1032"/>
                      </a:cubicBezTo>
                      <a:cubicBezTo>
                        <a:pt x="1464" y="1272"/>
                        <a:pt x="1376" y="1504"/>
                        <a:pt x="1352" y="1608"/>
                      </a:cubicBezTo>
                    </a:path>
                  </a:pathLst>
                </a:custGeom>
                <a:solidFill>
                  <a:srgbClr val="008000"/>
                </a:solidFill>
                <a:ln w="31750">
                  <a:solidFill>
                    <a:schemeClr val="tx1"/>
                  </a:solidFill>
                  <a:round/>
                  <a:headEnd/>
                  <a:tailEnd/>
                </a:ln>
              </p:spPr>
              <p:txBody>
                <a:bodyPr wrap="none" anchor="ctr"/>
                <a:lstStyle/>
                <a:p>
                  <a:endParaRPr lang="fa-IR">
                    <a:solidFill>
                      <a:srgbClr val="FFFFFF"/>
                    </a:solidFill>
                  </a:endParaRPr>
                </a:p>
              </p:txBody>
            </p:sp>
            <p:sp>
              <p:nvSpPr>
                <p:cNvPr id="41994" name="Freeform 6"/>
                <p:cNvSpPr>
                  <a:spLocks/>
                </p:cNvSpPr>
                <p:nvPr/>
              </p:nvSpPr>
              <p:spPr bwMode="auto">
                <a:xfrm>
                  <a:off x="192" y="2640"/>
                  <a:ext cx="2480" cy="1056"/>
                </a:xfrm>
                <a:custGeom>
                  <a:avLst/>
                  <a:gdLst>
                    <a:gd name="T0" fmla="*/ 512 w 2480"/>
                    <a:gd name="T1" fmla="*/ 88 h 1056"/>
                    <a:gd name="T2" fmla="*/ 416 w 2480"/>
                    <a:gd name="T3" fmla="*/ 88 h 1056"/>
                    <a:gd name="T4" fmla="*/ 176 w 2480"/>
                    <a:gd name="T5" fmla="*/ 616 h 1056"/>
                    <a:gd name="T6" fmla="*/ 1472 w 2480"/>
                    <a:gd name="T7" fmla="*/ 1048 h 1056"/>
                    <a:gd name="T8" fmla="*/ 2336 w 2480"/>
                    <a:gd name="T9" fmla="*/ 664 h 1056"/>
                    <a:gd name="T10" fmla="*/ 2336 w 2480"/>
                    <a:gd name="T11" fmla="*/ 568 h 1056"/>
                    <a:gd name="T12" fmla="*/ 2000 w 2480"/>
                    <a:gd name="T13" fmla="*/ 184 h 1056"/>
                    <a:gd name="T14" fmla="*/ 1760 w 2480"/>
                    <a:gd name="T15" fmla="*/ 184 h 105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056"/>
                    <a:gd name="T26" fmla="*/ 2480 w 2480"/>
                    <a:gd name="T27" fmla="*/ 1056 h 10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056">
                      <a:moveTo>
                        <a:pt x="512" y="88"/>
                      </a:moveTo>
                      <a:cubicBezTo>
                        <a:pt x="492" y="44"/>
                        <a:pt x="472" y="0"/>
                        <a:pt x="416" y="88"/>
                      </a:cubicBezTo>
                      <a:cubicBezTo>
                        <a:pt x="360" y="176"/>
                        <a:pt x="0" y="456"/>
                        <a:pt x="176" y="616"/>
                      </a:cubicBezTo>
                      <a:cubicBezTo>
                        <a:pt x="352" y="776"/>
                        <a:pt x="1112" y="1040"/>
                        <a:pt x="1472" y="1048"/>
                      </a:cubicBezTo>
                      <a:cubicBezTo>
                        <a:pt x="1832" y="1056"/>
                        <a:pt x="2192" y="744"/>
                        <a:pt x="2336" y="664"/>
                      </a:cubicBezTo>
                      <a:cubicBezTo>
                        <a:pt x="2480" y="584"/>
                        <a:pt x="2392" y="648"/>
                        <a:pt x="2336" y="568"/>
                      </a:cubicBezTo>
                      <a:cubicBezTo>
                        <a:pt x="2280" y="488"/>
                        <a:pt x="2096" y="248"/>
                        <a:pt x="2000" y="184"/>
                      </a:cubicBezTo>
                      <a:cubicBezTo>
                        <a:pt x="1904" y="120"/>
                        <a:pt x="1800" y="184"/>
                        <a:pt x="1760" y="184"/>
                      </a:cubicBezTo>
                    </a:path>
                  </a:pathLst>
                </a:custGeom>
                <a:solidFill>
                  <a:srgbClr val="008000"/>
                </a:solidFill>
                <a:ln w="31750">
                  <a:solidFill>
                    <a:schemeClr val="tx1"/>
                  </a:solidFill>
                  <a:round/>
                  <a:headEnd/>
                  <a:tailEnd/>
                </a:ln>
              </p:spPr>
              <p:txBody>
                <a:bodyPr wrap="none" anchor="ctr"/>
                <a:lstStyle/>
                <a:p>
                  <a:endParaRPr lang="fa-IR">
                    <a:solidFill>
                      <a:srgbClr val="FFFFFF"/>
                    </a:solidFill>
                  </a:endParaRPr>
                </a:p>
              </p:txBody>
            </p:sp>
            <p:sp>
              <p:nvSpPr>
                <p:cNvPr id="41995" name="Freeform 7"/>
                <p:cNvSpPr>
                  <a:spLocks/>
                </p:cNvSpPr>
                <p:nvPr/>
              </p:nvSpPr>
              <p:spPr bwMode="auto">
                <a:xfrm>
                  <a:off x="864" y="3024"/>
                  <a:ext cx="1008" cy="288"/>
                </a:xfrm>
                <a:custGeom>
                  <a:avLst/>
                  <a:gdLst>
                    <a:gd name="T0" fmla="*/ 0 w 1008"/>
                    <a:gd name="T1" fmla="*/ 0 h 288"/>
                    <a:gd name="T2" fmla="*/ 144 w 1008"/>
                    <a:gd name="T3" fmla="*/ 192 h 288"/>
                    <a:gd name="T4" fmla="*/ 720 w 1008"/>
                    <a:gd name="T5" fmla="*/ 288 h 288"/>
                    <a:gd name="T6" fmla="*/ 1008 w 1008"/>
                    <a:gd name="T7" fmla="*/ 192 h 288"/>
                    <a:gd name="T8" fmla="*/ 0 60000 65536"/>
                    <a:gd name="T9" fmla="*/ 0 60000 65536"/>
                    <a:gd name="T10" fmla="*/ 0 60000 65536"/>
                    <a:gd name="T11" fmla="*/ 0 60000 65536"/>
                    <a:gd name="T12" fmla="*/ 0 w 1008"/>
                    <a:gd name="T13" fmla="*/ 0 h 288"/>
                    <a:gd name="T14" fmla="*/ 1008 w 1008"/>
                    <a:gd name="T15" fmla="*/ 288 h 288"/>
                  </a:gdLst>
                  <a:ahLst/>
                  <a:cxnLst>
                    <a:cxn ang="T8">
                      <a:pos x="T0" y="T1"/>
                    </a:cxn>
                    <a:cxn ang="T9">
                      <a:pos x="T2" y="T3"/>
                    </a:cxn>
                    <a:cxn ang="T10">
                      <a:pos x="T4" y="T5"/>
                    </a:cxn>
                    <a:cxn ang="T11">
                      <a:pos x="T6" y="T7"/>
                    </a:cxn>
                  </a:cxnLst>
                  <a:rect l="T12" t="T13" r="T14" b="T15"/>
                  <a:pathLst>
                    <a:path w="1008" h="288">
                      <a:moveTo>
                        <a:pt x="0" y="0"/>
                      </a:moveTo>
                      <a:cubicBezTo>
                        <a:pt x="12" y="72"/>
                        <a:pt x="24" y="144"/>
                        <a:pt x="144" y="192"/>
                      </a:cubicBezTo>
                      <a:cubicBezTo>
                        <a:pt x="264" y="240"/>
                        <a:pt x="576" y="288"/>
                        <a:pt x="720" y="288"/>
                      </a:cubicBezTo>
                      <a:cubicBezTo>
                        <a:pt x="864" y="288"/>
                        <a:pt x="936" y="240"/>
                        <a:pt x="1008" y="192"/>
                      </a:cubicBezTo>
                    </a:path>
                  </a:pathLst>
                </a:custGeom>
                <a:solidFill>
                  <a:srgbClr val="008000"/>
                </a:solidFill>
                <a:ln w="31750">
                  <a:solidFill>
                    <a:schemeClr val="tx1"/>
                  </a:solidFill>
                  <a:round/>
                  <a:headEnd/>
                  <a:tailEnd/>
                </a:ln>
              </p:spPr>
              <p:txBody>
                <a:bodyPr wrap="none" anchor="ctr"/>
                <a:lstStyle/>
                <a:p>
                  <a:endParaRPr lang="fa-IR">
                    <a:solidFill>
                      <a:srgbClr val="FFFFFF"/>
                    </a:solidFill>
                  </a:endParaRPr>
                </a:p>
              </p:txBody>
            </p:sp>
          </p:grpSp>
          <p:sp>
            <p:nvSpPr>
              <p:cNvPr id="41992" name="Freeform 16"/>
              <p:cNvSpPr>
                <a:spLocks/>
              </p:cNvSpPr>
              <p:nvPr/>
            </p:nvSpPr>
            <p:spPr bwMode="auto">
              <a:xfrm>
                <a:off x="816" y="1728"/>
                <a:ext cx="1520" cy="672"/>
              </a:xfrm>
              <a:custGeom>
                <a:avLst/>
                <a:gdLst>
                  <a:gd name="T0" fmla="*/ 0 w 1520"/>
                  <a:gd name="T1" fmla="*/ 480 h 672"/>
                  <a:gd name="T2" fmla="*/ 384 w 1520"/>
                  <a:gd name="T3" fmla="*/ 672 h 672"/>
                  <a:gd name="T4" fmla="*/ 1008 w 1520"/>
                  <a:gd name="T5" fmla="*/ 480 h 672"/>
                  <a:gd name="T6" fmla="*/ 1440 w 1520"/>
                  <a:gd name="T7" fmla="*/ 144 h 672"/>
                  <a:gd name="T8" fmla="*/ 1488 w 1520"/>
                  <a:gd name="T9" fmla="*/ 0 h 672"/>
                  <a:gd name="T10" fmla="*/ 0 60000 65536"/>
                  <a:gd name="T11" fmla="*/ 0 60000 65536"/>
                  <a:gd name="T12" fmla="*/ 0 60000 65536"/>
                  <a:gd name="T13" fmla="*/ 0 60000 65536"/>
                  <a:gd name="T14" fmla="*/ 0 60000 65536"/>
                  <a:gd name="T15" fmla="*/ 0 w 1520"/>
                  <a:gd name="T16" fmla="*/ 0 h 672"/>
                  <a:gd name="T17" fmla="*/ 1520 w 1520"/>
                  <a:gd name="T18" fmla="*/ 672 h 672"/>
                </a:gdLst>
                <a:ahLst/>
                <a:cxnLst>
                  <a:cxn ang="T10">
                    <a:pos x="T0" y="T1"/>
                  </a:cxn>
                  <a:cxn ang="T11">
                    <a:pos x="T2" y="T3"/>
                  </a:cxn>
                  <a:cxn ang="T12">
                    <a:pos x="T4" y="T5"/>
                  </a:cxn>
                  <a:cxn ang="T13">
                    <a:pos x="T6" y="T7"/>
                  </a:cxn>
                  <a:cxn ang="T14">
                    <a:pos x="T8" y="T9"/>
                  </a:cxn>
                </a:cxnLst>
                <a:rect l="T15" t="T16" r="T17" b="T18"/>
                <a:pathLst>
                  <a:path w="1520" h="672">
                    <a:moveTo>
                      <a:pt x="0" y="480"/>
                    </a:moveTo>
                    <a:cubicBezTo>
                      <a:pt x="108" y="576"/>
                      <a:pt x="216" y="672"/>
                      <a:pt x="384" y="672"/>
                    </a:cubicBezTo>
                    <a:cubicBezTo>
                      <a:pt x="552" y="672"/>
                      <a:pt x="832" y="568"/>
                      <a:pt x="1008" y="480"/>
                    </a:cubicBezTo>
                    <a:cubicBezTo>
                      <a:pt x="1184" y="392"/>
                      <a:pt x="1360" y="224"/>
                      <a:pt x="1440" y="144"/>
                    </a:cubicBezTo>
                    <a:cubicBezTo>
                      <a:pt x="1520" y="64"/>
                      <a:pt x="1504" y="32"/>
                      <a:pt x="1488" y="0"/>
                    </a:cubicBezTo>
                  </a:path>
                </a:pathLst>
              </a:custGeom>
              <a:noFill/>
              <a:ln w="28575">
                <a:solidFill>
                  <a:schemeClr val="tx1"/>
                </a:solidFill>
                <a:round/>
                <a:headEnd/>
                <a:tailEnd/>
              </a:ln>
            </p:spPr>
            <p:txBody>
              <a:bodyPr wrap="none" anchor="ctr"/>
              <a:lstStyle/>
              <a:p>
                <a:endParaRPr lang="fa-IR">
                  <a:solidFill>
                    <a:srgbClr val="FFFFFF"/>
                  </a:solidFill>
                </a:endParaRPr>
              </a:p>
            </p:txBody>
          </p:sp>
        </p:grpSp>
        <p:sp>
          <p:nvSpPr>
            <p:cNvPr id="41990" name="Freeform 18"/>
            <p:cNvSpPr>
              <a:spLocks/>
            </p:cNvSpPr>
            <p:nvPr/>
          </p:nvSpPr>
          <p:spPr bwMode="auto">
            <a:xfrm>
              <a:off x="1145" y="1311"/>
              <a:ext cx="177" cy="720"/>
            </a:xfrm>
            <a:custGeom>
              <a:avLst/>
              <a:gdLst>
                <a:gd name="T0" fmla="*/ 101 w 177"/>
                <a:gd name="T1" fmla="*/ 720 h 720"/>
                <a:gd name="T2" fmla="*/ 0 w 177"/>
                <a:gd name="T3" fmla="*/ 452 h 720"/>
                <a:gd name="T4" fmla="*/ 9 w 177"/>
                <a:gd name="T5" fmla="*/ 129 h 720"/>
                <a:gd name="T6" fmla="*/ 55 w 177"/>
                <a:gd name="T7" fmla="*/ 83 h 720"/>
                <a:gd name="T8" fmla="*/ 157 w 177"/>
                <a:gd name="T9" fmla="*/ 0 h 720"/>
                <a:gd name="T10" fmla="*/ 157 w 177"/>
                <a:gd name="T11" fmla="*/ 157 h 720"/>
                <a:gd name="T12" fmla="*/ 120 w 177"/>
                <a:gd name="T13" fmla="*/ 194 h 720"/>
                <a:gd name="T14" fmla="*/ 92 w 177"/>
                <a:gd name="T15" fmla="*/ 258 h 720"/>
                <a:gd name="T16" fmla="*/ 101 w 177"/>
                <a:gd name="T17" fmla="*/ 563 h 7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
                <a:gd name="T28" fmla="*/ 0 h 720"/>
                <a:gd name="T29" fmla="*/ 177 w 177"/>
                <a:gd name="T30" fmla="*/ 720 h 7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 h="720">
                  <a:moveTo>
                    <a:pt x="101" y="720"/>
                  </a:moveTo>
                  <a:cubicBezTo>
                    <a:pt x="95" y="581"/>
                    <a:pt x="130" y="495"/>
                    <a:pt x="0" y="452"/>
                  </a:cubicBezTo>
                  <a:cubicBezTo>
                    <a:pt x="3" y="344"/>
                    <a:pt x="1" y="236"/>
                    <a:pt x="9" y="129"/>
                  </a:cubicBezTo>
                  <a:cubicBezTo>
                    <a:pt x="11" y="103"/>
                    <a:pt x="40" y="95"/>
                    <a:pt x="55" y="83"/>
                  </a:cubicBezTo>
                  <a:cubicBezTo>
                    <a:pt x="92" y="53"/>
                    <a:pt x="110" y="15"/>
                    <a:pt x="157" y="0"/>
                  </a:cubicBezTo>
                  <a:cubicBezTo>
                    <a:pt x="177" y="61"/>
                    <a:pt x="177" y="50"/>
                    <a:pt x="157" y="157"/>
                  </a:cubicBezTo>
                  <a:cubicBezTo>
                    <a:pt x="154" y="174"/>
                    <a:pt x="130" y="179"/>
                    <a:pt x="120" y="194"/>
                  </a:cubicBezTo>
                  <a:cubicBezTo>
                    <a:pt x="103" y="219"/>
                    <a:pt x="101" y="232"/>
                    <a:pt x="92" y="258"/>
                  </a:cubicBezTo>
                  <a:cubicBezTo>
                    <a:pt x="104" y="458"/>
                    <a:pt x="101" y="357"/>
                    <a:pt x="101" y="563"/>
                  </a:cubicBezTo>
                </a:path>
              </a:pathLst>
            </a:custGeom>
            <a:solidFill>
              <a:srgbClr val="008000"/>
            </a:solidFill>
            <a:ln w="19050">
              <a:solidFill>
                <a:schemeClr val="tx1"/>
              </a:solidFill>
              <a:round/>
              <a:headEnd/>
              <a:tailEnd/>
            </a:ln>
          </p:spPr>
          <p:txBody>
            <a:bodyPr wrap="none" anchor="ctr"/>
            <a:lstStyle/>
            <a:p>
              <a:endParaRPr lang="fa-IR">
                <a:solidFill>
                  <a:srgbClr val="FFFFFF"/>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13315">
                                            <p:txEl>
                                              <p:pRg st="0" end="0"/>
                                            </p:txEl>
                                          </p:spTgt>
                                        </p:tgtEl>
                                        <p:attrNameLst>
                                          <p:attrName>style.visibility</p:attrName>
                                        </p:attrNameLst>
                                      </p:cBhvr>
                                      <p:to>
                                        <p:strVal val="visible"/>
                                      </p:to>
                                    </p:set>
                                    <p:anim calcmode="lin" valueType="num">
                                      <p:cBhvr>
                                        <p:cTn id="15"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315">
                                            <p:txEl>
                                              <p:pRg st="0" end="0"/>
                                            </p:txEl>
                                          </p:spTgt>
                                        </p:tgtEl>
                                        <p:attrNameLst>
                                          <p:attrName>ppt_y</p:attrName>
                                        </p:attrNameLst>
                                      </p:cBhvr>
                                      <p:tavLst>
                                        <p:tav tm="0">
                                          <p:val>
                                            <p:strVal val="#ppt_y+#ppt_h/2"/>
                                          </p:val>
                                        </p:tav>
                                        <p:tav tm="100000">
                                          <p:val>
                                            <p:strVal val="#ppt_y"/>
                                          </p:val>
                                        </p:tav>
                                      </p:tavLst>
                                    </p:anim>
                                    <p:anim calcmode="lin" valueType="num">
                                      <p:cBhvr>
                                        <p:cTn id="17" dur="500" fill="hold"/>
                                        <p:tgtEl>
                                          <p:spTgt spid="13315">
                                            <p:txEl>
                                              <p:pRg st="0" end="0"/>
                                            </p:txEl>
                                          </p:spTgt>
                                        </p:tgtEl>
                                        <p:attrNameLst>
                                          <p:attrName>ppt_w</p:attrName>
                                        </p:attrNameLst>
                                      </p:cBhvr>
                                      <p:tavLst>
                                        <p:tav tm="0">
                                          <p:val>
                                            <p:strVal val="#ppt_w"/>
                                          </p:val>
                                        </p:tav>
                                        <p:tav tm="100000">
                                          <p:val>
                                            <p:strVal val="#ppt_w"/>
                                          </p:val>
                                        </p:tav>
                                      </p:tavLst>
                                    </p:anim>
                                    <p:anim calcmode="lin" valueType="num">
                                      <p:cBhvr>
                                        <p:cTn id="18" dur="500" fill="hold"/>
                                        <p:tgtEl>
                                          <p:spTgt spid="133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13315">
                                            <p:txEl>
                                              <p:pRg st="1" end="1"/>
                                            </p:txEl>
                                          </p:spTgt>
                                        </p:tgtEl>
                                        <p:attrNameLst>
                                          <p:attrName>style.visibility</p:attrName>
                                        </p:attrNameLst>
                                      </p:cBhvr>
                                      <p:to>
                                        <p:strVal val="visible"/>
                                      </p:to>
                                    </p:set>
                                    <p:anim calcmode="lin" valueType="num">
                                      <p:cBhvr>
                                        <p:cTn id="2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3315">
                                            <p:txEl>
                                              <p:pRg st="1" end="1"/>
                                            </p:txEl>
                                          </p:spTgt>
                                        </p:tgtEl>
                                        <p:attrNameLst>
                                          <p:attrName>ppt_y</p:attrName>
                                        </p:attrNameLst>
                                      </p:cBhvr>
                                      <p:tavLst>
                                        <p:tav tm="0">
                                          <p:val>
                                            <p:strVal val="#ppt_y+#ppt_h/2"/>
                                          </p:val>
                                        </p:tav>
                                        <p:tav tm="100000">
                                          <p:val>
                                            <p:strVal val="#ppt_y"/>
                                          </p:val>
                                        </p:tav>
                                      </p:tavLst>
                                    </p:anim>
                                    <p:anim calcmode="lin" valueType="num">
                                      <p:cBhvr>
                                        <p:cTn id="25" dur="500" fill="hold"/>
                                        <p:tgtEl>
                                          <p:spTgt spid="13315">
                                            <p:txEl>
                                              <p:pRg st="1" end="1"/>
                                            </p:txEl>
                                          </p:spTgt>
                                        </p:tgtEl>
                                        <p:attrNameLst>
                                          <p:attrName>ppt_w</p:attrName>
                                        </p:attrNameLst>
                                      </p:cBhvr>
                                      <p:tavLst>
                                        <p:tav tm="0">
                                          <p:val>
                                            <p:strVal val="#ppt_w"/>
                                          </p:val>
                                        </p:tav>
                                        <p:tav tm="100000">
                                          <p:val>
                                            <p:strVal val="#ppt_w"/>
                                          </p:val>
                                        </p:tav>
                                      </p:tavLst>
                                    </p:anim>
                                    <p:anim calcmode="lin" valueType="num">
                                      <p:cBhvr>
                                        <p:cTn id="26" dur="500" fill="hold"/>
                                        <p:tgtEl>
                                          <p:spTgt spid="1331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13315">
                                            <p:txEl>
                                              <p:pRg st="2" end="2"/>
                                            </p:txEl>
                                          </p:spTgt>
                                        </p:tgtEl>
                                        <p:attrNameLst>
                                          <p:attrName>style.visibility</p:attrName>
                                        </p:attrNameLst>
                                      </p:cBhvr>
                                      <p:to>
                                        <p:strVal val="visible"/>
                                      </p:to>
                                    </p:set>
                                    <p:anim calcmode="lin" valueType="num">
                                      <p:cBhvr>
                                        <p:cTn id="31"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13315">
                                            <p:txEl>
                                              <p:pRg st="2" end="2"/>
                                            </p:txEl>
                                          </p:spTgt>
                                        </p:tgtEl>
                                        <p:attrNameLst>
                                          <p:attrName>ppt_y</p:attrName>
                                        </p:attrNameLst>
                                      </p:cBhvr>
                                      <p:tavLst>
                                        <p:tav tm="0">
                                          <p:val>
                                            <p:strVal val="#ppt_y+#ppt_h/2"/>
                                          </p:val>
                                        </p:tav>
                                        <p:tav tm="100000">
                                          <p:val>
                                            <p:strVal val="#ppt_y"/>
                                          </p:val>
                                        </p:tav>
                                      </p:tavLst>
                                    </p:anim>
                                    <p:anim calcmode="lin" valueType="num">
                                      <p:cBhvr>
                                        <p:cTn id="33" dur="500" fill="hold"/>
                                        <p:tgtEl>
                                          <p:spTgt spid="13315">
                                            <p:txEl>
                                              <p:pRg st="2" end="2"/>
                                            </p:txEl>
                                          </p:spTgt>
                                        </p:tgtEl>
                                        <p:attrNameLst>
                                          <p:attrName>ppt_w</p:attrName>
                                        </p:attrNameLst>
                                      </p:cBhvr>
                                      <p:tavLst>
                                        <p:tav tm="0">
                                          <p:val>
                                            <p:strVal val="#ppt_w"/>
                                          </p:val>
                                        </p:tav>
                                        <p:tav tm="100000">
                                          <p:val>
                                            <p:strVal val="#ppt_w"/>
                                          </p:val>
                                        </p:tav>
                                      </p:tavLst>
                                    </p:anim>
                                    <p:anim calcmode="lin" valueType="num">
                                      <p:cBhvr>
                                        <p:cTn id="34" dur="500" fill="hold"/>
                                        <p:tgtEl>
                                          <p:spTgt spid="1331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4" fill="hold" grpId="0" nodeType="clickEffect">
                                  <p:stCondLst>
                                    <p:cond delay="0"/>
                                  </p:stCondLst>
                                  <p:childTnLst>
                                    <p:set>
                                      <p:cBhvr>
                                        <p:cTn id="38" dur="1" fill="hold">
                                          <p:stCondLst>
                                            <p:cond delay="0"/>
                                          </p:stCondLst>
                                        </p:cTn>
                                        <p:tgtEl>
                                          <p:spTgt spid="13315">
                                            <p:txEl>
                                              <p:pRg st="3" end="3"/>
                                            </p:txEl>
                                          </p:spTgt>
                                        </p:tgtEl>
                                        <p:attrNameLst>
                                          <p:attrName>style.visibility</p:attrName>
                                        </p:attrNameLst>
                                      </p:cBhvr>
                                      <p:to>
                                        <p:strVal val="visible"/>
                                      </p:to>
                                    </p:set>
                                    <p:anim calcmode="lin" valueType="num">
                                      <p:cBhvr>
                                        <p:cTn id="39"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13315">
                                            <p:txEl>
                                              <p:pRg st="3" end="3"/>
                                            </p:txEl>
                                          </p:spTgt>
                                        </p:tgtEl>
                                        <p:attrNameLst>
                                          <p:attrName>ppt_y</p:attrName>
                                        </p:attrNameLst>
                                      </p:cBhvr>
                                      <p:tavLst>
                                        <p:tav tm="0">
                                          <p:val>
                                            <p:strVal val="#ppt_y+#ppt_h/2"/>
                                          </p:val>
                                        </p:tav>
                                        <p:tav tm="100000">
                                          <p:val>
                                            <p:strVal val="#ppt_y"/>
                                          </p:val>
                                        </p:tav>
                                      </p:tavLst>
                                    </p:anim>
                                    <p:anim calcmode="lin" valueType="num">
                                      <p:cBhvr>
                                        <p:cTn id="41" dur="500" fill="hold"/>
                                        <p:tgtEl>
                                          <p:spTgt spid="13315">
                                            <p:txEl>
                                              <p:pRg st="3" end="3"/>
                                            </p:txEl>
                                          </p:spTgt>
                                        </p:tgtEl>
                                        <p:attrNameLst>
                                          <p:attrName>ppt_w</p:attrName>
                                        </p:attrNameLst>
                                      </p:cBhvr>
                                      <p:tavLst>
                                        <p:tav tm="0">
                                          <p:val>
                                            <p:strVal val="#ppt_w"/>
                                          </p:val>
                                        </p:tav>
                                        <p:tav tm="100000">
                                          <p:val>
                                            <p:strVal val="#ppt_w"/>
                                          </p:val>
                                        </p:tav>
                                      </p:tavLst>
                                    </p:anim>
                                    <p:anim calcmode="lin" valueType="num">
                                      <p:cBhvr>
                                        <p:cTn id="42" dur="500" fill="hold"/>
                                        <p:tgtEl>
                                          <p:spTgt spid="1331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fa-IR" smtClean="0"/>
          </a:p>
        </p:txBody>
      </p:sp>
      <p:sp>
        <p:nvSpPr>
          <p:cNvPr id="43011" name="Content Placeholder 2"/>
          <p:cNvSpPr>
            <a:spLocks noGrp="1"/>
          </p:cNvSpPr>
          <p:nvPr>
            <p:ph idx="1"/>
          </p:nvPr>
        </p:nvSpPr>
        <p:spPr/>
        <p:txBody>
          <a:bodyPr/>
          <a:lstStyle/>
          <a:p>
            <a:endParaRPr lang="fa-IR" smtClean="0"/>
          </a:p>
        </p:txBody>
      </p:sp>
      <p:pic>
        <p:nvPicPr>
          <p:cNvPr id="43012" name="Picture 2" descr="sofa-bill"/>
          <p:cNvPicPr>
            <a:picLocks noChangeAspect="1" noChangeArrowheads="1"/>
          </p:cNvPicPr>
          <p:nvPr/>
        </p:nvPicPr>
        <p:blipFill>
          <a:blip r:embed="rId3"/>
          <a:srcRect/>
          <a:stretch>
            <a:fillRect/>
          </a:stretch>
        </p:blipFill>
        <p:spPr bwMode="auto">
          <a:xfrm>
            <a:off x="0" y="0"/>
            <a:ext cx="9972675" cy="687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3"/>
          <p:cNvSpPr>
            <a:spLocks noGrp="1" noChangeArrowheads="1"/>
          </p:cNvSpPr>
          <p:nvPr>
            <p:ph type="title"/>
          </p:nvPr>
        </p:nvSpPr>
        <p:spPr>
          <a:xfrm>
            <a:off x="928662" y="214290"/>
            <a:ext cx="7772400" cy="1143000"/>
          </a:xfrm>
          <a:noFill/>
          <a:ln>
            <a:solidFill>
              <a:srgbClr val="000000"/>
            </a:solidFill>
          </a:ln>
        </p:spPr>
        <p:txBody>
          <a:bodyPr/>
          <a:lstStyle/>
          <a:p>
            <a:pPr algn="r" rtl="1"/>
            <a:r>
              <a:rPr lang="fa-IR" smtClean="0"/>
              <a:t>کلاه آبی</a:t>
            </a:r>
            <a:endParaRPr lang="en-GB" smtClean="0">
              <a:cs typeface="Times New Roman" pitchFamily="18" charset="0"/>
            </a:endParaRPr>
          </a:p>
        </p:txBody>
      </p:sp>
      <p:sp>
        <p:nvSpPr>
          <p:cNvPr id="15362" name="Rectangle 2"/>
          <p:cNvSpPr>
            <a:spLocks noGrp="1" noChangeArrowheads="1"/>
          </p:cNvSpPr>
          <p:nvPr>
            <p:ph type="body" sz="half" idx="2"/>
          </p:nvPr>
        </p:nvSpPr>
        <p:spPr>
          <a:xfrm>
            <a:off x="4000496" y="1981200"/>
            <a:ext cx="4714908" cy="4114800"/>
          </a:xfrm>
        </p:spPr>
        <p:txBody>
          <a:bodyPr/>
          <a:lstStyle/>
          <a:p>
            <a:pPr algn="r" rtl="1"/>
            <a:r>
              <a:rPr lang="fa-IR" sz="2800" dirty="0" smtClean="0"/>
              <a:t>کلاه کنترل کننده و سازمان دهنده انديشه</a:t>
            </a:r>
            <a:r>
              <a:rPr lang="en-GB" sz="2800" dirty="0" smtClean="0">
                <a:cs typeface="Arial" pitchFamily="34" charset="0"/>
              </a:rPr>
              <a:t>.</a:t>
            </a:r>
          </a:p>
          <a:p>
            <a:pPr algn="r" rtl="1"/>
            <a:r>
              <a:rPr lang="fa-IR" sz="2800" dirty="0" smtClean="0"/>
              <a:t>محدوده تفکر را تعيين می کند، بقيه کلاهها را فرا می خواند.</a:t>
            </a:r>
            <a:endParaRPr lang="en-GB" sz="2800" dirty="0" smtClean="0">
              <a:cs typeface="Arial" pitchFamily="34" charset="0"/>
            </a:endParaRPr>
          </a:p>
          <a:p>
            <a:pPr algn="r" rtl="1"/>
            <a:r>
              <a:rPr lang="fa-IR" sz="2800" dirty="0" smtClean="0"/>
              <a:t>فرايند تفکر مورد استفاده را مورد ارزيابی قرار می دهد</a:t>
            </a:r>
            <a:r>
              <a:rPr lang="en-GB" sz="2800" dirty="0" smtClean="0">
                <a:cs typeface="Arial" pitchFamily="34" charset="0"/>
              </a:rPr>
              <a:t>.</a:t>
            </a:r>
          </a:p>
          <a:p>
            <a:pPr algn="r" rtl="1"/>
            <a:r>
              <a:rPr lang="fa-IR" sz="2800" dirty="0" smtClean="0"/>
              <a:t>آبی رنگ نقشه ريختن است</a:t>
            </a:r>
            <a:r>
              <a:rPr lang="en-GB" sz="2800" dirty="0" smtClean="0">
                <a:cs typeface="Arial" pitchFamily="34" charset="0"/>
              </a:rPr>
              <a:t>. </a:t>
            </a:r>
          </a:p>
        </p:txBody>
      </p:sp>
      <p:grpSp>
        <p:nvGrpSpPr>
          <p:cNvPr id="2" name="Group 4"/>
          <p:cNvGrpSpPr>
            <a:grpSpLocks/>
          </p:cNvGrpSpPr>
          <p:nvPr/>
        </p:nvGrpSpPr>
        <p:grpSpPr bwMode="auto">
          <a:xfrm>
            <a:off x="0" y="2000240"/>
            <a:ext cx="3937000" cy="3276600"/>
            <a:chOff x="400" y="1440"/>
            <a:chExt cx="2480" cy="2064"/>
          </a:xfrm>
        </p:grpSpPr>
        <p:grpSp>
          <p:nvGrpSpPr>
            <p:cNvPr id="3" name="Group 5"/>
            <p:cNvGrpSpPr>
              <a:grpSpLocks/>
            </p:cNvGrpSpPr>
            <p:nvPr/>
          </p:nvGrpSpPr>
          <p:grpSpPr bwMode="auto">
            <a:xfrm>
              <a:off x="400" y="1440"/>
              <a:ext cx="2480" cy="2064"/>
              <a:chOff x="192" y="1632"/>
              <a:chExt cx="2480" cy="2064"/>
            </a:xfrm>
          </p:grpSpPr>
          <p:sp>
            <p:nvSpPr>
              <p:cNvPr id="44039" name="Freeform 6"/>
              <p:cNvSpPr>
                <a:spLocks/>
              </p:cNvSpPr>
              <p:nvPr/>
            </p:nvSpPr>
            <p:spPr bwMode="auto">
              <a:xfrm>
                <a:off x="528" y="1632"/>
                <a:ext cx="1632" cy="1608"/>
              </a:xfrm>
              <a:custGeom>
                <a:avLst/>
                <a:gdLst>
                  <a:gd name="T0" fmla="*/ 344 w 1632"/>
                  <a:gd name="T1" fmla="*/ 1368 h 1608"/>
                  <a:gd name="T2" fmla="*/ 104 w 1632"/>
                  <a:gd name="T3" fmla="*/ 600 h 1608"/>
                  <a:gd name="T4" fmla="*/ 968 w 1632"/>
                  <a:gd name="T5" fmla="*/ 72 h 1608"/>
                  <a:gd name="T6" fmla="*/ 1544 w 1632"/>
                  <a:gd name="T7" fmla="*/ 168 h 1608"/>
                  <a:gd name="T8" fmla="*/ 1496 w 1632"/>
                  <a:gd name="T9" fmla="*/ 1032 h 1608"/>
                  <a:gd name="T10" fmla="*/ 1352 w 1632"/>
                  <a:gd name="T11" fmla="*/ 1608 h 1608"/>
                  <a:gd name="T12" fmla="*/ 0 60000 65536"/>
                  <a:gd name="T13" fmla="*/ 0 60000 65536"/>
                  <a:gd name="T14" fmla="*/ 0 60000 65536"/>
                  <a:gd name="T15" fmla="*/ 0 60000 65536"/>
                  <a:gd name="T16" fmla="*/ 0 60000 65536"/>
                  <a:gd name="T17" fmla="*/ 0 60000 65536"/>
                  <a:gd name="T18" fmla="*/ 0 w 1632"/>
                  <a:gd name="T19" fmla="*/ 0 h 1608"/>
                  <a:gd name="T20" fmla="*/ 1632 w 1632"/>
                  <a:gd name="T21" fmla="*/ 1608 h 1608"/>
                </a:gdLst>
                <a:ahLst/>
                <a:cxnLst>
                  <a:cxn ang="T12">
                    <a:pos x="T0" y="T1"/>
                  </a:cxn>
                  <a:cxn ang="T13">
                    <a:pos x="T2" y="T3"/>
                  </a:cxn>
                  <a:cxn ang="T14">
                    <a:pos x="T4" y="T5"/>
                  </a:cxn>
                  <a:cxn ang="T15">
                    <a:pos x="T6" y="T7"/>
                  </a:cxn>
                  <a:cxn ang="T16">
                    <a:pos x="T8" y="T9"/>
                  </a:cxn>
                  <a:cxn ang="T17">
                    <a:pos x="T10" y="T11"/>
                  </a:cxn>
                </a:cxnLst>
                <a:rect l="T18" t="T19" r="T20" b="T21"/>
                <a:pathLst>
                  <a:path w="1632" h="1608">
                    <a:moveTo>
                      <a:pt x="344" y="1368"/>
                    </a:moveTo>
                    <a:cubicBezTo>
                      <a:pt x="172" y="1092"/>
                      <a:pt x="0" y="816"/>
                      <a:pt x="104" y="600"/>
                    </a:cubicBezTo>
                    <a:cubicBezTo>
                      <a:pt x="208" y="384"/>
                      <a:pt x="728" y="144"/>
                      <a:pt x="968" y="72"/>
                    </a:cubicBezTo>
                    <a:cubicBezTo>
                      <a:pt x="1208" y="0"/>
                      <a:pt x="1456" y="8"/>
                      <a:pt x="1544" y="168"/>
                    </a:cubicBezTo>
                    <a:cubicBezTo>
                      <a:pt x="1632" y="328"/>
                      <a:pt x="1528" y="792"/>
                      <a:pt x="1496" y="1032"/>
                    </a:cubicBezTo>
                    <a:cubicBezTo>
                      <a:pt x="1464" y="1272"/>
                      <a:pt x="1376" y="1504"/>
                      <a:pt x="1352" y="1608"/>
                    </a:cubicBezTo>
                  </a:path>
                </a:pathLst>
              </a:custGeom>
              <a:solidFill>
                <a:srgbClr val="3333FF"/>
              </a:solidFill>
              <a:ln w="31750">
                <a:solidFill>
                  <a:schemeClr val="tx1"/>
                </a:solidFill>
                <a:round/>
                <a:headEnd/>
                <a:tailEnd/>
              </a:ln>
            </p:spPr>
            <p:txBody>
              <a:bodyPr wrap="none" anchor="ctr"/>
              <a:lstStyle/>
              <a:p>
                <a:endParaRPr lang="fa-IR">
                  <a:solidFill>
                    <a:srgbClr val="FFFFFF"/>
                  </a:solidFill>
                </a:endParaRPr>
              </a:p>
            </p:txBody>
          </p:sp>
          <p:sp>
            <p:nvSpPr>
              <p:cNvPr id="44040" name="Freeform 7"/>
              <p:cNvSpPr>
                <a:spLocks/>
              </p:cNvSpPr>
              <p:nvPr/>
            </p:nvSpPr>
            <p:spPr bwMode="auto">
              <a:xfrm>
                <a:off x="192" y="2640"/>
                <a:ext cx="2480" cy="1056"/>
              </a:xfrm>
              <a:custGeom>
                <a:avLst/>
                <a:gdLst>
                  <a:gd name="T0" fmla="*/ 512 w 2480"/>
                  <a:gd name="T1" fmla="*/ 88 h 1056"/>
                  <a:gd name="T2" fmla="*/ 416 w 2480"/>
                  <a:gd name="T3" fmla="*/ 88 h 1056"/>
                  <a:gd name="T4" fmla="*/ 176 w 2480"/>
                  <a:gd name="T5" fmla="*/ 616 h 1056"/>
                  <a:gd name="T6" fmla="*/ 1472 w 2480"/>
                  <a:gd name="T7" fmla="*/ 1048 h 1056"/>
                  <a:gd name="T8" fmla="*/ 2336 w 2480"/>
                  <a:gd name="T9" fmla="*/ 664 h 1056"/>
                  <a:gd name="T10" fmla="*/ 2336 w 2480"/>
                  <a:gd name="T11" fmla="*/ 568 h 1056"/>
                  <a:gd name="T12" fmla="*/ 2000 w 2480"/>
                  <a:gd name="T13" fmla="*/ 184 h 1056"/>
                  <a:gd name="T14" fmla="*/ 1760 w 2480"/>
                  <a:gd name="T15" fmla="*/ 184 h 105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056"/>
                  <a:gd name="T26" fmla="*/ 2480 w 2480"/>
                  <a:gd name="T27" fmla="*/ 1056 h 10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056">
                    <a:moveTo>
                      <a:pt x="512" y="88"/>
                    </a:moveTo>
                    <a:cubicBezTo>
                      <a:pt x="492" y="44"/>
                      <a:pt x="472" y="0"/>
                      <a:pt x="416" y="88"/>
                    </a:cubicBezTo>
                    <a:cubicBezTo>
                      <a:pt x="360" y="176"/>
                      <a:pt x="0" y="456"/>
                      <a:pt x="176" y="616"/>
                    </a:cubicBezTo>
                    <a:cubicBezTo>
                      <a:pt x="352" y="776"/>
                      <a:pt x="1112" y="1040"/>
                      <a:pt x="1472" y="1048"/>
                    </a:cubicBezTo>
                    <a:cubicBezTo>
                      <a:pt x="1832" y="1056"/>
                      <a:pt x="2192" y="744"/>
                      <a:pt x="2336" y="664"/>
                    </a:cubicBezTo>
                    <a:cubicBezTo>
                      <a:pt x="2480" y="584"/>
                      <a:pt x="2392" y="648"/>
                      <a:pt x="2336" y="568"/>
                    </a:cubicBezTo>
                    <a:cubicBezTo>
                      <a:pt x="2280" y="488"/>
                      <a:pt x="2096" y="248"/>
                      <a:pt x="2000" y="184"/>
                    </a:cubicBezTo>
                    <a:cubicBezTo>
                      <a:pt x="1904" y="120"/>
                      <a:pt x="1800" y="184"/>
                      <a:pt x="1760" y="184"/>
                    </a:cubicBezTo>
                  </a:path>
                </a:pathLst>
              </a:custGeom>
              <a:solidFill>
                <a:srgbClr val="3333FF"/>
              </a:solidFill>
              <a:ln w="31750">
                <a:solidFill>
                  <a:schemeClr val="tx1"/>
                </a:solidFill>
                <a:round/>
                <a:headEnd/>
                <a:tailEnd/>
              </a:ln>
            </p:spPr>
            <p:txBody>
              <a:bodyPr wrap="none" anchor="ctr"/>
              <a:lstStyle/>
              <a:p>
                <a:endParaRPr lang="fa-IR">
                  <a:solidFill>
                    <a:srgbClr val="FFFFFF"/>
                  </a:solidFill>
                </a:endParaRPr>
              </a:p>
            </p:txBody>
          </p:sp>
          <p:sp>
            <p:nvSpPr>
              <p:cNvPr id="44041" name="Freeform 8"/>
              <p:cNvSpPr>
                <a:spLocks/>
              </p:cNvSpPr>
              <p:nvPr/>
            </p:nvSpPr>
            <p:spPr bwMode="auto">
              <a:xfrm>
                <a:off x="864" y="3024"/>
                <a:ext cx="1008" cy="288"/>
              </a:xfrm>
              <a:custGeom>
                <a:avLst/>
                <a:gdLst>
                  <a:gd name="T0" fmla="*/ 0 w 1008"/>
                  <a:gd name="T1" fmla="*/ 0 h 288"/>
                  <a:gd name="T2" fmla="*/ 144 w 1008"/>
                  <a:gd name="T3" fmla="*/ 192 h 288"/>
                  <a:gd name="T4" fmla="*/ 720 w 1008"/>
                  <a:gd name="T5" fmla="*/ 288 h 288"/>
                  <a:gd name="T6" fmla="*/ 1008 w 1008"/>
                  <a:gd name="T7" fmla="*/ 192 h 288"/>
                  <a:gd name="T8" fmla="*/ 0 60000 65536"/>
                  <a:gd name="T9" fmla="*/ 0 60000 65536"/>
                  <a:gd name="T10" fmla="*/ 0 60000 65536"/>
                  <a:gd name="T11" fmla="*/ 0 60000 65536"/>
                  <a:gd name="T12" fmla="*/ 0 w 1008"/>
                  <a:gd name="T13" fmla="*/ 0 h 288"/>
                  <a:gd name="T14" fmla="*/ 1008 w 1008"/>
                  <a:gd name="T15" fmla="*/ 288 h 288"/>
                </a:gdLst>
                <a:ahLst/>
                <a:cxnLst>
                  <a:cxn ang="T8">
                    <a:pos x="T0" y="T1"/>
                  </a:cxn>
                  <a:cxn ang="T9">
                    <a:pos x="T2" y="T3"/>
                  </a:cxn>
                  <a:cxn ang="T10">
                    <a:pos x="T4" y="T5"/>
                  </a:cxn>
                  <a:cxn ang="T11">
                    <a:pos x="T6" y="T7"/>
                  </a:cxn>
                </a:cxnLst>
                <a:rect l="T12" t="T13" r="T14" b="T15"/>
                <a:pathLst>
                  <a:path w="1008" h="288">
                    <a:moveTo>
                      <a:pt x="0" y="0"/>
                    </a:moveTo>
                    <a:cubicBezTo>
                      <a:pt x="12" y="72"/>
                      <a:pt x="24" y="144"/>
                      <a:pt x="144" y="192"/>
                    </a:cubicBezTo>
                    <a:cubicBezTo>
                      <a:pt x="264" y="240"/>
                      <a:pt x="576" y="288"/>
                      <a:pt x="720" y="288"/>
                    </a:cubicBezTo>
                    <a:cubicBezTo>
                      <a:pt x="864" y="288"/>
                      <a:pt x="936" y="240"/>
                      <a:pt x="1008" y="192"/>
                    </a:cubicBezTo>
                  </a:path>
                </a:pathLst>
              </a:custGeom>
              <a:solidFill>
                <a:srgbClr val="3333FF"/>
              </a:solidFill>
              <a:ln w="31750">
                <a:solidFill>
                  <a:schemeClr val="tx1"/>
                </a:solidFill>
                <a:round/>
                <a:headEnd/>
                <a:tailEnd/>
              </a:ln>
            </p:spPr>
            <p:txBody>
              <a:bodyPr wrap="none" anchor="ctr"/>
              <a:lstStyle/>
              <a:p>
                <a:endParaRPr lang="fa-IR">
                  <a:solidFill>
                    <a:srgbClr val="FFFFFF"/>
                  </a:solidFill>
                </a:endParaRPr>
              </a:p>
            </p:txBody>
          </p:sp>
        </p:grpSp>
        <p:sp>
          <p:nvSpPr>
            <p:cNvPr id="44038" name="Freeform 9"/>
            <p:cNvSpPr>
              <a:spLocks/>
            </p:cNvSpPr>
            <p:nvPr/>
          </p:nvSpPr>
          <p:spPr bwMode="auto">
            <a:xfrm>
              <a:off x="816" y="1728"/>
              <a:ext cx="1520" cy="672"/>
            </a:xfrm>
            <a:custGeom>
              <a:avLst/>
              <a:gdLst>
                <a:gd name="T0" fmla="*/ 0 w 1520"/>
                <a:gd name="T1" fmla="*/ 480 h 672"/>
                <a:gd name="T2" fmla="*/ 384 w 1520"/>
                <a:gd name="T3" fmla="*/ 672 h 672"/>
                <a:gd name="T4" fmla="*/ 1008 w 1520"/>
                <a:gd name="T5" fmla="*/ 480 h 672"/>
                <a:gd name="T6" fmla="*/ 1440 w 1520"/>
                <a:gd name="T7" fmla="*/ 144 h 672"/>
                <a:gd name="T8" fmla="*/ 1488 w 1520"/>
                <a:gd name="T9" fmla="*/ 0 h 672"/>
                <a:gd name="T10" fmla="*/ 0 60000 65536"/>
                <a:gd name="T11" fmla="*/ 0 60000 65536"/>
                <a:gd name="T12" fmla="*/ 0 60000 65536"/>
                <a:gd name="T13" fmla="*/ 0 60000 65536"/>
                <a:gd name="T14" fmla="*/ 0 60000 65536"/>
                <a:gd name="T15" fmla="*/ 0 w 1520"/>
                <a:gd name="T16" fmla="*/ 0 h 672"/>
                <a:gd name="T17" fmla="*/ 1520 w 1520"/>
                <a:gd name="T18" fmla="*/ 672 h 672"/>
              </a:gdLst>
              <a:ahLst/>
              <a:cxnLst>
                <a:cxn ang="T10">
                  <a:pos x="T0" y="T1"/>
                </a:cxn>
                <a:cxn ang="T11">
                  <a:pos x="T2" y="T3"/>
                </a:cxn>
                <a:cxn ang="T12">
                  <a:pos x="T4" y="T5"/>
                </a:cxn>
                <a:cxn ang="T13">
                  <a:pos x="T6" y="T7"/>
                </a:cxn>
                <a:cxn ang="T14">
                  <a:pos x="T8" y="T9"/>
                </a:cxn>
              </a:cxnLst>
              <a:rect l="T15" t="T16" r="T17" b="T18"/>
              <a:pathLst>
                <a:path w="1520" h="672">
                  <a:moveTo>
                    <a:pt x="0" y="480"/>
                  </a:moveTo>
                  <a:cubicBezTo>
                    <a:pt x="108" y="576"/>
                    <a:pt x="216" y="672"/>
                    <a:pt x="384" y="672"/>
                  </a:cubicBezTo>
                  <a:cubicBezTo>
                    <a:pt x="552" y="672"/>
                    <a:pt x="832" y="568"/>
                    <a:pt x="1008" y="480"/>
                  </a:cubicBezTo>
                  <a:cubicBezTo>
                    <a:pt x="1184" y="392"/>
                    <a:pt x="1360" y="224"/>
                    <a:pt x="1440" y="144"/>
                  </a:cubicBezTo>
                  <a:cubicBezTo>
                    <a:pt x="1520" y="64"/>
                    <a:pt x="1504" y="32"/>
                    <a:pt x="1488" y="0"/>
                  </a:cubicBezTo>
                </a:path>
              </a:pathLst>
            </a:custGeom>
            <a:solidFill>
              <a:srgbClr val="3333FF"/>
            </a:solidFill>
            <a:ln w="28575">
              <a:solidFill>
                <a:schemeClr val="tx1"/>
              </a:solidFill>
              <a:round/>
              <a:headEnd/>
              <a:tailEnd/>
            </a:ln>
          </p:spPr>
          <p:txBody>
            <a:bodyPr wrap="none" anchor="ctr"/>
            <a:lstStyle/>
            <a:p>
              <a:endParaRPr lang="fa-IR">
                <a:solidFill>
                  <a:srgbClr val="FFFFFF"/>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5362">
                                            <p:txEl>
                                              <p:pRg st="0" end="0"/>
                                            </p:txEl>
                                          </p:spTgt>
                                        </p:tgtEl>
                                        <p:attrNameLst>
                                          <p:attrName>style.visibility</p:attrName>
                                        </p:attrNameLst>
                                      </p:cBhvr>
                                      <p:to>
                                        <p:strVal val="visible"/>
                                      </p:to>
                                    </p:set>
                                    <p:anim calcmode="lin" valueType="num">
                                      <p:cBhvr>
                                        <p:cTn id="13" dur="500" fill="hold"/>
                                        <p:tgtEl>
                                          <p:spTgt spid="15362">
                                            <p:txEl>
                                              <p:pRg st="0" end="0"/>
                                            </p:txEl>
                                          </p:spTgt>
                                        </p:tgtEl>
                                        <p:attrNameLst>
                                          <p:attrName>ppt_w</p:attrName>
                                        </p:attrNameLst>
                                      </p:cBhvr>
                                      <p:tavLst>
                                        <p:tav tm="0">
                                          <p:val>
                                            <p:strVal val="4*#ppt_w"/>
                                          </p:val>
                                        </p:tav>
                                        <p:tav tm="100000">
                                          <p:val>
                                            <p:strVal val="#ppt_w"/>
                                          </p:val>
                                        </p:tav>
                                      </p:tavLst>
                                    </p:anim>
                                    <p:anim calcmode="lin" valueType="num">
                                      <p:cBhvr>
                                        <p:cTn id="14" dur="500" fill="hold"/>
                                        <p:tgtEl>
                                          <p:spTgt spid="15362">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5362">
                                            <p:txEl>
                                              <p:pRg st="1" end="1"/>
                                            </p:txEl>
                                          </p:spTgt>
                                        </p:tgtEl>
                                        <p:attrNameLst>
                                          <p:attrName>style.visibility</p:attrName>
                                        </p:attrNameLst>
                                      </p:cBhvr>
                                      <p:to>
                                        <p:strVal val="visible"/>
                                      </p:to>
                                    </p:set>
                                    <p:anim calcmode="lin" valueType="num">
                                      <p:cBhvr>
                                        <p:cTn id="19" dur="500" fill="hold"/>
                                        <p:tgtEl>
                                          <p:spTgt spid="15362">
                                            <p:txEl>
                                              <p:pRg st="1" end="1"/>
                                            </p:txEl>
                                          </p:spTgt>
                                        </p:tgtEl>
                                        <p:attrNameLst>
                                          <p:attrName>ppt_w</p:attrName>
                                        </p:attrNameLst>
                                      </p:cBhvr>
                                      <p:tavLst>
                                        <p:tav tm="0">
                                          <p:val>
                                            <p:strVal val="4*#ppt_w"/>
                                          </p:val>
                                        </p:tav>
                                        <p:tav tm="100000">
                                          <p:val>
                                            <p:strVal val="#ppt_w"/>
                                          </p:val>
                                        </p:tav>
                                      </p:tavLst>
                                    </p:anim>
                                    <p:anim calcmode="lin" valueType="num">
                                      <p:cBhvr>
                                        <p:cTn id="20" dur="500" fill="hold"/>
                                        <p:tgtEl>
                                          <p:spTgt spid="15362">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5362">
                                            <p:txEl>
                                              <p:pRg st="2" end="2"/>
                                            </p:txEl>
                                          </p:spTgt>
                                        </p:tgtEl>
                                        <p:attrNameLst>
                                          <p:attrName>style.visibility</p:attrName>
                                        </p:attrNameLst>
                                      </p:cBhvr>
                                      <p:to>
                                        <p:strVal val="visible"/>
                                      </p:to>
                                    </p:set>
                                    <p:anim calcmode="lin" valueType="num">
                                      <p:cBhvr>
                                        <p:cTn id="25" dur="500" fill="hold"/>
                                        <p:tgtEl>
                                          <p:spTgt spid="15362">
                                            <p:txEl>
                                              <p:pRg st="2" end="2"/>
                                            </p:txEl>
                                          </p:spTgt>
                                        </p:tgtEl>
                                        <p:attrNameLst>
                                          <p:attrName>ppt_w</p:attrName>
                                        </p:attrNameLst>
                                      </p:cBhvr>
                                      <p:tavLst>
                                        <p:tav tm="0">
                                          <p:val>
                                            <p:strVal val="4*#ppt_w"/>
                                          </p:val>
                                        </p:tav>
                                        <p:tav tm="100000">
                                          <p:val>
                                            <p:strVal val="#ppt_w"/>
                                          </p:val>
                                        </p:tav>
                                      </p:tavLst>
                                    </p:anim>
                                    <p:anim calcmode="lin" valueType="num">
                                      <p:cBhvr>
                                        <p:cTn id="26" dur="500" fill="hold"/>
                                        <p:tgtEl>
                                          <p:spTgt spid="15362">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15362">
                                            <p:txEl>
                                              <p:pRg st="3" end="3"/>
                                            </p:txEl>
                                          </p:spTgt>
                                        </p:tgtEl>
                                        <p:attrNameLst>
                                          <p:attrName>style.visibility</p:attrName>
                                        </p:attrNameLst>
                                      </p:cBhvr>
                                      <p:to>
                                        <p:strVal val="visible"/>
                                      </p:to>
                                    </p:set>
                                    <p:anim calcmode="lin" valueType="num">
                                      <p:cBhvr>
                                        <p:cTn id="31" dur="500" fill="hold"/>
                                        <p:tgtEl>
                                          <p:spTgt spid="15362">
                                            <p:txEl>
                                              <p:pRg st="3" end="3"/>
                                            </p:txEl>
                                          </p:spTgt>
                                        </p:tgtEl>
                                        <p:attrNameLst>
                                          <p:attrName>ppt_w</p:attrName>
                                        </p:attrNameLst>
                                      </p:cBhvr>
                                      <p:tavLst>
                                        <p:tav tm="0">
                                          <p:val>
                                            <p:strVal val="4*#ppt_w"/>
                                          </p:val>
                                        </p:tav>
                                        <p:tav tm="100000">
                                          <p:val>
                                            <p:strVal val="#ppt_w"/>
                                          </p:val>
                                        </p:tav>
                                      </p:tavLst>
                                    </p:anim>
                                    <p:anim calcmode="lin" valueType="num">
                                      <p:cBhvr>
                                        <p:cTn id="32" dur="500" fill="hold"/>
                                        <p:tgtEl>
                                          <p:spTgt spid="15362">
                                            <p:txEl>
                                              <p:pRg st="3" end="3"/>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p:txBody>
          <a:bodyPr/>
          <a:lstStyle/>
          <a:p>
            <a:r>
              <a:rPr lang="fa-IR" smtClean="0"/>
              <a:t>کلاه آبی</a:t>
            </a:r>
          </a:p>
        </p:txBody>
      </p:sp>
      <p:sp>
        <p:nvSpPr>
          <p:cNvPr id="62467" name="Content Placeholder 5"/>
          <p:cNvSpPr>
            <a:spLocks noGrp="1"/>
          </p:cNvSpPr>
          <p:nvPr>
            <p:ph idx="1"/>
          </p:nvPr>
        </p:nvSpPr>
        <p:spPr/>
        <p:txBody>
          <a:bodyPr/>
          <a:lstStyle/>
          <a:p>
            <a:r>
              <a:rPr lang="fa-IR" smtClean="0"/>
              <a:t>تمرکز </a:t>
            </a:r>
            <a:r>
              <a:rPr lang="en-US" smtClean="0"/>
              <a:t>Insight</a:t>
            </a:r>
          </a:p>
          <a:p>
            <a:pPr lvl="1"/>
            <a:r>
              <a:rPr lang="en-US" smtClean="0"/>
              <a:t> Insight                       Idea                     Impact</a:t>
            </a:r>
            <a:endParaRPr lang="fa-IR" smtClean="0"/>
          </a:p>
          <a:p>
            <a:r>
              <a:rPr lang="fa-IR" smtClean="0"/>
              <a:t>بالا گرفتن صفحه هدف</a:t>
            </a:r>
          </a:p>
          <a:p>
            <a:r>
              <a:rPr lang="fa-IR" smtClean="0"/>
              <a:t>مشاهده و بررسی کلی</a:t>
            </a:r>
          </a:p>
          <a:p>
            <a:r>
              <a:rPr lang="fa-IR" smtClean="0"/>
              <a:t>اعلام نظر</a:t>
            </a:r>
          </a:p>
          <a:p>
            <a:r>
              <a:rPr lang="fa-IR" smtClean="0"/>
              <a:t>جمع بندی ها، نتايج، </a:t>
            </a:r>
          </a:p>
          <a:p>
            <a:r>
              <a:rPr lang="fa-IR" smtClean="0"/>
              <a:t>مسئول جلسه</a:t>
            </a:r>
          </a:p>
        </p:txBody>
      </p:sp>
      <p:pic>
        <p:nvPicPr>
          <p:cNvPr id="45060" name="Picture 4" descr="7050"/>
          <p:cNvPicPr>
            <a:picLocks noChangeAspect="1" noChangeArrowheads="1"/>
          </p:cNvPicPr>
          <p:nvPr/>
        </p:nvPicPr>
        <p:blipFill>
          <a:blip r:embed="rId3"/>
          <a:srcRect/>
          <a:stretch>
            <a:fillRect/>
          </a:stretch>
        </p:blipFill>
        <p:spPr bwMode="auto">
          <a:xfrm>
            <a:off x="571472" y="2928934"/>
            <a:ext cx="3571903" cy="364991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anim calcmode="lin" valueType="num">
                                      <p:cBhvr additive="base">
                                        <p:cTn id="11"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 calcmode="lin" valueType="num">
                                      <p:cBhvr additive="base">
                                        <p:cTn id="17"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2467">
                                            <p:txEl>
                                              <p:pRg st="3" end="3"/>
                                            </p:txEl>
                                          </p:spTgt>
                                        </p:tgtEl>
                                        <p:attrNameLst>
                                          <p:attrName>style.visibility</p:attrName>
                                        </p:attrNameLst>
                                      </p:cBhvr>
                                      <p:to>
                                        <p:strVal val="visible"/>
                                      </p:to>
                                    </p:set>
                                    <p:anim calcmode="lin" valueType="num">
                                      <p:cBhvr additive="base">
                                        <p:cTn id="23" dur="5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24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2467">
                                            <p:txEl>
                                              <p:pRg st="4" end="4"/>
                                            </p:txEl>
                                          </p:spTgt>
                                        </p:tgtEl>
                                        <p:attrNameLst>
                                          <p:attrName>style.visibility</p:attrName>
                                        </p:attrNameLst>
                                      </p:cBhvr>
                                      <p:to>
                                        <p:strVal val="visible"/>
                                      </p:to>
                                    </p:set>
                                    <p:anim calcmode="lin" valueType="num">
                                      <p:cBhvr additive="base">
                                        <p:cTn id="29" dur="5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24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2467">
                                            <p:txEl>
                                              <p:pRg st="5" end="5"/>
                                            </p:txEl>
                                          </p:spTgt>
                                        </p:tgtEl>
                                        <p:attrNameLst>
                                          <p:attrName>style.visibility</p:attrName>
                                        </p:attrNameLst>
                                      </p:cBhvr>
                                      <p:to>
                                        <p:strVal val="visible"/>
                                      </p:to>
                                    </p:set>
                                    <p:anim calcmode="lin" valueType="num">
                                      <p:cBhvr additive="base">
                                        <p:cTn id="35" dur="500" fill="hold"/>
                                        <p:tgtEl>
                                          <p:spTgt spid="6246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24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2467">
                                            <p:txEl>
                                              <p:pRg st="6" end="6"/>
                                            </p:txEl>
                                          </p:spTgt>
                                        </p:tgtEl>
                                        <p:attrNameLst>
                                          <p:attrName>style.visibility</p:attrName>
                                        </p:attrNameLst>
                                      </p:cBhvr>
                                      <p:to>
                                        <p:strVal val="visible"/>
                                      </p:to>
                                    </p:set>
                                    <p:anim calcmode="lin" valueType="num">
                                      <p:cBhvr additive="base">
                                        <p:cTn id="41" dur="500" fill="hold"/>
                                        <p:tgtEl>
                                          <p:spTgt spid="62467">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24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وش شناسي پژوهش در آموزش">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2">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wrap="square">
        <a:spAutoFit/>
      </a:bodyPr>
      <a:lstStyle>
        <a:defPPr>
          <a:defRPr dirty="0" smtClean="0">
            <a:cs typeface="B Nazanin" pitchFamily="2" charset="-78"/>
          </a:defRPr>
        </a:defPPr>
      </a:lstStyle>
    </a:spDef>
    <a:txDef>
      <a:spPr>
        <a:noFill/>
      </a:spPr>
      <a:bodyPr wrap="square" rtlCol="1">
        <a:spAutoFit/>
      </a:bodyPr>
      <a:lstStyle>
        <a:defPPr>
          <a:defRPr sz="2400" dirty="0" smtClean="0">
            <a:cs typeface="B Zar" pitchFamily="2" charset="-7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روش شناسي پژوهش در آموزش</Template>
  <TotalTime>403</TotalTime>
  <Words>5615</Words>
  <Application>Microsoft Office PowerPoint</Application>
  <PresentationFormat>On-screen Show (4:3)</PresentationFormat>
  <Paragraphs>1229</Paragraphs>
  <Slides>148</Slides>
  <Notes>148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148</vt:i4>
      </vt:variant>
    </vt:vector>
  </HeadingPairs>
  <TitlesOfParts>
    <vt:vector size="152" baseType="lpstr">
      <vt:lpstr>روش شناسي پژوهش در آموزش</vt:lpstr>
      <vt:lpstr>Photo Editor Photo</vt:lpstr>
      <vt:lpstr>Drawing</vt:lpstr>
      <vt:lpstr>Clip</vt:lpstr>
      <vt:lpstr>خلاقیت و نوآوری</vt:lpstr>
      <vt:lpstr>تقدیر و تشکر از آقای دکتر زمانی</vt:lpstr>
      <vt:lpstr>خلاقیت و جدی بودن؟</vt:lpstr>
      <vt:lpstr>رويکرد اجتماعی-فرهنگی به خلاقيت</vt:lpstr>
      <vt:lpstr>سطوح خلاقیت</vt:lpstr>
      <vt:lpstr>مشخصه های يک ايده خلاق</vt:lpstr>
      <vt:lpstr>خلاقیت چیست؟</vt:lpstr>
      <vt:lpstr>شعری از سهراب سپهری</vt:lpstr>
      <vt:lpstr>اهميت خلاقيت و نوآوری در کسب و کار</vt:lpstr>
      <vt:lpstr>خلاقيت و نوآوری و کسب و کار امروز</vt:lpstr>
      <vt:lpstr>Slide 11</vt:lpstr>
      <vt:lpstr>اجزا اصلی خلاقيت</vt:lpstr>
      <vt:lpstr>Slide 13</vt:lpstr>
      <vt:lpstr>انگیزه: آیا می دانید که انسولین چگونه کشف شد؟</vt:lpstr>
      <vt:lpstr>خلاقیت یا نوآوری</vt:lpstr>
      <vt:lpstr>چرا به طور معمول به تفکر خلاق پرداخته نمی شود؟</vt:lpstr>
      <vt:lpstr>چرا به طور معمول به تفکر خلاق پرداخته نمی شود؟</vt:lpstr>
      <vt:lpstr>چرا به طور معمول به تفکر خلاق پرداخته نمی شود؟</vt:lpstr>
      <vt:lpstr>چرا به طور معمول به تفکر خلاق پرداخته نمی شود؟</vt:lpstr>
      <vt:lpstr>چرا به طور معمول به تفکر خلاق پرداخته نمی شود؟</vt:lpstr>
      <vt:lpstr>مروری بر12 اصل خلاقيت</vt:lpstr>
      <vt:lpstr>مروری بر12 اصل خلاقيت</vt:lpstr>
      <vt:lpstr>جهانی دگر داشتن؟</vt:lpstr>
      <vt:lpstr>دنیای آینده؟</vt:lpstr>
      <vt:lpstr>دنیای رویاها</vt:lpstr>
      <vt:lpstr>مختصات دنیای رویاها</vt:lpstr>
      <vt:lpstr>جامعه دانش و شهرهای دانش</vt:lpstr>
      <vt:lpstr>ناپلئون هيل (در مقام اقتصاد دان دانش محور)</vt:lpstr>
      <vt:lpstr>شهرهای دنیا در عصر دانش</vt:lpstr>
      <vt:lpstr>مشخصه های جامعه دانش: تغيير در پارادايمها</vt:lpstr>
      <vt:lpstr>کار در جامعه آينده</vt:lpstr>
      <vt:lpstr>چهار جز وجودی انسان</vt:lpstr>
      <vt:lpstr>چهار نياز انسان</vt:lpstr>
      <vt:lpstr>کار انسان کامل با چهار جزء</vt:lpstr>
      <vt:lpstr>چهار نوع هوش (intelligence quotient)</vt:lpstr>
      <vt:lpstr>شاخصهای ارزیابی رشد و تعالی جامعه</vt:lpstr>
      <vt:lpstr>همگرایی و واگرایی علوم</vt:lpstr>
      <vt:lpstr>خصوصیات ایده های بین بخشی</vt:lpstr>
      <vt:lpstr>چرا در عصر ما ايده های بين بخشی مهم ترند؟</vt:lpstr>
      <vt:lpstr>پارادایم توماس کوهن</vt:lpstr>
      <vt:lpstr>انگیزه</vt:lpstr>
      <vt:lpstr>مديران چگونه بر خلاقيت اثر می گذارند</vt:lpstr>
      <vt:lpstr>مديران چگونه بر خلاقيت اثر می گذارند</vt:lpstr>
      <vt:lpstr>مديران چگونه بر خلاقيت اثر می گذارند</vt:lpstr>
      <vt:lpstr>مديران چگونه بر خلاقيت اثر می گذارند</vt:lpstr>
      <vt:lpstr>مديران چگونه بر خلاقيت اثر می گذارند</vt:lpstr>
      <vt:lpstr>مديران چگونه بر خلاقيت اثر می گذارند</vt:lpstr>
      <vt:lpstr>مديران چگونه بر خلاقيت اثر می گذارند</vt:lpstr>
      <vt:lpstr>Slide 49</vt:lpstr>
      <vt:lpstr>خلاقيت: مهارتهای تفکر خلاق- تفکر جانبی</vt:lpstr>
      <vt:lpstr>نقطه ضعف سیستم</vt:lpstr>
      <vt:lpstr>Slide 52</vt:lpstr>
      <vt:lpstr>فرق آها، ها با هاها</vt:lpstr>
      <vt:lpstr>نقطه ضعفهای (بالقوه) استفاده ذهن از الگوها</vt:lpstr>
      <vt:lpstr>Slide 55</vt:lpstr>
      <vt:lpstr>تفکر جانبی</vt:lpstr>
      <vt:lpstr>تفکر عمودی در مقایسه با تفکر جانبی</vt:lpstr>
      <vt:lpstr>تفکر عمودی در مقایسه با تفکر جانبی</vt:lpstr>
      <vt:lpstr>تفکر عمودی در مقایسه با تفکر جانبی</vt:lpstr>
      <vt:lpstr>آیا الهامات ناگهانی وجود دارد؟</vt:lpstr>
      <vt:lpstr>یک تمرین</vt:lpstr>
      <vt:lpstr>اصول کوتا</vt:lpstr>
      <vt:lpstr>تمرین راههای جایگزین</vt:lpstr>
      <vt:lpstr>تمرین راههای جایگزین</vt:lpstr>
      <vt:lpstr>مثالی از عکس نمودن فرضیه</vt:lpstr>
      <vt:lpstr>مراحل عکس نمودن</vt:lpstr>
      <vt:lpstr>چگونه می توان سریعتر به محل کار رسید؟</vt:lpstr>
      <vt:lpstr>Slice &amp; Dice</vt:lpstr>
      <vt:lpstr>Slice &amp; Dice</vt:lpstr>
      <vt:lpstr>نقشه ذهنی چيست؟</vt:lpstr>
      <vt:lpstr>نقشه ذهنی آفرین</vt:lpstr>
      <vt:lpstr>کارآفرینی</vt:lpstr>
      <vt:lpstr>مولفه های انتخاب هوشمندانه  (فرآيند تصميم گيری از نظر آقای هاموند)</vt:lpstr>
      <vt:lpstr>اهميت تعريف مشکل يا مساله</vt:lpstr>
      <vt:lpstr>اینهم یک تبلیغ هوشمندانه</vt:lpstr>
      <vt:lpstr>سوال هوشمندانه</vt:lpstr>
      <vt:lpstr>مقدمه ای بر مديريت انديشه و شش کلاه تفکر</vt:lpstr>
      <vt:lpstr>شرکتهائی که از روش تفکر دبونو استفاده می کنند</vt:lpstr>
      <vt:lpstr>برای توانائی تفکر تان نمره ای بين 1 تا 10 بدهيد</vt:lpstr>
      <vt:lpstr>اغتشاش مشکل اصلی تفکر</vt:lpstr>
      <vt:lpstr>راهی برای مدیریت اندیشه</vt:lpstr>
      <vt:lpstr>یک سوال</vt:lpstr>
      <vt:lpstr>Slide 83</vt:lpstr>
      <vt:lpstr>کلاه سفيد</vt:lpstr>
      <vt:lpstr>کلاه سفيد</vt:lpstr>
      <vt:lpstr>تفکر با کلاه سفيد واقعيتها، حقايق، و فلسفه</vt:lpstr>
      <vt:lpstr> کلاه قرمز</vt:lpstr>
      <vt:lpstr>کلاه قرمز  احساسات و عواطف</vt:lpstr>
      <vt:lpstr>تفکر با کلاه قرمز جايگاه احساسات در تفکر</vt:lpstr>
      <vt:lpstr>کلاه سياه</vt:lpstr>
      <vt:lpstr>کلاه سياه</vt:lpstr>
      <vt:lpstr>تفکر با کلاه سياه  خلاصه</vt:lpstr>
      <vt:lpstr>کلاه زرد</vt:lpstr>
      <vt:lpstr>کلاه زرد  محقق مثبت</vt:lpstr>
      <vt:lpstr>تفکر با کلاه زرد طيف تفکرات مثبت</vt:lpstr>
      <vt:lpstr>کلاه سبز</vt:lpstr>
      <vt:lpstr>Slide 97</vt:lpstr>
      <vt:lpstr>کلاه آبی</vt:lpstr>
      <vt:lpstr>کلاه آبی</vt:lpstr>
      <vt:lpstr>کار عملی</vt:lpstr>
      <vt:lpstr>اما نو آوری</vt:lpstr>
      <vt:lpstr>Slide 102</vt:lpstr>
      <vt:lpstr>نوآوری: باورهای غلط</vt:lpstr>
      <vt:lpstr>نوآوری ابزار اختصاصیِ دست کارآفرينان است</vt:lpstr>
      <vt:lpstr>کار آفرین کیست؟</vt:lpstr>
      <vt:lpstr>Purposeful Innovation and the Seven Sources for Innovative Opportunity</vt:lpstr>
      <vt:lpstr>منابع نوآوری از نظر دراکر</vt:lpstr>
      <vt:lpstr>منابع نوآوری از نظر دراکر (ادامه ...)</vt:lpstr>
      <vt:lpstr>Slide 109</vt:lpstr>
      <vt:lpstr>Slide 110</vt:lpstr>
      <vt:lpstr>Myers-Briggs Personality Typing</vt:lpstr>
      <vt:lpstr>Slide 112</vt:lpstr>
      <vt:lpstr>Slide 113</vt:lpstr>
      <vt:lpstr>Extraversion or Introversion</vt:lpstr>
      <vt:lpstr>Extraversion or Introversion</vt:lpstr>
      <vt:lpstr>Sensing or iNtuition</vt:lpstr>
      <vt:lpstr>Sensing or iNtuition</vt:lpstr>
      <vt:lpstr>آبسرد کن کجاست؟</vt:lpstr>
      <vt:lpstr>Thinking or Feeling</vt:lpstr>
      <vt:lpstr>Thinking or Feeling</vt:lpstr>
      <vt:lpstr>Slide 121</vt:lpstr>
      <vt:lpstr>Judging or Perceiving</vt:lpstr>
      <vt:lpstr>Judging or Perceiving</vt:lpstr>
      <vt:lpstr>ده فرمان تيپ شناسی شخصيتی</vt:lpstr>
      <vt:lpstr>ده فرمان تيپ شناسی شخصيتی</vt:lpstr>
      <vt:lpstr>NF ايده آليستها</vt:lpstr>
      <vt:lpstr>شعار NF  :سلام، من ان اف هستم و اينجام برای کمک کردن</vt:lpstr>
      <vt:lpstr>  منطق گرا ها NT</vt:lpstr>
      <vt:lpstr>شعار NT: تغيير دادن فقط به خاطر تغيير دادن باعث يادگيری می شود، گر چند ممکن است تنها چيزی که بياموزيم اين باشد که نبايد تغيير می داديم</vt:lpstr>
      <vt:lpstr>   فرشتگان نگهبان SJ</vt:lpstr>
      <vt:lpstr>شعار SJ: چيزی که خراب نشده را لازم نيست درست کنی</vt:lpstr>
      <vt:lpstr>SPهنرمندان</vt:lpstr>
      <vt:lpstr>شعار SP:وقتی هر کار ديگری جواب نداد دستوالعملها را بخوان</vt:lpstr>
      <vt:lpstr>روز خوبی داشته باشی، برای...:</vt:lpstr>
      <vt:lpstr>Idealists (nf) </vt:lpstr>
      <vt:lpstr>Rationals (nt)</vt:lpstr>
      <vt:lpstr>Guardians (sj)</vt:lpstr>
      <vt:lpstr>Artisans (sp)</vt:lpstr>
      <vt:lpstr>innovation is a multiple of creativity and risk taking </vt:lpstr>
      <vt:lpstr>SJ (Gaurdian)</vt:lpstr>
      <vt:lpstr>SJ (Gaurdian)</vt:lpstr>
      <vt:lpstr>SP (Artisan) or NF(Idealist)</vt:lpstr>
      <vt:lpstr> NT (Rationale)</vt:lpstr>
      <vt:lpstr> NT (Rationale)</vt:lpstr>
      <vt:lpstr>SP (Artisan)</vt:lpstr>
      <vt:lpstr>   NT (Rationale)</vt:lpstr>
      <vt:lpstr> NT (Rationale)</vt:lpstr>
      <vt:lpstr>تشکر مجدد</vt:lpstr>
    </vt:vector>
  </TitlesOfParts>
  <Company>PES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خلاقیت و نوآوری</dc:title>
  <dc:creator>Ali Akbar Haghdoost</dc:creator>
  <cp:lastModifiedBy>Ali Akbar Haghdoost</cp:lastModifiedBy>
  <cp:revision>376</cp:revision>
  <dcterms:created xsi:type="dcterms:W3CDTF">2010-01-10T19:12:31Z</dcterms:created>
  <dcterms:modified xsi:type="dcterms:W3CDTF">2010-04-02T13:14:55Z</dcterms:modified>
</cp:coreProperties>
</file>